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2" r:id="rId3"/>
    <p:sldMasterId id="2147483679" r:id="rId4"/>
  </p:sldMasterIdLst>
  <p:notesMasterIdLst>
    <p:notesMasterId r:id="rId34"/>
  </p:notesMasterIdLst>
  <p:sldIdLst>
    <p:sldId id="256" r:id="rId5"/>
    <p:sldId id="276" r:id="rId6"/>
    <p:sldId id="277" r:id="rId7"/>
    <p:sldId id="278" r:id="rId8"/>
    <p:sldId id="305" r:id="rId9"/>
    <p:sldId id="306" r:id="rId10"/>
    <p:sldId id="264" r:id="rId11"/>
    <p:sldId id="307" r:id="rId12"/>
    <p:sldId id="308" r:id="rId13"/>
    <p:sldId id="309" r:id="rId14"/>
    <p:sldId id="310" r:id="rId15"/>
    <p:sldId id="311" r:id="rId16"/>
    <p:sldId id="312" r:id="rId17"/>
    <p:sldId id="313" r:id="rId18"/>
    <p:sldId id="329" r:id="rId19"/>
    <p:sldId id="322" r:id="rId20"/>
    <p:sldId id="321" r:id="rId21"/>
    <p:sldId id="323" r:id="rId22"/>
    <p:sldId id="315" r:id="rId23"/>
    <p:sldId id="316" r:id="rId24"/>
    <p:sldId id="317" r:id="rId25"/>
    <p:sldId id="318" r:id="rId26"/>
    <p:sldId id="319" r:id="rId27"/>
    <p:sldId id="326" r:id="rId28"/>
    <p:sldId id="330" r:id="rId29"/>
    <p:sldId id="294" r:id="rId30"/>
    <p:sldId id="299" r:id="rId31"/>
    <p:sldId id="301" r:id="rId32"/>
    <p:sldId id="304"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Tahoma" panose="020B0604030504040204" pitchFamily="34" charset="0"/>
      <p:regular r:id="rId39"/>
      <p:bold r:id="rId40"/>
    </p:embeddedFont>
    <p:embeddedFont>
      <p:font typeface="Varela Round" panose="00000500000000000000" pitchFamily="2" charset="-79"/>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VAp0669xlZZdN5cjoSy+qGcD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66"/>
    <a:srgbClr val="571F09"/>
    <a:srgbClr val="512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EA1BD0-D6BD-4114-85F8-51D14E386C67}">
  <a:tblStyle styleId="{F6EA1BD0-D6BD-4114-85F8-51D14E386C6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74229" autoAdjust="0"/>
  </p:normalViewPr>
  <p:slideViewPr>
    <p:cSldViewPr snapToGrid="0">
      <p:cViewPr varScale="1">
        <p:scale>
          <a:sx n="82" d="100"/>
          <a:sy n="82" d="100"/>
        </p:scale>
        <p:origin x="858" y="96"/>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42"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64748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06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10</a:t>
            </a:fld>
            <a:endParaRPr/>
          </a:p>
        </p:txBody>
      </p:sp>
    </p:spTree>
    <p:extLst>
      <p:ext uri="{BB962C8B-B14F-4D97-AF65-F5344CB8AC3E}">
        <p14:creationId xmlns:p14="http://schemas.microsoft.com/office/powerpoint/2010/main" val="251033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11</a:t>
            </a:fld>
            <a:endParaRPr/>
          </a:p>
        </p:txBody>
      </p:sp>
    </p:spTree>
    <p:extLst>
      <p:ext uri="{BB962C8B-B14F-4D97-AF65-F5344CB8AC3E}">
        <p14:creationId xmlns:p14="http://schemas.microsoft.com/office/powerpoint/2010/main" val="134742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12</a:t>
            </a:fld>
            <a:endParaRPr/>
          </a:p>
        </p:txBody>
      </p:sp>
    </p:spTree>
    <p:extLst>
      <p:ext uri="{BB962C8B-B14F-4D97-AF65-F5344CB8AC3E}">
        <p14:creationId xmlns:p14="http://schemas.microsoft.com/office/powerpoint/2010/main" val="81673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13</a:t>
            </a:fld>
            <a:endParaRPr/>
          </a:p>
        </p:txBody>
      </p:sp>
    </p:spTree>
    <p:extLst>
      <p:ext uri="{BB962C8B-B14F-4D97-AF65-F5344CB8AC3E}">
        <p14:creationId xmlns:p14="http://schemas.microsoft.com/office/powerpoint/2010/main" val="21051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r>
              <a:rPr lang="he-IL" dirty="0">
                <a:solidFill>
                  <a:srgbClr val="1F497D"/>
                </a:solidFill>
              </a:rPr>
              <a:t>דברנו הרבה על הלחץ הדם בכלי השם השונים. לחץ מהווה מדד בריאותי</a:t>
            </a:r>
            <a:r>
              <a:rPr lang="he-IL" baseline="0" dirty="0">
                <a:solidFill>
                  <a:srgbClr val="1F497D"/>
                </a:solidFill>
              </a:rPr>
              <a:t> חשוב ועוד נתייחס לנושא בשיעור הבא (שיעור 3). </a:t>
            </a:r>
            <a:r>
              <a:rPr lang="he-IL" dirty="0">
                <a:solidFill>
                  <a:srgbClr val="1F497D"/>
                </a:solidFill>
              </a:rPr>
              <a:t>לחץ הדם הוא הלחץ שמפעיל הדם הזורם על דופן כלי הדם עקב התכווצויות הלב. בבדרך כלל הכוונה</a:t>
            </a:r>
            <a:r>
              <a:rPr lang="he-IL" baseline="0" dirty="0">
                <a:solidFill>
                  <a:srgbClr val="1F497D"/>
                </a:solidFill>
              </a:rPr>
              <a:t> היא לחץ בעורקים הגדולים במערכת הדם של הגוף. </a:t>
            </a:r>
          </a:p>
          <a:p>
            <a:pPr eaLnBrk="1" hangingPunct="1">
              <a:defRPr/>
            </a:pPr>
            <a:r>
              <a:rPr lang="he-IL" baseline="0" dirty="0">
                <a:solidFill>
                  <a:srgbClr val="1F497D"/>
                </a:solidFill>
              </a:rPr>
              <a:t>נסתכל על הגרף </a:t>
            </a:r>
            <a:r>
              <a:rPr lang="aa-ET" baseline="0" dirty="0">
                <a:solidFill>
                  <a:srgbClr val="1F497D"/>
                </a:solidFill>
              </a:rPr>
              <a:t>–</a:t>
            </a:r>
            <a:r>
              <a:rPr lang="he-IL" baseline="0" dirty="0">
                <a:solidFill>
                  <a:srgbClr val="1F497D"/>
                </a:solidFill>
              </a:rPr>
              <a:t> הסברת צירים.</a:t>
            </a:r>
          </a:p>
          <a:p>
            <a:pPr eaLnBrk="1" hangingPunct="1">
              <a:defRPr/>
            </a:pPr>
            <a:r>
              <a:rPr lang="he-IL" baseline="0" dirty="0">
                <a:solidFill>
                  <a:srgbClr val="1F497D"/>
                </a:solidFill>
              </a:rPr>
              <a:t>קודם כל נתייחס לעליות וירידות : </a:t>
            </a:r>
          </a:p>
          <a:p>
            <a:pPr eaLnBrk="1" hangingPunct="1">
              <a:defRPr/>
            </a:pPr>
            <a:r>
              <a:rPr lang="he-IL" baseline="0" dirty="0">
                <a:solidFill>
                  <a:srgbClr val="1F497D"/>
                </a:solidFill>
              </a:rPr>
              <a:t>לחץ דם יורד כאשר מתרחקים מהלב</a:t>
            </a:r>
            <a:r>
              <a:rPr lang="he-IL" dirty="0">
                <a:solidFill>
                  <a:srgbClr val="1F497D"/>
                </a:solidFill>
              </a:rPr>
              <a:t>. זה בעקבות חיכוך עם דפנות כלי הדם וגם</a:t>
            </a:r>
            <a:r>
              <a:rPr lang="he-IL" baseline="0" dirty="0">
                <a:solidFill>
                  <a:srgbClr val="1F497D"/>
                </a:solidFill>
              </a:rPr>
              <a:t> פיצול נפח הדם.</a:t>
            </a:r>
            <a:endParaRPr lang="he-IL" dirty="0">
              <a:solidFill>
                <a:srgbClr val="1F497D"/>
              </a:solidFill>
            </a:endParaRPr>
          </a:p>
          <a:p>
            <a:pPr eaLnBrk="1" hangingPunct="1">
              <a:defRPr/>
            </a:pPr>
            <a:endParaRPr lang="he-IL" dirty="0">
              <a:solidFill>
                <a:srgbClr val="1F497D"/>
              </a:solidFill>
              <a:latin typeface="Times New Roman" pitchFamily="18" charset="0"/>
              <a:cs typeface="Arial"/>
            </a:endParaRPr>
          </a:p>
          <a:p>
            <a:pPr eaLnBrk="1" hangingPunct="1">
              <a:defRPr/>
            </a:pPr>
            <a:r>
              <a:rPr lang="he-IL" dirty="0">
                <a:solidFill>
                  <a:srgbClr val="1F497D"/>
                </a:solidFill>
                <a:latin typeface="Times New Roman" pitchFamily="18" charset="0"/>
                <a:cs typeface="Arial"/>
              </a:rPr>
              <a:t>לחץ הדם נמדד בעורקים, וערכו הממוצע:</a:t>
            </a:r>
          </a:p>
          <a:p>
            <a:pPr eaLnBrk="1" hangingPunct="1">
              <a:defRPr/>
            </a:pPr>
            <a:r>
              <a:rPr lang="he-IL" dirty="0">
                <a:solidFill>
                  <a:srgbClr val="1F497D"/>
                </a:solidFill>
                <a:latin typeface="Times New Roman" pitchFamily="18" charset="0"/>
                <a:cs typeface="Arial"/>
              </a:rPr>
              <a:t>120 מ"מ כספית בעת התכווצות הלב,</a:t>
            </a:r>
          </a:p>
          <a:p>
            <a:pPr eaLnBrk="1" hangingPunct="1">
              <a:defRPr/>
            </a:pPr>
            <a:r>
              <a:rPr lang="he-IL" dirty="0">
                <a:solidFill>
                  <a:srgbClr val="1F497D"/>
                </a:solidFill>
                <a:latin typeface="Times New Roman" pitchFamily="18" charset="0"/>
                <a:cs typeface="Arial"/>
              </a:rPr>
              <a:t>ו- 80 מ"מ כספית בעת הרפיית הלב</a:t>
            </a:r>
          </a:p>
          <a:p>
            <a:pPr eaLnBrk="1" hangingPunct="1">
              <a:defRPr/>
            </a:pPr>
            <a:endParaRPr lang="he-IL" dirty="0">
              <a:solidFill>
                <a:srgbClr val="1F497D"/>
              </a:solidFill>
              <a:latin typeface="Times New Roman" pitchFamily="18" charset="0"/>
              <a:cs typeface="Arial"/>
            </a:endParaRPr>
          </a:p>
          <a:p>
            <a:r>
              <a:rPr lang="he-IL" dirty="0">
                <a:solidFill>
                  <a:prstClr val="black"/>
                </a:solidFill>
                <a:latin typeface="Times New Roman" pitchFamily="18" charset="0"/>
              </a:rPr>
              <a:t>לחץ דם גבוה מדי הוא מסוכן משום שיש חשש לקריעת נימי הדם, שדופנם דקה ביותר. </a:t>
            </a:r>
          </a:p>
          <a:p>
            <a:r>
              <a:rPr lang="he-IL" dirty="0">
                <a:solidFill>
                  <a:prstClr val="black"/>
                </a:solidFill>
                <a:latin typeface="Times New Roman" pitchFamily="18" charset="0"/>
              </a:rPr>
              <a:t>לחץ דם נמוך מדי עלול לגרום לאספקה לקויה של חמצן ומזון לרקמות עקב זרימת דם אִטית מדי בנימים.</a:t>
            </a:r>
          </a:p>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14</a:t>
            </a:fld>
            <a:endParaRPr/>
          </a:p>
        </p:txBody>
      </p:sp>
    </p:spTree>
    <p:extLst>
      <p:ext uri="{BB962C8B-B14F-4D97-AF65-F5344CB8AC3E}">
        <p14:creationId xmlns:p14="http://schemas.microsoft.com/office/powerpoint/2010/main" val="185673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endParaRPr sz="2000" baseline="0" dirty="0"/>
          </a:p>
        </p:txBody>
      </p:sp>
    </p:spTree>
    <p:extLst>
      <p:ext uri="{BB962C8B-B14F-4D97-AF65-F5344CB8AC3E}">
        <p14:creationId xmlns:p14="http://schemas.microsoft.com/office/powerpoint/2010/main" val="186063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rtl="1"/>
            <a:fld id="{00000000-1234-1234-1234-123412341234}" type="slidenum">
              <a:rPr lang="aa-ET" sz="1200" smtClean="0">
                <a:latin typeface="Calibri"/>
                <a:ea typeface="Calibri"/>
                <a:cs typeface="Calibri"/>
                <a:sym typeface="Calibri"/>
              </a:rPr>
              <a:pPr rtl="1"/>
              <a:t>17</a:t>
            </a:fld>
            <a:endParaRPr lang="aa-ET" sz="1200">
              <a:latin typeface="Calibri"/>
              <a:ea typeface="Calibri"/>
              <a:cs typeface="Calibri"/>
              <a:sym typeface="Calibri"/>
            </a:endParaRPr>
          </a:p>
        </p:txBody>
      </p:sp>
    </p:spTree>
    <p:extLst>
      <p:ext uri="{BB962C8B-B14F-4D97-AF65-F5344CB8AC3E}">
        <p14:creationId xmlns:p14="http://schemas.microsoft.com/office/powerpoint/2010/main" val="1063398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rtl="1"/>
            <a:fld id="{00000000-1234-1234-1234-123412341234}" type="slidenum">
              <a:rPr lang="aa-ET" sz="1200" smtClean="0">
                <a:latin typeface="Calibri"/>
                <a:ea typeface="Calibri"/>
                <a:cs typeface="Calibri"/>
                <a:sym typeface="Calibri"/>
              </a:rPr>
              <a:pPr rtl="1"/>
              <a:t>18</a:t>
            </a:fld>
            <a:endParaRPr lang="aa-ET" sz="1200">
              <a:latin typeface="Calibri"/>
              <a:ea typeface="Calibri"/>
              <a:cs typeface="Calibri"/>
              <a:sym typeface="Calibri"/>
            </a:endParaRPr>
          </a:p>
        </p:txBody>
      </p:sp>
    </p:spTree>
    <p:extLst>
      <p:ext uri="{BB962C8B-B14F-4D97-AF65-F5344CB8AC3E}">
        <p14:creationId xmlns:p14="http://schemas.microsoft.com/office/powerpoint/2010/main" val="222436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19</a:t>
            </a:fld>
            <a:endParaRPr/>
          </a:p>
        </p:txBody>
      </p:sp>
    </p:spTree>
    <p:extLst>
      <p:ext uri="{BB962C8B-B14F-4D97-AF65-F5344CB8AC3E}">
        <p14:creationId xmlns:p14="http://schemas.microsoft.com/office/powerpoint/2010/main" val="3205701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20</a:t>
            </a:fld>
            <a:endParaRPr/>
          </a:p>
        </p:txBody>
      </p:sp>
    </p:spTree>
    <p:extLst>
      <p:ext uri="{BB962C8B-B14F-4D97-AF65-F5344CB8AC3E}">
        <p14:creationId xmlns:p14="http://schemas.microsoft.com/office/powerpoint/2010/main" val="398800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endParaRPr sz="2000" baseline="0" dirty="0"/>
          </a:p>
        </p:txBody>
      </p:sp>
    </p:spTree>
    <p:extLst>
      <p:ext uri="{BB962C8B-B14F-4D97-AF65-F5344CB8AC3E}">
        <p14:creationId xmlns:p14="http://schemas.microsoft.com/office/powerpoint/2010/main" val="226340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21</a:t>
            </a:fld>
            <a:endParaRPr/>
          </a:p>
        </p:txBody>
      </p:sp>
    </p:spTree>
    <p:extLst>
      <p:ext uri="{BB962C8B-B14F-4D97-AF65-F5344CB8AC3E}">
        <p14:creationId xmlns:p14="http://schemas.microsoft.com/office/powerpoint/2010/main" val="2908498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22</a:t>
            </a:fld>
            <a:endParaRPr/>
          </a:p>
        </p:txBody>
      </p:sp>
    </p:spTree>
    <p:extLst>
      <p:ext uri="{BB962C8B-B14F-4D97-AF65-F5344CB8AC3E}">
        <p14:creationId xmlns:p14="http://schemas.microsoft.com/office/powerpoint/2010/main" val="1653072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r>
              <a:rPr lang="he-IL" dirty="0">
                <a:solidFill>
                  <a:srgbClr val="1F497D"/>
                </a:solidFill>
              </a:rPr>
              <a:t>דברנו הרבה על הלחץ הדם בכלי השם השונים. לחץ מהווה מדד בריאותי</a:t>
            </a:r>
            <a:r>
              <a:rPr lang="he-IL" baseline="0" dirty="0">
                <a:solidFill>
                  <a:srgbClr val="1F497D"/>
                </a:solidFill>
              </a:rPr>
              <a:t> חשוב ועוד נתייחס לנושא בשיעור הבא (שיעור 3). </a:t>
            </a:r>
            <a:r>
              <a:rPr lang="he-IL" dirty="0">
                <a:solidFill>
                  <a:srgbClr val="1F497D"/>
                </a:solidFill>
              </a:rPr>
              <a:t>לחץ הדם הוא הלחץ שמפעיל הדם הזורם על דופן כלי הדם עקב התכווצויות הלב. בבדרך כלל הכוונה</a:t>
            </a:r>
            <a:r>
              <a:rPr lang="he-IL" baseline="0" dirty="0">
                <a:solidFill>
                  <a:srgbClr val="1F497D"/>
                </a:solidFill>
              </a:rPr>
              <a:t> היא לחץ בעורקים הגדולים במערכת הדם של הגוף. </a:t>
            </a:r>
          </a:p>
          <a:p>
            <a:pPr eaLnBrk="1" hangingPunct="1">
              <a:defRPr/>
            </a:pPr>
            <a:r>
              <a:rPr lang="he-IL" baseline="0" dirty="0">
                <a:solidFill>
                  <a:srgbClr val="1F497D"/>
                </a:solidFill>
              </a:rPr>
              <a:t>נסתכל על הגרף </a:t>
            </a:r>
            <a:r>
              <a:rPr lang="aa-ET" baseline="0" dirty="0">
                <a:solidFill>
                  <a:srgbClr val="1F497D"/>
                </a:solidFill>
              </a:rPr>
              <a:t>–</a:t>
            </a:r>
            <a:r>
              <a:rPr lang="he-IL" baseline="0" dirty="0">
                <a:solidFill>
                  <a:srgbClr val="1F497D"/>
                </a:solidFill>
              </a:rPr>
              <a:t> הסברת צירים.</a:t>
            </a:r>
          </a:p>
          <a:p>
            <a:pPr eaLnBrk="1" hangingPunct="1">
              <a:defRPr/>
            </a:pPr>
            <a:r>
              <a:rPr lang="he-IL" baseline="0" dirty="0">
                <a:solidFill>
                  <a:srgbClr val="1F497D"/>
                </a:solidFill>
              </a:rPr>
              <a:t>קודם כל נתייחס לעליות וירידות : </a:t>
            </a:r>
          </a:p>
          <a:p>
            <a:pPr eaLnBrk="1" hangingPunct="1">
              <a:defRPr/>
            </a:pPr>
            <a:r>
              <a:rPr lang="he-IL" baseline="0" dirty="0">
                <a:solidFill>
                  <a:srgbClr val="1F497D"/>
                </a:solidFill>
              </a:rPr>
              <a:t>לחץ דם יורד כאשר מתרחקים מהלב</a:t>
            </a:r>
            <a:r>
              <a:rPr lang="he-IL" dirty="0">
                <a:solidFill>
                  <a:srgbClr val="1F497D"/>
                </a:solidFill>
              </a:rPr>
              <a:t>. זה בעקבות חיכוך עם דפנות כלי הדם וגם</a:t>
            </a:r>
            <a:r>
              <a:rPr lang="he-IL" baseline="0" dirty="0">
                <a:solidFill>
                  <a:srgbClr val="1F497D"/>
                </a:solidFill>
              </a:rPr>
              <a:t> פיצול נפח הדם.</a:t>
            </a:r>
            <a:endParaRPr lang="he-IL" dirty="0">
              <a:solidFill>
                <a:srgbClr val="1F497D"/>
              </a:solidFill>
            </a:endParaRPr>
          </a:p>
          <a:p>
            <a:pPr eaLnBrk="1" hangingPunct="1">
              <a:defRPr/>
            </a:pPr>
            <a:endParaRPr lang="he-IL" dirty="0">
              <a:solidFill>
                <a:srgbClr val="1F497D"/>
              </a:solidFill>
              <a:latin typeface="Times New Roman" pitchFamily="18" charset="0"/>
              <a:cs typeface="Arial"/>
            </a:endParaRPr>
          </a:p>
          <a:p>
            <a:pPr eaLnBrk="1" hangingPunct="1">
              <a:defRPr/>
            </a:pPr>
            <a:r>
              <a:rPr lang="he-IL" dirty="0">
                <a:solidFill>
                  <a:srgbClr val="1F497D"/>
                </a:solidFill>
                <a:latin typeface="Times New Roman" pitchFamily="18" charset="0"/>
                <a:cs typeface="Arial"/>
              </a:rPr>
              <a:t>לחץ הדם נמדד בעורקים, וערכו הממוצע:</a:t>
            </a:r>
          </a:p>
          <a:p>
            <a:pPr eaLnBrk="1" hangingPunct="1">
              <a:defRPr/>
            </a:pPr>
            <a:r>
              <a:rPr lang="he-IL" dirty="0">
                <a:solidFill>
                  <a:srgbClr val="1F497D"/>
                </a:solidFill>
                <a:latin typeface="Times New Roman" pitchFamily="18" charset="0"/>
                <a:cs typeface="Arial"/>
              </a:rPr>
              <a:t>120 מ"מ כספית בעת התכווצות הלב,</a:t>
            </a:r>
          </a:p>
          <a:p>
            <a:pPr eaLnBrk="1" hangingPunct="1">
              <a:defRPr/>
            </a:pPr>
            <a:r>
              <a:rPr lang="he-IL" dirty="0">
                <a:solidFill>
                  <a:srgbClr val="1F497D"/>
                </a:solidFill>
                <a:latin typeface="Times New Roman" pitchFamily="18" charset="0"/>
                <a:cs typeface="Arial"/>
              </a:rPr>
              <a:t>ו- 80 מ"מ כספית בעת הרפיית הלב</a:t>
            </a:r>
          </a:p>
          <a:p>
            <a:pPr eaLnBrk="1" hangingPunct="1">
              <a:defRPr/>
            </a:pPr>
            <a:endParaRPr lang="he-IL" dirty="0">
              <a:solidFill>
                <a:srgbClr val="1F497D"/>
              </a:solidFill>
              <a:latin typeface="Times New Roman" pitchFamily="18" charset="0"/>
              <a:cs typeface="Arial"/>
            </a:endParaRPr>
          </a:p>
          <a:p>
            <a:r>
              <a:rPr lang="he-IL" dirty="0">
                <a:solidFill>
                  <a:prstClr val="black"/>
                </a:solidFill>
                <a:latin typeface="Times New Roman" pitchFamily="18" charset="0"/>
              </a:rPr>
              <a:t>לחץ דם גבוה מדי הוא מסוכן משום שיש חשש לקריעת נימי הדם, שדופנם דקה ביותר. </a:t>
            </a:r>
          </a:p>
          <a:p>
            <a:r>
              <a:rPr lang="he-IL" dirty="0">
                <a:solidFill>
                  <a:prstClr val="black"/>
                </a:solidFill>
                <a:latin typeface="Times New Roman" pitchFamily="18" charset="0"/>
              </a:rPr>
              <a:t>לחץ דם נמוך מדי עלול לגרום לאספקה לקויה של חמצן ומזון לרקמות עקב זרימת דם אִטית מדי בנימים.</a:t>
            </a:r>
          </a:p>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23</a:t>
            </a:fld>
            <a:endParaRPr/>
          </a:p>
        </p:txBody>
      </p:sp>
    </p:spTree>
    <p:extLst>
      <p:ext uri="{BB962C8B-B14F-4D97-AF65-F5344CB8AC3E}">
        <p14:creationId xmlns:p14="http://schemas.microsoft.com/office/powerpoint/2010/main" val="4131809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rtl="1"/>
            <a:fld id="{00000000-1234-1234-1234-123412341234}" type="slidenum">
              <a:rPr lang="x-none"/>
              <a:pPr rtl="1"/>
              <a:t>24</a:t>
            </a:fld>
            <a:endParaRPr/>
          </a:p>
        </p:txBody>
      </p:sp>
    </p:spTree>
    <p:extLst>
      <p:ext uri="{BB962C8B-B14F-4D97-AF65-F5344CB8AC3E}">
        <p14:creationId xmlns:p14="http://schemas.microsoft.com/office/powerpoint/2010/main" val="239040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rtl="1"/>
            <a:fld id="{00000000-1234-1234-1234-123412341234}" type="slidenum">
              <a:rPr lang="x-none"/>
              <a:pPr rtl="1"/>
              <a:t>25</a:t>
            </a:fld>
            <a:endParaRPr/>
          </a:p>
        </p:txBody>
      </p:sp>
    </p:spTree>
    <p:extLst>
      <p:ext uri="{BB962C8B-B14F-4D97-AF65-F5344CB8AC3E}">
        <p14:creationId xmlns:p14="http://schemas.microsoft.com/office/powerpoint/2010/main" val="3867251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אם נסתכל על כלי</a:t>
            </a:r>
            <a:r>
              <a:rPr lang="he-IL" baseline="0" dirty="0"/>
              <a:t> הדם בחתך רוחב ניתן לראות את שלושת בשכבות וגם את ההבדלים בקוטר.</a:t>
            </a:r>
          </a:p>
          <a:p>
            <a:r>
              <a:rPr lang="he-IL" baseline="0" dirty="0"/>
              <a:t>נימים הם הכי קטנים.</a:t>
            </a:r>
            <a:endParaRPr lang="en-GB" dirty="0"/>
          </a:p>
        </p:txBody>
      </p:sp>
      <p:sp>
        <p:nvSpPr>
          <p:cNvPr id="4" name="Slide Number Placeholder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aa-ET" sz="1200" b="0" i="0" u="none" strike="noStrike" cap="none" smtClean="0">
                <a:solidFill>
                  <a:schemeClr val="dk1"/>
                </a:solidFill>
                <a:latin typeface="Calibri"/>
                <a:ea typeface="Calibri"/>
                <a:cs typeface="Calibri"/>
                <a:sym typeface="Calibri"/>
              </a:rPr>
              <a:t>26</a:t>
            </a:fld>
            <a:endParaRPr lang="aa-E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003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aa-ET" sz="1200" b="0" i="0" u="none" strike="noStrike" cap="none" smtClean="0">
                <a:solidFill>
                  <a:schemeClr val="dk1"/>
                </a:solidFill>
                <a:latin typeface="Calibri"/>
                <a:ea typeface="Calibri"/>
                <a:cs typeface="Calibri"/>
                <a:sym typeface="Calibri"/>
              </a:rPr>
              <a:t>27</a:t>
            </a:fld>
            <a:endParaRPr lang="aa-E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5322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4279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4" name="Google Shape;2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5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endParaRPr sz="1600" dirty="0"/>
          </a:p>
        </p:txBody>
      </p:sp>
    </p:spTree>
    <p:extLst>
      <p:ext uri="{BB962C8B-B14F-4D97-AF65-F5344CB8AC3E}">
        <p14:creationId xmlns:p14="http://schemas.microsoft.com/office/powerpoint/2010/main" val="214785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aa-ET" sz="1200" b="0" i="0" u="none" strike="noStrike" cap="none" smtClean="0">
                <a:solidFill>
                  <a:schemeClr val="dk1"/>
                </a:solidFill>
                <a:latin typeface="Calibri"/>
                <a:ea typeface="Calibri"/>
                <a:cs typeface="Calibri"/>
                <a:sym typeface="Calibri"/>
              </a:rPr>
              <a:t>4</a:t>
            </a:fld>
            <a:endParaRPr lang="aa-E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25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aa-ET" sz="1200" b="0" i="0" u="none" strike="noStrike" cap="none" smtClean="0">
                <a:solidFill>
                  <a:schemeClr val="dk1"/>
                </a:solidFill>
                <a:latin typeface="Calibri"/>
                <a:ea typeface="Calibri"/>
                <a:cs typeface="Calibri"/>
                <a:sym typeface="Calibri"/>
              </a:rPr>
              <a:t>5</a:t>
            </a:fld>
            <a:endParaRPr lang="aa-E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2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aa-ET" sz="1200" b="0" i="0" u="none" strike="noStrike" cap="none" smtClean="0">
                <a:solidFill>
                  <a:schemeClr val="dk1"/>
                </a:solidFill>
                <a:latin typeface="Calibri"/>
                <a:ea typeface="Calibri"/>
                <a:cs typeface="Calibri"/>
                <a:sym typeface="Calibri"/>
              </a:rPr>
              <a:t>6</a:t>
            </a:fld>
            <a:endParaRPr lang="aa-E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11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7</a:t>
            </a:fld>
            <a:endParaRPr/>
          </a:p>
        </p:txBody>
      </p:sp>
    </p:spTree>
    <p:extLst>
      <p:ext uri="{BB962C8B-B14F-4D97-AF65-F5344CB8AC3E}">
        <p14:creationId xmlns:p14="http://schemas.microsoft.com/office/powerpoint/2010/main" val="363545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8</a:t>
            </a:fld>
            <a:endParaRPr/>
          </a:p>
        </p:txBody>
      </p:sp>
    </p:spTree>
    <p:extLst>
      <p:ext uri="{BB962C8B-B14F-4D97-AF65-F5344CB8AC3E}">
        <p14:creationId xmlns:p14="http://schemas.microsoft.com/office/powerpoint/2010/main" val="421733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e488cbc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2e488cbc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defRPr/>
            </a:pPr>
            <a:endParaRPr dirty="0"/>
          </a:p>
        </p:txBody>
      </p:sp>
      <p:sp>
        <p:nvSpPr>
          <p:cNvPr id="164" name="Google Shape;164;g82e488cbc7_0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9</a:t>
            </a:fld>
            <a:endParaRPr/>
          </a:p>
        </p:txBody>
      </p:sp>
    </p:spTree>
    <p:extLst>
      <p:ext uri="{BB962C8B-B14F-4D97-AF65-F5344CB8AC3E}">
        <p14:creationId xmlns:p14="http://schemas.microsoft.com/office/powerpoint/2010/main" val="825563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Tree>
    <p:extLst>
      <p:ext uri="{BB962C8B-B14F-4D97-AF65-F5344CB8AC3E}">
        <p14:creationId xmlns:p14="http://schemas.microsoft.com/office/powerpoint/2010/main" val="226408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052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88A9C"/>
              </a:solidFill>
              <a:effectLst/>
              <a:uLnTx/>
              <a:uFillTx/>
              <a:latin typeface="Varela Round"/>
              <a:cs typeface="Varela Round"/>
              <a:sym typeface="Varela Round"/>
            </a:endParaRPr>
          </a:p>
        </p:txBody>
      </p:sp>
      <p:sp>
        <p:nvSpPr>
          <p:cNvPr id="6" name="Rectangle 12"/>
          <p:cNvSpPr>
            <a:spLocks noGrp="1" noChangeArrowheads="1"/>
          </p:cNvSpPr>
          <p:nvPr>
            <p:ph type="ftr" sz="quarter" idx="11"/>
          </p:nvPr>
        </p:nvSpPr>
        <p:spPr>
          <a:ln/>
        </p:spPr>
        <p:txBody>
          <a:bodyPr/>
          <a:lstStyle>
            <a:lvl1pPr>
              <a:defRPr/>
            </a:lvl1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88A9C"/>
              </a:solidFill>
              <a:effectLst/>
              <a:uLnTx/>
              <a:uFillTx/>
              <a:latin typeface="Varela Round"/>
              <a:cs typeface="Varela Round"/>
              <a:sym typeface="Varela Round"/>
            </a:endParaRPr>
          </a:p>
        </p:txBody>
      </p:sp>
      <p:sp>
        <p:nvSpPr>
          <p:cNvPr id="7" name="Rectangle 13"/>
          <p:cNvSpPr>
            <a:spLocks noGrp="1" noChangeArrowheads="1"/>
          </p:cNvSpPr>
          <p:nvPr>
            <p:ph type="sldNum" sz="quarter" idx="12"/>
          </p:nvPr>
        </p:nvSpPr>
        <p:spPr>
          <a:ln/>
        </p:spPr>
        <p:txBody>
          <a:bodyPr/>
          <a:lstStyle>
            <a:lvl1pPr>
              <a:defRPr/>
            </a:lvl1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7AE1B17D-8653-4EC8-B6F6-E2EB01E0D3D5}" type="slidenum">
              <a:rPr kumimoji="0" lang="he-IL" sz="1200" b="0" i="0" u="none" strike="noStrike" kern="0" cap="none" spc="0" normalizeH="0" baseline="0" noProof="0">
                <a:ln>
                  <a:noFill/>
                </a:ln>
                <a:solidFill>
                  <a:srgbClr val="888A9C"/>
                </a:solidFill>
                <a:effectLst/>
                <a:uLnTx/>
                <a:uFillTx/>
                <a:latin typeface="Varela Round"/>
                <a:cs typeface="Varela Round"/>
                <a:sym typeface="Varela Round"/>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lang="en-US" sz="1200" b="0" i="0" u="none" strike="noStrike" kern="0" cap="none" spc="0" normalizeH="0" baseline="0" noProof="0">
              <a:ln>
                <a:noFill/>
              </a:ln>
              <a:solidFill>
                <a:srgbClr val="888A9C"/>
              </a:solidFill>
              <a:effectLst/>
              <a:uLnTx/>
              <a:uFillTx/>
              <a:latin typeface="Varela Round"/>
              <a:cs typeface="Varela Round"/>
              <a:sym typeface="Varela Round"/>
            </a:endParaRPr>
          </a:p>
        </p:txBody>
      </p:sp>
    </p:spTree>
    <p:extLst>
      <p:ext uri="{BB962C8B-B14F-4D97-AF65-F5344CB8AC3E}">
        <p14:creationId xmlns:p14="http://schemas.microsoft.com/office/powerpoint/2010/main" val="3595686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309034" y="419100"/>
            <a:ext cx="10953751"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2" name="Title 1"/>
          <p:cNvSpPr>
            <a:spLocks noGrp="1"/>
          </p:cNvSpPr>
          <p:nvPr>
            <p:ph type="ctrTitle"/>
          </p:nvPr>
        </p:nvSpPr>
        <p:spPr>
          <a:xfrm>
            <a:off x="1047715" y="130162"/>
            <a:ext cx="103632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rtl="1">
              <a:buClrTx/>
              <a:defRPr/>
            </a:pPr>
            <a:fld id="{4597F0B5-D823-4D96-B425-2FFF56F93E4D}" type="datetime8">
              <a:rPr lang="he-IL" kern="1200" smtClean="0">
                <a:solidFill>
                  <a:prstClr val="black">
                    <a:tint val="75000"/>
                  </a:prstClr>
                </a:solidFill>
                <a:ea typeface="+mn-ea"/>
              </a:rPr>
              <a:pPr rtl="1">
                <a:buClrTx/>
                <a:defRPr/>
              </a:pPr>
              <a:t>19 אוגוסט 20</a:t>
            </a:fld>
            <a:endParaRPr lang="he-IL" kern="1200" dirty="0">
              <a:solidFill>
                <a:prstClr val="black">
                  <a:tint val="75000"/>
                </a:prstClr>
              </a:solidFill>
              <a:ea typeface="+mn-ea"/>
            </a:endParaRPr>
          </a:p>
        </p:txBody>
      </p:sp>
      <p:sp>
        <p:nvSpPr>
          <p:cNvPr id="5" name="Footer Placeholder 4"/>
          <p:cNvSpPr>
            <a:spLocks noGrp="1"/>
          </p:cNvSpPr>
          <p:nvPr>
            <p:ph type="ftr" sz="quarter" idx="11"/>
          </p:nvPr>
        </p:nvSpPr>
        <p:spPr/>
        <p:txBody>
          <a:bodyPr/>
          <a:lstStyle>
            <a:lvl1pPr>
              <a:defRPr/>
            </a:lvl1pPr>
          </a:lstStyle>
          <a:p>
            <a:pPr rtl="1">
              <a:buClrTx/>
              <a:defRPr/>
            </a:pPr>
            <a:endParaRPr lang="he-IL" kern="1200">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rtl="1">
              <a:buClrTx/>
              <a:defRPr/>
            </a:pPr>
            <a:fld id="{1879C37C-B12F-49B8-82F2-77F0E515135E}" type="slidenum">
              <a:rPr lang="he-IL" sz="1800" kern="1200" smtClean="0">
                <a:ea typeface="+mn-ea"/>
              </a:rPr>
              <a:pPr rtl="1">
                <a:buClrTx/>
                <a:defRPr/>
              </a:pPr>
              <a:t>‹#›</a:t>
            </a:fld>
            <a:endParaRPr lang="he-IL" sz="1800" kern="1200" dirty="0">
              <a:ea typeface="+mn-ea"/>
            </a:endParaRPr>
          </a:p>
        </p:txBody>
      </p:sp>
    </p:spTree>
    <p:extLst>
      <p:ext uri="{BB962C8B-B14F-4D97-AF65-F5344CB8AC3E}">
        <p14:creationId xmlns:p14="http://schemas.microsoft.com/office/powerpoint/2010/main" val="125037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309034" y="419100"/>
            <a:ext cx="10953751"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4" name="TextBox 3"/>
          <p:cNvSpPr txBox="1"/>
          <p:nvPr userDrawn="1"/>
        </p:nvSpPr>
        <p:spPr>
          <a:xfrm>
            <a:off x="476251" y="142876"/>
            <a:ext cx="10858500"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FF6600"/>
                </a:solidFill>
                <a:effectLst/>
                <a:uLnTx/>
                <a:uFillTx/>
                <a:latin typeface="Arial"/>
                <a:ea typeface="+mn-ea"/>
                <a:cs typeface="Arial"/>
              </a:rPr>
              <a:t>מעבר חומרים דרך הקרום באמצעות דיפוזיה</a:t>
            </a:r>
          </a:p>
        </p:txBody>
      </p:sp>
      <p:sp>
        <p:nvSpPr>
          <p:cNvPr id="5" name="TextBox 4"/>
          <p:cNvSpPr txBox="1"/>
          <p:nvPr userDrawn="1"/>
        </p:nvSpPr>
        <p:spPr>
          <a:xfrm>
            <a:off x="6477001" y="500064"/>
            <a:ext cx="4857751"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1D4C72"/>
                </a:solidFill>
                <a:effectLst/>
                <a:uLnTx/>
                <a:uFillTx/>
                <a:latin typeface="Arial"/>
                <a:ea typeface="+mn-ea"/>
                <a:cs typeface="Arial"/>
              </a:rPr>
              <a:t>שאלות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6" name="Text Placeholder 15"/>
          <p:cNvSpPr>
            <a:spLocks noGrp="1"/>
          </p:cNvSpPr>
          <p:nvPr>
            <p:ph type="body" sz="quarter" idx="10"/>
          </p:nvPr>
        </p:nvSpPr>
        <p:spPr>
          <a:xfrm>
            <a:off x="285751" y="857251"/>
            <a:ext cx="10953749"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rtl="1">
              <a:buClrTx/>
              <a:defRPr/>
            </a:pPr>
            <a:fld id="{B6CFD2CE-F128-42B8-BDA0-71AFE1C5ED13}" type="slidenum">
              <a:rPr lang="he-IL" sz="1800" kern="1200" smtClean="0">
                <a:ea typeface="+mn-ea"/>
              </a:rPr>
              <a:pPr rtl="1">
                <a:buClrTx/>
                <a:defRPr/>
              </a:pPr>
              <a:t>‹#›</a:t>
            </a:fld>
            <a:endParaRPr lang="he-IL" sz="1800" kern="1200" dirty="0">
              <a:ea typeface="+mn-ea"/>
            </a:endParaRPr>
          </a:p>
        </p:txBody>
      </p:sp>
    </p:spTree>
    <p:extLst>
      <p:ext uri="{BB962C8B-B14F-4D97-AF65-F5344CB8AC3E}">
        <p14:creationId xmlns:p14="http://schemas.microsoft.com/office/powerpoint/2010/main" val="277640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309034" y="419100"/>
            <a:ext cx="10953751"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5" name="TextBox 4"/>
          <p:cNvSpPr txBox="1"/>
          <p:nvPr userDrawn="1"/>
        </p:nvSpPr>
        <p:spPr>
          <a:xfrm>
            <a:off x="476251" y="142876"/>
            <a:ext cx="10858500"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FF6600"/>
                </a:solidFill>
                <a:effectLst/>
                <a:uLnTx/>
                <a:uFillTx/>
                <a:latin typeface="Arial"/>
                <a:ea typeface="+mn-ea"/>
                <a:cs typeface="Arial"/>
              </a:rPr>
              <a:t>מעבר חומרים דרך הקרום באמצעות דיפוזיה</a:t>
            </a:r>
          </a:p>
        </p:txBody>
      </p:sp>
      <p:sp>
        <p:nvSpPr>
          <p:cNvPr id="6" name="TextBox 5"/>
          <p:cNvSpPr txBox="1"/>
          <p:nvPr userDrawn="1"/>
        </p:nvSpPr>
        <p:spPr>
          <a:xfrm>
            <a:off x="6477001" y="500064"/>
            <a:ext cx="4857751"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srgbClr val="1D4C72"/>
                </a:solidFill>
                <a:effectLst/>
                <a:uLnTx/>
                <a:uFillTx/>
                <a:latin typeface="Arial"/>
                <a:ea typeface="+mn-ea"/>
                <a:cs typeface="Arial"/>
              </a:rPr>
              <a:t>תשובות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lumMod val="50000"/>
                  <a:lumOff val="50000"/>
                </a:prstClr>
              </a:solidFill>
              <a:effectLst/>
              <a:uLnTx/>
              <a:uFillTx/>
              <a:latin typeface="Arial"/>
              <a:ea typeface="+mn-ea"/>
              <a:cs typeface="Arial"/>
            </a:endParaRPr>
          </a:p>
        </p:txBody>
      </p:sp>
      <p:sp>
        <p:nvSpPr>
          <p:cNvPr id="19" name="Text Placeholder 15"/>
          <p:cNvSpPr>
            <a:spLocks noGrp="1"/>
          </p:cNvSpPr>
          <p:nvPr>
            <p:ph type="body" sz="quarter" idx="10"/>
          </p:nvPr>
        </p:nvSpPr>
        <p:spPr>
          <a:xfrm>
            <a:off x="285751" y="857251"/>
            <a:ext cx="10953749"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85710" y="2500306"/>
            <a:ext cx="10953749"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rtl="1">
              <a:buClrTx/>
              <a:defRPr/>
            </a:pPr>
            <a:fld id="{129729A6-E677-47C6-92C4-6466E0A1E2D2}" type="slidenum">
              <a:rPr lang="he-IL" sz="1800" kern="1200" smtClean="0">
                <a:ea typeface="+mn-ea"/>
              </a:rPr>
              <a:pPr rtl="1">
                <a:buClrTx/>
                <a:defRPr/>
              </a:pPr>
              <a:t>‹#›</a:t>
            </a:fld>
            <a:endParaRPr lang="he-IL" sz="1800" kern="1200" dirty="0">
              <a:ea typeface="+mn-ea"/>
            </a:endParaRPr>
          </a:p>
        </p:txBody>
      </p:sp>
    </p:spTree>
    <p:extLst>
      <p:ext uri="{BB962C8B-B14F-4D97-AF65-F5344CB8AC3E}">
        <p14:creationId xmlns:p14="http://schemas.microsoft.com/office/powerpoint/2010/main" val="410478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rtl="1">
              <a:buClrTx/>
              <a:defRPr/>
            </a:pPr>
            <a:fld id="{82F4F17F-D06C-4229-9CFE-9DFE667F6B71}" type="datetime8">
              <a:rPr lang="he-IL" kern="1200" smtClean="0">
                <a:solidFill>
                  <a:prstClr val="black">
                    <a:tint val="75000"/>
                  </a:prstClr>
                </a:solidFill>
                <a:ea typeface="+mn-ea"/>
              </a:rPr>
              <a:pPr rtl="1">
                <a:buClrTx/>
                <a:defRPr/>
              </a:pPr>
              <a:t>19 אוגוסט 20</a:t>
            </a:fld>
            <a:endParaRPr lang="he-IL" kern="1200" dirty="0">
              <a:solidFill>
                <a:prstClr val="black">
                  <a:tint val="75000"/>
                </a:prstClr>
              </a:solidFill>
              <a:ea typeface="+mn-ea"/>
            </a:endParaRPr>
          </a:p>
        </p:txBody>
      </p:sp>
      <p:sp>
        <p:nvSpPr>
          <p:cNvPr id="5" name="Footer Placeholder 4"/>
          <p:cNvSpPr>
            <a:spLocks noGrp="1"/>
          </p:cNvSpPr>
          <p:nvPr>
            <p:ph type="ftr" sz="quarter" idx="11"/>
          </p:nvPr>
        </p:nvSpPr>
        <p:spPr/>
        <p:txBody>
          <a:bodyPr/>
          <a:lstStyle>
            <a:lvl1pPr>
              <a:defRPr/>
            </a:lvl1pPr>
          </a:lstStyle>
          <a:p>
            <a:pPr rtl="1">
              <a:buClrTx/>
              <a:defRPr/>
            </a:pPr>
            <a:endParaRPr lang="he-IL" kern="1200">
              <a:solidFill>
                <a:prstClr val="black">
                  <a:tint val="75000"/>
                </a:prstClr>
              </a:solidFill>
              <a:ea typeface="+mn-ea"/>
            </a:endParaRPr>
          </a:p>
        </p:txBody>
      </p:sp>
      <p:sp>
        <p:nvSpPr>
          <p:cNvPr id="6" name="Slide Number Placeholder 5"/>
          <p:cNvSpPr>
            <a:spLocks noGrp="1"/>
          </p:cNvSpPr>
          <p:nvPr>
            <p:ph type="sldNum" sz="quarter" idx="12"/>
          </p:nvPr>
        </p:nvSpPr>
        <p:spPr/>
        <p:txBody>
          <a:bodyPr/>
          <a:lstStyle>
            <a:lvl1pPr>
              <a:defRPr/>
            </a:lvl1pPr>
          </a:lstStyle>
          <a:p>
            <a:pPr rtl="1">
              <a:buClrTx/>
              <a:defRPr/>
            </a:pPr>
            <a:fld id="{B0904878-10DC-4167-9769-C013699BD18D}" type="slidenum">
              <a:rPr lang="he-IL" sz="1800" kern="1200" smtClean="0">
                <a:ea typeface="+mn-ea"/>
              </a:rPr>
              <a:pPr rtl="1">
                <a:buClrTx/>
                <a:defRPr/>
              </a:pPr>
              <a:t>‹#›</a:t>
            </a:fld>
            <a:endParaRPr lang="he-IL" sz="1800" kern="1200" dirty="0">
              <a:ea typeface="+mn-ea"/>
            </a:endParaRPr>
          </a:p>
        </p:txBody>
      </p:sp>
    </p:spTree>
    <p:extLst>
      <p:ext uri="{BB962C8B-B14F-4D97-AF65-F5344CB8AC3E}">
        <p14:creationId xmlns:p14="http://schemas.microsoft.com/office/powerpoint/2010/main" val="3972669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rtl="1">
              <a:buClrTx/>
              <a:defRPr/>
            </a:pPr>
            <a:fld id="{BB63DD6F-F6D5-4102-92FE-4815B56D44D2}" type="datetime8">
              <a:rPr lang="he-IL" kern="1200" smtClean="0">
                <a:solidFill>
                  <a:prstClr val="black">
                    <a:tint val="75000"/>
                  </a:prstClr>
                </a:solidFill>
                <a:ea typeface="+mn-ea"/>
              </a:rPr>
              <a:pPr rtl="1">
                <a:buClrTx/>
                <a:defRPr/>
              </a:pPr>
              <a:t>19 אוגוסט 20</a:t>
            </a:fld>
            <a:endParaRPr lang="he-IL" kern="1200" dirty="0">
              <a:solidFill>
                <a:prstClr val="black">
                  <a:tint val="75000"/>
                </a:prstClr>
              </a:solidFill>
              <a:ea typeface="+mn-ea"/>
            </a:endParaRPr>
          </a:p>
        </p:txBody>
      </p:sp>
      <p:sp>
        <p:nvSpPr>
          <p:cNvPr id="5" name="Footer Placeholder 4"/>
          <p:cNvSpPr>
            <a:spLocks noGrp="1"/>
          </p:cNvSpPr>
          <p:nvPr>
            <p:ph type="ftr" sz="quarter" idx="11"/>
          </p:nvPr>
        </p:nvSpPr>
        <p:spPr/>
        <p:txBody>
          <a:bodyPr/>
          <a:lstStyle>
            <a:lvl1pPr>
              <a:defRPr/>
            </a:lvl1pPr>
          </a:lstStyle>
          <a:p>
            <a:pPr rtl="1">
              <a:buClrTx/>
              <a:defRPr/>
            </a:pPr>
            <a:endParaRPr lang="he-IL" kern="1200">
              <a:solidFill>
                <a:prstClr val="black">
                  <a:tint val="75000"/>
                </a:prstClr>
              </a:solidFill>
              <a:ea typeface="+mn-ea"/>
            </a:endParaRPr>
          </a:p>
        </p:txBody>
      </p:sp>
      <p:sp>
        <p:nvSpPr>
          <p:cNvPr id="6" name="Slide Number Placeholder 5"/>
          <p:cNvSpPr>
            <a:spLocks noGrp="1"/>
          </p:cNvSpPr>
          <p:nvPr>
            <p:ph type="sldNum" sz="quarter" idx="12"/>
          </p:nvPr>
        </p:nvSpPr>
        <p:spPr>
          <a:xfrm>
            <a:off x="571500" y="6572251"/>
            <a:ext cx="2844800" cy="214313"/>
          </a:xfrm>
        </p:spPr>
        <p:txBody>
          <a:bodyPr/>
          <a:lstStyle>
            <a:lvl1pPr algn="l">
              <a:defRPr sz="1400">
                <a:solidFill>
                  <a:srgbClr val="FFFCF7"/>
                </a:solidFill>
              </a:defRPr>
            </a:lvl1pPr>
          </a:lstStyle>
          <a:p>
            <a:pPr rtl="1">
              <a:buClrTx/>
              <a:defRPr/>
            </a:pPr>
            <a:fld id="{12A93121-BB4F-476E-B3F8-55744B75AF85}" type="slidenum">
              <a:rPr lang="he-IL" kern="1200" smtClean="0">
                <a:ea typeface="+mn-ea"/>
              </a:rPr>
              <a:pPr rtl="1">
                <a:buClrTx/>
                <a:defRPr/>
              </a:pPr>
              <a:t>‹#›</a:t>
            </a:fld>
            <a:endParaRPr lang="he-IL" kern="1200" dirty="0">
              <a:ea typeface="+mn-ea"/>
            </a:endParaRPr>
          </a:p>
        </p:txBody>
      </p:sp>
    </p:spTree>
    <p:extLst>
      <p:ext uri="{BB962C8B-B14F-4D97-AF65-F5344CB8AC3E}">
        <p14:creationId xmlns:p14="http://schemas.microsoft.com/office/powerpoint/2010/main" val="587246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a:prstGeom prst="rect">
            <a:avLst/>
          </a:prstGeom>
        </p:spPr>
        <p:txBody>
          <a:bodyPr/>
          <a:lstStyle/>
          <a:p>
            <a:r>
              <a:rPr lang="he-IL"/>
              <a:t>לחץ כדי לערוך סגנון כותרת של תבנית בסיס</a:t>
            </a:r>
          </a:p>
        </p:txBody>
      </p:sp>
      <p:sp>
        <p:nvSpPr>
          <p:cNvPr id="3" name="מציין מיקום של טבלה 2"/>
          <p:cNvSpPr>
            <a:spLocks noGrp="1"/>
          </p:cNvSpPr>
          <p:nvPr>
            <p:ph type="tbl" idx="1"/>
          </p:nvPr>
        </p:nvSpPr>
        <p:spPr>
          <a:xfrm>
            <a:off x="609600" y="1600201"/>
            <a:ext cx="10972800" cy="4525963"/>
          </a:xfrm>
          <a:prstGeom prst="rect">
            <a:avLst/>
          </a:prstGeo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rtl="1">
              <a:buClrTx/>
              <a:defRPr/>
            </a:pPr>
            <a:endParaRPr lang="en-US" kern="1200">
              <a:solidFill>
                <a:prstClr val="black">
                  <a:tint val="75000"/>
                </a:prstClr>
              </a:solidFill>
              <a:ea typeface="+mn-ea"/>
            </a:endParaRPr>
          </a:p>
        </p:txBody>
      </p:sp>
      <p:sp>
        <p:nvSpPr>
          <p:cNvPr id="5" name="Rectangle 5"/>
          <p:cNvSpPr>
            <a:spLocks noGrp="1" noChangeArrowheads="1"/>
          </p:cNvSpPr>
          <p:nvPr>
            <p:ph type="ftr" sz="quarter" idx="11"/>
          </p:nvPr>
        </p:nvSpPr>
        <p:spPr>
          <a:ln/>
        </p:spPr>
        <p:txBody>
          <a:bodyPr/>
          <a:lstStyle>
            <a:lvl1pPr>
              <a:defRPr/>
            </a:lvl1pPr>
          </a:lstStyle>
          <a:p>
            <a:pPr rtl="1">
              <a:buClrTx/>
              <a:defRPr/>
            </a:pPr>
            <a:endParaRPr lang="en-US" kern="1200">
              <a:solidFill>
                <a:prstClr val="black">
                  <a:tint val="75000"/>
                </a:prstClr>
              </a:solidFill>
              <a:ea typeface="+mn-ea"/>
            </a:endParaRPr>
          </a:p>
        </p:txBody>
      </p:sp>
      <p:sp>
        <p:nvSpPr>
          <p:cNvPr id="6" name="Rectangle 6"/>
          <p:cNvSpPr>
            <a:spLocks noGrp="1" noChangeArrowheads="1"/>
          </p:cNvSpPr>
          <p:nvPr>
            <p:ph type="sldNum" sz="quarter" idx="12"/>
          </p:nvPr>
        </p:nvSpPr>
        <p:spPr>
          <a:ln/>
        </p:spPr>
        <p:txBody>
          <a:bodyPr/>
          <a:lstStyle>
            <a:lvl1pPr>
              <a:defRPr/>
            </a:lvl1pPr>
          </a:lstStyle>
          <a:p>
            <a:pPr rtl="1">
              <a:buClrTx/>
              <a:defRPr/>
            </a:pPr>
            <a:fld id="{5933B1F7-BB1A-4F16-BEF3-1845A8374C6E}" type="slidenum">
              <a:rPr lang="he-IL" sz="1800" kern="1200" smtClean="0">
                <a:ea typeface="+mn-ea"/>
              </a:rPr>
              <a:pPr rtl="1">
                <a:buClrTx/>
                <a:defRPr/>
              </a:pPr>
              <a:t>‹#›</a:t>
            </a:fld>
            <a:endParaRPr lang="en-US" sz="1800" kern="1200">
              <a:ea typeface="+mn-ea"/>
            </a:endParaRPr>
          </a:p>
        </p:txBody>
      </p:sp>
    </p:spTree>
    <p:extLst>
      <p:ext uri="{BB962C8B-B14F-4D97-AF65-F5344CB8AC3E}">
        <p14:creationId xmlns:p14="http://schemas.microsoft.com/office/powerpoint/2010/main" val="2201283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extLst>
      <p:ext uri="{BB962C8B-B14F-4D97-AF65-F5344CB8AC3E}">
        <p14:creationId xmlns:p14="http://schemas.microsoft.com/office/powerpoint/2010/main" val="413233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208805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200430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3520646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3511064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881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40522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extLst>
      <p:ext uri="{BB962C8B-B14F-4D97-AF65-F5344CB8AC3E}">
        <p14:creationId xmlns:p14="http://schemas.microsoft.com/office/powerpoint/2010/main" val="80488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x-none" sz="1800" b="0" i="0" u="none" strike="noStrike" kern="0" cap="none" spc="0" normalizeH="0" baseline="0" noProof="0">
                <a:ln>
                  <a:noFill/>
                </a:ln>
                <a:solidFill>
                  <a:srgbClr val="FFFFFF"/>
                </a:solidFill>
                <a:effectLst/>
                <a:uLnTx/>
                <a:uFillTx/>
                <a:latin typeface="Varela Round"/>
                <a:ea typeface="Varela Round"/>
                <a:cs typeface="Varela Round"/>
                <a:sym typeface="Varela Round"/>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Tree>
    <p:extLst>
      <p:ext uri="{BB962C8B-B14F-4D97-AF65-F5344CB8AC3E}">
        <p14:creationId xmlns:p14="http://schemas.microsoft.com/office/powerpoint/2010/main" val="337931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Tree>
    <p:extLst>
      <p:ext uri="{BB962C8B-B14F-4D97-AF65-F5344CB8AC3E}">
        <p14:creationId xmlns:p14="http://schemas.microsoft.com/office/powerpoint/2010/main" val="285894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x-none" sz="1800" b="0" i="0" u="none" strike="noStrike" kern="0" cap="none" spc="0" normalizeH="0" baseline="0" noProof="0">
                <a:ln>
                  <a:noFill/>
                </a:ln>
                <a:solidFill>
                  <a:srgbClr val="FFFFFF"/>
                </a:solidFill>
                <a:effectLst/>
                <a:uLnTx/>
                <a:uFillTx/>
                <a:latin typeface="Varela Round"/>
                <a:ea typeface="Varela Round"/>
                <a:cs typeface="Varela Round"/>
                <a:sym typeface="Varela Round"/>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Varela Round"/>
              <a:ea typeface="Varela Round"/>
              <a:cs typeface="Varela Round"/>
              <a:sym typeface="Varela Round"/>
            </a:endParaRPr>
          </a:p>
        </p:txBody>
      </p:sp>
    </p:spTree>
    <p:extLst>
      <p:ext uri="{BB962C8B-B14F-4D97-AF65-F5344CB8AC3E}">
        <p14:creationId xmlns:p14="http://schemas.microsoft.com/office/powerpoint/2010/main" val="568611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A9C"/>
              </a:solidFill>
              <a:effectLst/>
              <a:uLnTx/>
              <a:uFillTx/>
              <a:latin typeface="Varela Round"/>
              <a:cs typeface="Varela Round"/>
              <a:sym typeface="Varela Round"/>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A9C"/>
              </a:solidFill>
              <a:effectLst/>
              <a:uLnTx/>
              <a:uFillTx/>
              <a:latin typeface="Varela Round"/>
              <a:cs typeface="Varela Round"/>
              <a:sym typeface="Varela Round"/>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200" b="0" i="0" u="none" strike="noStrike" kern="0" cap="none" spc="0" normalizeH="0" baseline="0" noProof="0">
                <a:ln>
                  <a:noFill/>
                </a:ln>
                <a:solidFill>
                  <a:srgbClr val="888A9C"/>
                </a:solidFill>
                <a:effectLst/>
                <a:uLnTx/>
                <a:uFillTx/>
                <a:latin typeface="Varela Round"/>
                <a:cs typeface="Varela Round"/>
                <a:sym typeface="Varela Round"/>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A9C"/>
              </a:solidFill>
              <a:effectLst/>
              <a:uLnTx/>
              <a:uFillTx/>
              <a:latin typeface="Varela Round"/>
              <a:cs typeface="Varela Round"/>
              <a:sym typeface="Varela Round"/>
            </a:endParaRPr>
          </a:p>
        </p:txBody>
      </p:sp>
    </p:spTree>
    <p:extLst>
      <p:ext uri="{BB962C8B-B14F-4D97-AF65-F5344CB8AC3E}">
        <p14:creationId xmlns:p14="http://schemas.microsoft.com/office/powerpoint/2010/main" val="334633890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69"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buClrTx/>
              <a:defRPr/>
            </a:pPr>
            <a:fld id="{BA856D67-0BEF-4CB7-8D4F-D31C5E09C908}" type="datetime8">
              <a:rPr lang="he-IL" kern="1200" smtClean="0">
                <a:solidFill>
                  <a:prstClr val="black">
                    <a:tint val="75000"/>
                  </a:prstClr>
                </a:solidFill>
                <a:ea typeface="+mn-ea"/>
              </a:rPr>
              <a:pPr rtl="1">
                <a:buClrTx/>
                <a:defRPr/>
              </a:pPr>
              <a:t>19 אוגוסט 20</a:t>
            </a:fld>
            <a:endParaRPr lang="he-IL" kern="1200" dirty="0">
              <a:solidFill>
                <a:prstClr val="black">
                  <a:tint val="75000"/>
                </a:prstClr>
              </a:solidFill>
              <a:ea typeface="+mn-ea"/>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buClrTx/>
              <a:defRPr/>
            </a:pPr>
            <a:endParaRPr lang="he-IL" kern="1200">
              <a:solidFill>
                <a:prstClr val="black">
                  <a:tint val="75000"/>
                </a:prstClr>
              </a:solidFill>
              <a:ea typeface="+mn-ea"/>
            </a:endParaRPr>
          </a:p>
        </p:txBody>
      </p:sp>
      <p:sp>
        <p:nvSpPr>
          <p:cNvPr id="7" name="Slide Number Placeholder 5"/>
          <p:cNvSpPr>
            <a:spLocks noGrp="1"/>
          </p:cNvSpPr>
          <p:nvPr>
            <p:ph type="sldNum" sz="quarter" idx="4"/>
          </p:nvPr>
        </p:nvSpPr>
        <p:spPr>
          <a:xfrm>
            <a:off x="571500" y="6564314"/>
            <a:ext cx="28448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rtl="1">
              <a:buClrTx/>
              <a:defRPr/>
            </a:pPr>
            <a:fld id="{2D277DD0-46BB-443B-BF1C-6DCA22C0222E}" type="slidenum">
              <a:rPr lang="he-IL" sz="1800" kern="1200" smtClean="0">
                <a:ea typeface="+mn-ea"/>
              </a:rPr>
              <a:pPr rtl="1">
                <a:buClrTx/>
                <a:defRPr/>
              </a:pPr>
              <a:t>‹#›</a:t>
            </a:fld>
            <a:endParaRPr lang="he-IL" sz="1800" kern="1200" dirty="0">
              <a:ea typeface="+mn-ea"/>
            </a:endParaRPr>
          </a:p>
        </p:txBody>
      </p:sp>
    </p:spTree>
    <p:extLst>
      <p:ext uri="{BB962C8B-B14F-4D97-AF65-F5344CB8AC3E}">
        <p14:creationId xmlns:p14="http://schemas.microsoft.com/office/powerpoint/2010/main" val="2204086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2751570211"/>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hyperlink" Target="mailto:&#1575;&#1604;&#1573;&#1604;&#1603;&#1578;&#1585;&#1608;&#1606;&#1610;rights@education.gov.i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fontScale="90000"/>
          </a:bodyPr>
          <a:lstStyle/>
          <a:p>
            <a:pPr lvl="0">
              <a:buSzPts val="6600"/>
            </a:pPr>
            <a:r>
              <a:rPr lang="he-IL" sz="6600" dirty="0">
                <a:latin typeface="+mj-lt"/>
                <a:ea typeface="Tahoma" panose="020B0604030504040204" pitchFamily="34" charset="0"/>
                <a:cs typeface="+mn-cs"/>
              </a:rPr>
              <a:t>מערכת שידורים לאומית</a:t>
            </a:r>
            <a:br>
              <a:rPr lang="he-IL" sz="6600" dirty="0">
                <a:latin typeface="+mj-lt"/>
                <a:ea typeface="Tahoma" panose="020B0604030504040204" pitchFamily="34" charset="0"/>
                <a:cs typeface="+mn-cs"/>
              </a:rPr>
            </a:br>
            <a:r>
              <a:rPr lang="ar-JO" sz="6600" dirty="0">
                <a:latin typeface="+mj-lt"/>
                <a:ea typeface="Tahoma" panose="020B0604030504040204" pitchFamily="34" charset="0"/>
                <a:cs typeface="+mn-cs"/>
              </a:rPr>
              <a:t>منظومة البثّ ال</a:t>
            </a:r>
            <a:r>
              <a:rPr lang="ar-SA" sz="6600" dirty="0">
                <a:latin typeface="+mj-lt"/>
                <a:ea typeface="Tahoma" panose="020B0604030504040204" pitchFamily="34" charset="0"/>
                <a:cs typeface="+mn-cs"/>
              </a:rPr>
              <a:t>وطنيّة</a:t>
            </a:r>
            <a:endParaRPr dirty="0">
              <a:latin typeface="+mj-lt"/>
              <a:ea typeface="Tahoma" panose="020B0604030504040204" pitchFamily="34" charset="0"/>
              <a:cs typeface="+mn-cs"/>
            </a:endParaRPr>
          </a:p>
        </p:txBody>
      </p:sp>
      <p:sp>
        <p:nvSpPr>
          <p:cNvPr id="2" name="תיבת טקסט 1">
            <a:extLst>
              <a:ext uri="{FF2B5EF4-FFF2-40B4-BE49-F238E27FC236}">
                <a16:creationId xmlns:a16="http://schemas.microsoft.com/office/drawing/2014/main" id="{44EB74EE-E91C-4382-92E9-F80AA12549D9}"/>
              </a:ext>
            </a:extLst>
          </p:cNvPr>
          <p:cNvSpPr txBox="1"/>
          <p:nvPr/>
        </p:nvSpPr>
        <p:spPr>
          <a:xfrm>
            <a:off x="5194852" y="2054087"/>
            <a:ext cx="1722783" cy="400110"/>
          </a:xfrm>
          <a:prstGeom prst="rect">
            <a:avLst/>
          </a:prstGeom>
          <a:noFill/>
        </p:spPr>
        <p:txBody>
          <a:bodyPr wrap="square" rtlCol="1">
            <a:spAutoFit/>
          </a:bodyPr>
          <a:lstStyle/>
          <a:p>
            <a:pPr algn="ctr" rtl="1"/>
            <a:r>
              <a:rPr lang="ar-SA" sz="2000" b="1" dirty="0">
                <a:solidFill>
                  <a:srgbClr val="002060"/>
                </a:solidFill>
              </a:rPr>
              <a:t>وزارة المعارف</a:t>
            </a:r>
            <a:endParaRPr lang="he-IL" sz="20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136047" y="515420"/>
            <a:ext cx="11724362" cy="3008099"/>
          </a:xfrm>
        </p:spPr>
        <p:txBody>
          <a:bodyPr/>
          <a:lstStyle/>
          <a:p>
            <a:pPr algn="r">
              <a:lnSpc>
                <a:spcPct val="150000"/>
              </a:lnSpc>
            </a:pPr>
            <a:r>
              <a:rPr lang="ar-SA" sz="2800" b="0" dirty="0">
                <a:solidFill>
                  <a:srgbClr val="FF0000"/>
                </a:solidFill>
                <a:cs typeface="+mn-cs"/>
              </a:rPr>
              <a:t>سؤال: </a:t>
            </a:r>
            <a:r>
              <a:rPr lang="ar-JO" sz="2800" b="0" dirty="0">
                <a:solidFill>
                  <a:srgbClr val="FF0000"/>
                </a:solidFill>
                <a:cs typeface="+mn-cs"/>
              </a:rPr>
              <a:t>اين تكون المنافسة قوية اكثر: بين الأنواع ام داخل النوع ؟ اشر</a:t>
            </a:r>
            <a:r>
              <a:rPr lang="ar-SA" sz="2800" b="0" dirty="0">
                <a:solidFill>
                  <a:srgbClr val="FF0000"/>
                </a:solidFill>
                <a:cs typeface="+mn-cs"/>
              </a:rPr>
              <a:t>َ</a:t>
            </a:r>
            <a:r>
              <a:rPr lang="ar-JO" sz="2800" b="0" dirty="0">
                <a:solidFill>
                  <a:srgbClr val="FF0000"/>
                </a:solidFill>
                <a:cs typeface="+mn-cs"/>
              </a:rPr>
              <a:t>ح</a:t>
            </a:r>
            <a:br>
              <a:rPr lang="ar-SA" sz="2800" b="0" dirty="0">
                <a:solidFill>
                  <a:srgbClr val="FF0000"/>
                </a:solidFill>
                <a:cs typeface="+mn-cs"/>
              </a:rPr>
            </a:br>
            <a:r>
              <a:rPr lang="ar-SA" sz="2400" b="0" dirty="0">
                <a:cs typeface="+mn-cs"/>
              </a:rPr>
              <a:t>الإجابة:</a:t>
            </a:r>
            <a:br>
              <a:rPr lang="ar-SA" sz="2400" b="0" dirty="0">
                <a:cs typeface="+mn-cs"/>
              </a:rPr>
            </a:br>
            <a:r>
              <a:rPr lang="ar-JO" sz="2400" b="0" dirty="0">
                <a:cs typeface="+mn-cs"/>
              </a:rPr>
              <a:t>المنافسة داخل نفس النوع اقوى مقارنة </a:t>
            </a:r>
            <a:r>
              <a:rPr lang="ar-SA" sz="2400" b="0" dirty="0" err="1">
                <a:cs typeface="+mn-cs"/>
              </a:rPr>
              <a:t>با</a:t>
            </a:r>
            <a:r>
              <a:rPr lang="ar-JO" sz="2400" b="0" dirty="0">
                <a:cs typeface="+mn-cs"/>
              </a:rPr>
              <a:t>لمنافسة بين الأنواع.</a:t>
            </a:r>
            <a:r>
              <a:rPr lang="ar-SA" sz="2400" b="0" dirty="0">
                <a:cs typeface="+mn-cs"/>
              </a:rPr>
              <a:t> </a:t>
            </a:r>
            <a:r>
              <a:rPr lang="ar-JO" sz="2400" b="0" dirty="0" err="1">
                <a:cs typeface="+mn-cs"/>
              </a:rPr>
              <a:t>للافراد</a:t>
            </a:r>
            <a:r>
              <a:rPr lang="ar-JO" sz="2400" b="0" dirty="0">
                <a:cs typeface="+mn-cs"/>
              </a:rPr>
              <a:t> التابعين لنفس المجموعة \النوع لديهم </a:t>
            </a:r>
            <a:r>
              <a:rPr lang="ar-SA" sz="2400" b="0" dirty="0">
                <a:cs typeface="+mn-cs"/>
              </a:rPr>
              <a:t>إ</a:t>
            </a:r>
            <a:r>
              <a:rPr lang="ar-JO" sz="2400" b="0" dirty="0" err="1">
                <a:cs typeface="+mn-cs"/>
              </a:rPr>
              <a:t>حتياجات</a:t>
            </a:r>
            <a:r>
              <a:rPr lang="ar-JO" sz="2400" b="0" dirty="0">
                <a:cs typeface="+mn-cs"/>
              </a:rPr>
              <a:t> متشابهة.</a:t>
            </a:r>
            <a:r>
              <a:rPr lang="ar-SA" sz="2400" b="0" dirty="0">
                <a:cs typeface="+mn-cs"/>
              </a:rPr>
              <a:t> ا</a:t>
            </a:r>
            <a:r>
              <a:rPr lang="ar-JO" sz="2400" b="0" dirty="0">
                <a:cs typeface="+mn-cs"/>
              </a:rPr>
              <a:t>لوسائل للحصول على هذه الاحتياجات متشابهة </a:t>
            </a:r>
            <a:r>
              <a:rPr lang="ar-SA" sz="2400" b="0" dirty="0">
                <a:cs typeface="+mn-cs"/>
              </a:rPr>
              <a:t>أيضاً، </a:t>
            </a:r>
            <a:r>
              <a:rPr lang="ar-JO" sz="2400" b="0" dirty="0">
                <a:cs typeface="+mn-cs"/>
              </a:rPr>
              <a:t>وهم يتنافسون على </a:t>
            </a:r>
            <a:r>
              <a:rPr lang="ar-SA" sz="2400" b="0" dirty="0">
                <a:cs typeface="+mn-cs"/>
              </a:rPr>
              <a:t>كل </a:t>
            </a:r>
            <a:r>
              <a:rPr lang="ar-JO" sz="2400" b="0" dirty="0">
                <a:cs typeface="+mn-cs"/>
              </a:rPr>
              <a:t>مورد </a:t>
            </a:r>
            <a:r>
              <a:rPr lang="ar-SA" sz="2400" b="0" dirty="0">
                <a:cs typeface="+mn-cs"/>
              </a:rPr>
              <a:t>ومورد</a:t>
            </a:r>
            <a:r>
              <a:rPr lang="ar-JO" sz="2400" b="0" dirty="0">
                <a:cs typeface="+mn-cs"/>
              </a:rPr>
              <a:t> في بيت التنمية بصورة متشابهة</a:t>
            </a:r>
            <a:r>
              <a:rPr lang="ar-SA" sz="2400" b="0" dirty="0">
                <a:cs typeface="+mn-cs"/>
              </a:rPr>
              <a:t>. </a:t>
            </a:r>
            <a:r>
              <a:rPr lang="ar-JO" sz="2400" b="0" dirty="0">
                <a:solidFill>
                  <a:schemeClr val="tx1"/>
                </a:solidFill>
                <a:cs typeface="+mn-cs"/>
              </a:rPr>
              <a:t>مقابل ذلك في التنافس بين </a:t>
            </a:r>
            <a:r>
              <a:rPr lang="ar-SA" sz="2400" b="0" dirty="0">
                <a:solidFill>
                  <a:schemeClr val="tx1"/>
                </a:solidFill>
                <a:cs typeface="+mn-cs"/>
              </a:rPr>
              <a:t>عشائر مختلفة،</a:t>
            </a:r>
            <a:r>
              <a:rPr lang="ar-JO" sz="2400" b="0" dirty="0">
                <a:solidFill>
                  <a:schemeClr val="tx1"/>
                </a:solidFill>
                <a:cs typeface="+mn-cs"/>
              </a:rPr>
              <a:t> من الممكن ان تكون الاحتياجات و</a:t>
            </a:r>
            <a:r>
              <a:rPr lang="ar-SA" sz="2400" b="0" dirty="0">
                <a:solidFill>
                  <a:schemeClr val="tx1"/>
                </a:solidFill>
                <a:cs typeface="+mn-cs"/>
              </a:rPr>
              <a:t>وسائل</a:t>
            </a:r>
            <a:r>
              <a:rPr lang="ar-JO" sz="2400" b="0" dirty="0">
                <a:solidFill>
                  <a:schemeClr val="tx1"/>
                </a:solidFill>
                <a:cs typeface="+mn-cs"/>
              </a:rPr>
              <a:t> الحصول على هذه الاحتياجات متشابه بشكل اقل</a:t>
            </a:r>
            <a:r>
              <a:rPr lang="ar-SA" sz="2400" b="0" dirty="0">
                <a:solidFill>
                  <a:schemeClr val="tx1"/>
                </a:solidFill>
                <a:cs typeface="+mn-cs"/>
              </a:rPr>
              <a:t>ّ.</a:t>
            </a:r>
            <a:endParaRPr lang="he-IL" sz="2400" b="0" dirty="0">
              <a:solidFill>
                <a:schemeClr val="tx1"/>
              </a:solidFill>
              <a:cs typeface="+mn-cs"/>
            </a:endParaRPr>
          </a:p>
        </p:txBody>
      </p:sp>
    </p:spTree>
    <p:extLst>
      <p:ext uri="{BB962C8B-B14F-4D97-AF65-F5344CB8AC3E}">
        <p14:creationId xmlns:p14="http://schemas.microsoft.com/office/powerpoint/2010/main" val="299511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1452684" y="8770"/>
            <a:ext cx="9642231" cy="720000"/>
          </a:xfrm>
        </p:spPr>
        <p:txBody>
          <a:bodyPr/>
          <a:lstStyle/>
          <a:p>
            <a:r>
              <a:rPr lang="ar-JO" sz="3600" dirty="0">
                <a:cs typeface="+mn-cs"/>
              </a:rPr>
              <a:t>عرض بياني لعلاقة تنافس</a:t>
            </a:r>
            <a:endParaRPr lang="he-IL" sz="3600" dirty="0">
              <a:cs typeface="+mn-cs"/>
            </a:endParaRPr>
          </a:p>
        </p:txBody>
      </p:sp>
      <p:sp>
        <p:nvSpPr>
          <p:cNvPr id="2" name="מלבן 1"/>
          <p:cNvSpPr/>
          <p:nvPr/>
        </p:nvSpPr>
        <p:spPr>
          <a:xfrm>
            <a:off x="1816393" y="870418"/>
            <a:ext cx="9709709" cy="553998"/>
          </a:xfrm>
          <a:prstGeom prst="rect">
            <a:avLst/>
          </a:prstGeom>
          <a:noFill/>
        </p:spPr>
        <p:txBody>
          <a:bodyPr wrap="none" lIns="91440" tIns="45720" rIns="91440" bIns="45720">
            <a:spAutoFit/>
          </a:bodyPr>
          <a:lstStyle/>
          <a:p>
            <a:pPr algn="ctr"/>
            <a:r>
              <a:rPr lang="ar-JO" sz="3000" b="0" cap="none" spc="0" dirty="0">
                <a:ln w="0"/>
                <a:solidFill>
                  <a:schemeClr val="tx1"/>
                </a:solidFill>
                <a:effectLst>
                  <a:outerShdw blurRad="38100" dist="19050" dir="2700000" algn="tl" rotWithShape="0">
                    <a:schemeClr val="dk1">
                      <a:alpha val="40000"/>
                    </a:schemeClr>
                  </a:outerShdw>
                </a:effectLst>
              </a:rPr>
              <a:t>فك</a:t>
            </a:r>
            <a:r>
              <a:rPr lang="ar-SA" sz="3000" b="0" cap="none" spc="0" dirty="0">
                <a:ln w="0"/>
                <a:solidFill>
                  <a:schemeClr val="tx1"/>
                </a:solidFill>
                <a:effectLst>
                  <a:outerShdw blurRad="38100" dist="19050" dir="2700000" algn="tl" rotWithShape="0">
                    <a:schemeClr val="dk1">
                      <a:alpha val="40000"/>
                    </a:schemeClr>
                  </a:outerShdw>
                </a:effectLst>
              </a:rPr>
              <a:t>ِّ</a:t>
            </a:r>
            <a:r>
              <a:rPr lang="ar-JO" sz="3000" b="0" cap="none" spc="0" dirty="0">
                <a:ln w="0"/>
                <a:solidFill>
                  <a:schemeClr val="tx1"/>
                </a:solidFill>
                <a:effectLst>
                  <a:outerShdw blurRad="38100" dist="19050" dir="2700000" algn="tl" rotWithShape="0">
                    <a:schemeClr val="dk1">
                      <a:alpha val="40000"/>
                    </a:schemeClr>
                  </a:outerShdw>
                </a:effectLst>
              </a:rPr>
              <a:t>روا : كيف سيكون الرسم البياني في حالة وجود نوعان في نفس بيت </a:t>
            </a:r>
            <a:r>
              <a:rPr lang="ar-JO" sz="3000" b="0" cap="none" spc="0" dirty="0" err="1">
                <a:ln w="0"/>
                <a:solidFill>
                  <a:schemeClr val="tx1"/>
                </a:solidFill>
                <a:effectLst>
                  <a:outerShdw blurRad="38100" dist="19050" dir="2700000" algn="tl" rotWithShape="0">
                    <a:schemeClr val="dk1">
                      <a:alpha val="40000"/>
                    </a:schemeClr>
                  </a:outerShdw>
                </a:effectLst>
              </a:rPr>
              <a:t>التنميه</a:t>
            </a:r>
            <a:r>
              <a:rPr lang="ar-JO" sz="3000" b="0" cap="none" spc="0" dirty="0">
                <a:ln w="0"/>
                <a:solidFill>
                  <a:schemeClr val="tx1"/>
                </a:solidFill>
                <a:effectLst>
                  <a:outerShdw blurRad="38100" dist="19050" dir="2700000" algn="tl" rotWithShape="0">
                    <a:schemeClr val="dk1">
                      <a:alpha val="40000"/>
                    </a:schemeClr>
                  </a:outerShdw>
                </a:effectLst>
              </a:rPr>
              <a:t> </a:t>
            </a:r>
            <a:endParaRPr lang="he-IL" sz="3000" b="0" cap="none" spc="0" dirty="0">
              <a:ln w="0"/>
              <a:solidFill>
                <a:schemeClr val="tx1"/>
              </a:solidFill>
              <a:effectLst>
                <a:outerShdw blurRad="38100" dist="19050" dir="2700000" algn="tl" rotWithShape="0">
                  <a:schemeClr val="dk1">
                    <a:alpha val="40000"/>
                  </a:schemeClr>
                </a:outerShdw>
              </a:effectLst>
            </a:endParaRPr>
          </a:p>
        </p:txBody>
      </p:sp>
      <p:pic>
        <p:nvPicPr>
          <p:cNvPr id="3" name="תמונה 2" descr="גזירת מסך"/>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79" y="2641600"/>
            <a:ext cx="8512443" cy="3304159"/>
          </a:xfrm>
          <a:prstGeom prst="rect">
            <a:avLst/>
          </a:prstGeom>
        </p:spPr>
      </p:pic>
      <p:sp>
        <p:nvSpPr>
          <p:cNvPr id="8" name="תיבת טקסט 7">
            <a:extLst>
              <a:ext uri="{FF2B5EF4-FFF2-40B4-BE49-F238E27FC236}">
                <a16:creationId xmlns:a16="http://schemas.microsoft.com/office/drawing/2014/main" id="{52A93B1F-7AD5-428C-A05C-1C1CFC7E2A54}"/>
              </a:ext>
            </a:extLst>
          </p:cNvPr>
          <p:cNvSpPr txBox="1"/>
          <p:nvPr/>
        </p:nvSpPr>
        <p:spPr>
          <a:xfrm>
            <a:off x="774203" y="3406914"/>
            <a:ext cx="1356961" cy="707886"/>
          </a:xfrm>
          <a:prstGeom prst="rect">
            <a:avLst/>
          </a:prstGeom>
          <a:solidFill>
            <a:schemeClr val="bg1"/>
          </a:solidFill>
        </p:spPr>
        <p:txBody>
          <a:bodyPr wrap="square" rtlCol="1">
            <a:spAutoFit/>
          </a:bodyPr>
          <a:lstStyle/>
          <a:p>
            <a:pPr algn="ctr" rtl="1"/>
            <a:r>
              <a:rPr lang="ar-SA" sz="2000" b="1" dirty="0"/>
              <a:t>عدد أفراد</a:t>
            </a:r>
          </a:p>
          <a:p>
            <a:pPr algn="ctr" rtl="1"/>
            <a:endParaRPr lang="he-IL" sz="2000" b="1" dirty="0"/>
          </a:p>
        </p:txBody>
      </p:sp>
      <p:sp>
        <p:nvSpPr>
          <p:cNvPr id="10" name="תיבת טקסט 9">
            <a:extLst>
              <a:ext uri="{FF2B5EF4-FFF2-40B4-BE49-F238E27FC236}">
                <a16:creationId xmlns:a16="http://schemas.microsoft.com/office/drawing/2014/main" id="{F3349D35-42C2-4220-9C1A-CAF12E330965}"/>
              </a:ext>
            </a:extLst>
          </p:cNvPr>
          <p:cNvSpPr txBox="1"/>
          <p:nvPr/>
        </p:nvSpPr>
        <p:spPr>
          <a:xfrm>
            <a:off x="3936845" y="5290302"/>
            <a:ext cx="1356961" cy="400110"/>
          </a:xfrm>
          <a:prstGeom prst="rect">
            <a:avLst/>
          </a:prstGeom>
          <a:solidFill>
            <a:schemeClr val="bg1"/>
          </a:solidFill>
        </p:spPr>
        <p:txBody>
          <a:bodyPr wrap="square" rtlCol="1">
            <a:spAutoFit/>
          </a:bodyPr>
          <a:lstStyle/>
          <a:p>
            <a:pPr algn="ctr" rtl="1"/>
            <a:r>
              <a:rPr lang="ar-SA" sz="2000" b="1" dirty="0"/>
              <a:t>زمن</a:t>
            </a:r>
            <a:endParaRPr lang="he-IL" sz="2000" b="1" dirty="0"/>
          </a:p>
        </p:txBody>
      </p:sp>
      <p:sp>
        <p:nvSpPr>
          <p:cNvPr id="12" name="תיבת טקסט 11">
            <a:extLst>
              <a:ext uri="{FF2B5EF4-FFF2-40B4-BE49-F238E27FC236}">
                <a16:creationId xmlns:a16="http://schemas.microsoft.com/office/drawing/2014/main" id="{461864C5-3CEC-464E-B49F-6DEBB6062CA1}"/>
              </a:ext>
            </a:extLst>
          </p:cNvPr>
          <p:cNvSpPr txBox="1"/>
          <p:nvPr/>
        </p:nvSpPr>
        <p:spPr>
          <a:xfrm>
            <a:off x="7502061" y="5290302"/>
            <a:ext cx="1356961" cy="400110"/>
          </a:xfrm>
          <a:prstGeom prst="rect">
            <a:avLst/>
          </a:prstGeom>
          <a:solidFill>
            <a:schemeClr val="bg1"/>
          </a:solidFill>
        </p:spPr>
        <p:txBody>
          <a:bodyPr wrap="square" rtlCol="1">
            <a:spAutoFit/>
          </a:bodyPr>
          <a:lstStyle/>
          <a:p>
            <a:pPr algn="ctr" rtl="1"/>
            <a:r>
              <a:rPr lang="ar-SA" sz="2000" b="1" dirty="0"/>
              <a:t>زمن</a:t>
            </a:r>
            <a:endParaRPr lang="he-IL" sz="2000" b="1" dirty="0"/>
          </a:p>
        </p:txBody>
      </p:sp>
      <p:sp>
        <p:nvSpPr>
          <p:cNvPr id="14" name="תיבת טקסט 13">
            <a:extLst>
              <a:ext uri="{FF2B5EF4-FFF2-40B4-BE49-F238E27FC236}">
                <a16:creationId xmlns:a16="http://schemas.microsoft.com/office/drawing/2014/main" id="{01E69883-02FB-4651-956D-817FEB0DAA25}"/>
              </a:ext>
            </a:extLst>
          </p:cNvPr>
          <p:cNvSpPr txBox="1"/>
          <p:nvPr/>
        </p:nvSpPr>
        <p:spPr>
          <a:xfrm>
            <a:off x="3688578" y="3157304"/>
            <a:ext cx="1356961" cy="400110"/>
          </a:xfrm>
          <a:prstGeom prst="rect">
            <a:avLst/>
          </a:prstGeom>
          <a:solidFill>
            <a:schemeClr val="bg1"/>
          </a:solidFill>
        </p:spPr>
        <p:txBody>
          <a:bodyPr wrap="square" rtlCol="1">
            <a:spAutoFit/>
          </a:bodyPr>
          <a:lstStyle/>
          <a:p>
            <a:pPr algn="ctr" rtl="1"/>
            <a:r>
              <a:rPr lang="ar-SA" sz="2000" b="1" dirty="0"/>
              <a:t>نوع (أ)</a:t>
            </a:r>
            <a:endParaRPr lang="he-IL" sz="2000" b="1" dirty="0"/>
          </a:p>
        </p:txBody>
      </p:sp>
      <p:sp>
        <p:nvSpPr>
          <p:cNvPr id="16" name="תיבת טקסט 15">
            <a:extLst>
              <a:ext uri="{FF2B5EF4-FFF2-40B4-BE49-F238E27FC236}">
                <a16:creationId xmlns:a16="http://schemas.microsoft.com/office/drawing/2014/main" id="{E48013D2-1768-4F66-BD8A-047F99187427}"/>
              </a:ext>
            </a:extLst>
          </p:cNvPr>
          <p:cNvSpPr txBox="1"/>
          <p:nvPr/>
        </p:nvSpPr>
        <p:spPr>
          <a:xfrm>
            <a:off x="7030577" y="3177417"/>
            <a:ext cx="1356961" cy="400110"/>
          </a:xfrm>
          <a:prstGeom prst="rect">
            <a:avLst/>
          </a:prstGeom>
          <a:solidFill>
            <a:schemeClr val="bg1"/>
          </a:solidFill>
        </p:spPr>
        <p:txBody>
          <a:bodyPr wrap="square" rtlCol="1">
            <a:spAutoFit/>
          </a:bodyPr>
          <a:lstStyle/>
          <a:p>
            <a:pPr algn="ctr" rtl="1"/>
            <a:r>
              <a:rPr lang="ar-SA" sz="2000" b="1" dirty="0"/>
              <a:t>نوع (ب) </a:t>
            </a:r>
            <a:endParaRPr lang="he-IL" sz="2000" b="1" dirty="0"/>
          </a:p>
        </p:txBody>
      </p:sp>
    </p:spTree>
    <p:extLst>
      <p:ext uri="{BB962C8B-B14F-4D97-AF65-F5344CB8AC3E}">
        <p14:creationId xmlns:p14="http://schemas.microsoft.com/office/powerpoint/2010/main" val="109000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1651802" y="68425"/>
            <a:ext cx="9642231" cy="720000"/>
          </a:xfrm>
        </p:spPr>
        <p:txBody>
          <a:bodyPr/>
          <a:lstStyle/>
          <a:p>
            <a:r>
              <a:rPr lang="ar-JO" sz="3600" dirty="0">
                <a:latin typeface="Arial" panose="020B0604020202020204" pitchFamily="34" charset="0"/>
                <a:cs typeface="Arial" panose="020B0604020202020204" pitchFamily="34" charset="0"/>
              </a:rPr>
              <a:t>عرض بياني لعلاقة متبادلة من نوع تنافس</a:t>
            </a:r>
            <a:endParaRPr lang="he-IL" sz="3600" dirty="0">
              <a:latin typeface="Arial" panose="020B0604020202020204" pitchFamily="34" charset="0"/>
              <a:cs typeface="Arial" panose="020B0604020202020204" pitchFamily="34" charset="0"/>
            </a:endParaRPr>
          </a:p>
        </p:txBody>
      </p:sp>
      <p:pic>
        <p:nvPicPr>
          <p:cNvPr id="3" name="תמונה 2"/>
          <p:cNvPicPr>
            <a:picLocks noChangeAspect="1"/>
          </p:cNvPicPr>
          <p:nvPr/>
        </p:nvPicPr>
        <p:blipFill>
          <a:blip r:embed="rId3"/>
          <a:stretch>
            <a:fillRect/>
          </a:stretch>
        </p:blipFill>
        <p:spPr>
          <a:xfrm>
            <a:off x="78583" y="3231714"/>
            <a:ext cx="8951824" cy="3402503"/>
          </a:xfrm>
          <a:prstGeom prst="rect">
            <a:avLst/>
          </a:prstGeom>
        </p:spPr>
      </p:pic>
      <p:sp>
        <p:nvSpPr>
          <p:cNvPr id="5" name="מלבן 4"/>
          <p:cNvSpPr/>
          <p:nvPr/>
        </p:nvSpPr>
        <p:spPr>
          <a:xfrm>
            <a:off x="1526346" y="1111738"/>
            <a:ext cx="9494907" cy="553998"/>
          </a:xfrm>
          <a:prstGeom prst="rect">
            <a:avLst/>
          </a:prstGeom>
          <a:noFill/>
        </p:spPr>
        <p:txBody>
          <a:bodyPr wrap="none" lIns="91440" tIns="45720" rIns="91440" bIns="45720">
            <a:spAutoFit/>
          </a:bodyPr>
          <a:lstStyle/>
          <a:p>
            <a:pPr lvl="0" algn="ctr"/>
            <a:r>
              <a:rPr lang="ar-JO" sz="3000" dirty="0">
                <a:ln w="0"/>
                <a:solidFill>
                  <a:srgbClr val="002060"/>
                </a:solidFill>
                <a:effectLst>
                  <a:outerShdw blurRad="38100" dist="19050" dir="2700000" algn="tl" rotWithShape="0">
                    <a:srgbClr val="002060">
                      <a:alpha val="40000"/>
                    </a:srgbClr>
                  </a:outerShdw>
                </a:effectLst>
                <a:latin typeface="Arial" panose="020B0604020202020204" pitchFamily="34" charset="0"/>
                <a:cs typeface="Arial" panose="020B0604020202020204" pitchFamily="34" charset="0"/>
              </a:rPr>
              <a:t>فكروا : كيف سيكون الرسم البياني في حالة وجود نوعان في نفس بيت التنمية</a:t>
            </a:r>
            <a:endParaRPr lang="he-IL" sz="3000" dirty="0">
              <a:ln w="0"/>
              <a:solidFill>
                <a:srgbClr val="002060"/>
              </a:solidFill>
              <a:effectLst>
                <a:outerShdw blurRad="38100" dist="19050" dir="2700000" algn="tl" rotWithShape="0">
                  <a:srgbClr val="002060">
                    <a:alpha val="40000"/>
                  </a:srgbClr>
                </a:outerShdw>
              </a:effectLst>
              <a:latin typeface="Arial" panose="020B0604020202020204" pitchFamily="34" charset="0"/>
              <a:cs typeface="Arial" panose="020B0604020202020204" pitchFamily="34" charset="0"/>
            </a:endParaRPr>
          </a:p>
        </p:txBody>
      </p:sp>
      <p:sp>
        <p:nvSpPr>
          <p:cNvPr id="2" name="תיבת טקסט 1">
            <a:extLst>
              <a:ext uri="{FF2B5EF4-FFF2-40B4-BE49-F238E27FC236}">
                <a16:creationId xmlns:a16="http://schemas.microsoft.com/office/drawing/2014/main" id="{DA7A5E5A-0296-483A-B812-2331B304FEFD}"/>
              </a:ext>
            </a:extLst>
          </p:cNvPr>
          <p:cNvSpPr txBox="1"/>
          <p:nvPr/>
        </p:nvSpPr>
        <p:spPr>
          <a:xfrm>
            <a:off x="78583" y="4020689"/>
            <a:ext cx="1356961" cy="707886"/>
          </a:xfrm>
          <a:prstGeom prst="rect">
            <a:avLst/>
          </a:prstGeom>
          <a:solidFill>
            <a:schemeClr val="bg1"/>
          </a:solidFill>
        </p:spPr>
        <p:txBody>
          <a:bodyPr wrap="square" rtlCol="1">
            <a:spAutoFit/>
          </a:bodyPr>
          <a:lstStyle/>
          <a:p>
            <a:pPr algn="ctr" rtl="1"/>
            <a:r>
              <a:rPr lang="ar-SA" sz="2000" b="1" dirty="0">
                <a:latin typeface="Arial" panose="020B0604020202020204" pitchFamily="34" charset="0"/>
                <a:cs typeface="Arial" panose="020B0604020202020204" pitchFamily="34" charset="0"/>
              </a:rPr>
              <a:t>عدد أفراد</a:t>
            </a:r>
          </a:p>
          <a:p>
            <a:pPr algn="ctr" rtl="1"/>
            <a:endParaRPr lang="he-IL" sz="2000" b="1" dirty="0">
              <a:latin typeface="Arial" panose="020B0604020202020204" pitchFamily="34" charset="0"/>
              <a:cs typeface="Arial" panose="020B0604020202020204" pitchFamily="34" charset="0"/>
            </a:endParaRPr>
          </a:p>
        </p:txBody>
      </p:sp>
      <p:sp>
        <p:nvSpPr>
          <p:cNvPr id="9" name="תיבת טקסט 8">
            <a:extLst>
              <a:ext uri="{FF2B5EF4-FFF2-40B4-BE49-F238E27FC236}">
                <a16:creationId xmlns:a16="http://schemas.microsoft.com/office/drawing/2014/main" id="{577C16A6-0649-4154-87E4-522CFA5D671C}"/>
              </a:ext>
            </a:extLst>
          </p:cNvPr>
          <p:cNvSpPr txBox="1"/>
          <p:nvPr/>
        </p:nvSpPr>
        <p:spPr>
          <a:xfrm>
            <a:off x="2646664" y="5966708"/>
            <a:ext cx="1356961" cy="400110"/>
          </a:xfrm>
          <a:prstGeom prst="rect">
            <a:avLst/>
          </a:prstGeom>
          <a:solidFill>
            <a:schemeClr val="bg1"/>
          </a:solidFill>
        </p:spPr>
        <p:txBody>
          <a:bodyPr wrap="square" rtlCol="1">
            <a:spAutoFit/>
          </a:bodyPr>
          <a:lstStyle/>
          <a:p>
            <a:pPr algn="ctr" rtl="1"/>
            <a:r>
              <a:rPr lang="ar-SA" sz="2000" b="1" dirty="0">
                <a:latin typeface="Arial" panose="020B0604020202020204" pitchFamily="34" charset="0"/>
                <a:cs typeface="Arial" panose="020B0604020202020204" pitchFamily="34" charset="0"/>
              </a:rPr>
              <a:t>زمن</a:t>
            </a:r>
            <a:endParaRPr lang="he-IL" sz="2000" b="1" dirty="0">
              <a:latin typeface="Arial" panose="020B0604020202020204" pitchFamily="34" charset="0"/>
              <a:cs typeface="Arial" panose="020B0604020202020204" pitchFamily="34" charset="0"/>
            </a:endParaRPr>
          </a:p>
        </p:txBody>
      </p:sp>
      <p:sp>
        <p:nvSpPr>
          <p:cNvPr id="11" name="תיבת טקסט 10">
            <a:extLst>
              <a:ext uri="{FF2B5EF4-FFF2-40B4-BE49-F238E27FC236}">
                <a16:creationId xmlns:a16="http://schemas.microsoft.com/office/drawing/2014/main" id="{E4CFBA21-CF72-42C7-AFBF-8CA4C043E349}"/>
              </a:ext>
            </a:extLst>
          </p:cNvPr>
          <p:cNvSpPr txBox="1"/>
          <p:nvPr/>
        </p:nvSpPr>
        <p:spPr>
          <a:xfrm>
            <a:off x="5214745" y="5835771"/>
            <a:ext cx="1356961" cy="400110"/>
          </a:xfrm>
          <a:prstGeom prst="rect">
            <a:avLst/>
          </a:prstGeom>
          <a:solidFill>
            <a:schemeClr val="bg1"/>
          </a:solidFill>
        </p:spPr>
        <p:txBody>
          <a:bodyPr wrap="square" rtlCol="1">
            <a:spAutoFit/>
          </a:bodyPr>
          <a:lstStyle/>
          <a:p>
            <a:pPr algn="ctr" rtl="1"/>
            <a:r>
              <a:rPr lang="ar-SA" sz="2000" b="1" dirty="0">
                <a:latin typeface="Arial" panose="020B0604020202020204" pitchFamily="34" charset="0"/>
                <a:cs typeface="Arial" panose="020B0604020202020204" pitchFamily="34" charset="0"/>
              </a:rPr>
              <a:t>زمن</a:t>
            </a:r>
            <a:endParaRPr lang="he-IL" sz="2000" b="1" dirty="0">
              <a:latin typeface="Arial" panose="020B0604020202020204" pitchFamily="34" charset="0"/>
              <a:cs typeface="Arial" panose="020B0604020202020204" pitchFamily="34" charset="0"/>
            </a:endParaRPr>
          </a:p>
        </p:txBody>
      </p:sp>
      <p:sp>
        <p:nvSpPr>
          <p:cNvPr id="13" name="תיבת טקסט 12">
            <a:extLst>
              <a:ext uri="{FF2B5EF4-FFF2-40B4-BE49-F238E27FC236}">
                <a16:creationId xmlns:a16="http://schemas.microsoft.com/office/drawing/2014/main" id="{DFEEA770-27FD-4D59-8BF4-C770BCCAD5E7}"/>
              </a:ext>
            </a:extLst>
          </p:cNvPr>
          <p:cNvSpPr txBox="1"/>
          <p:nvPr/>
        </p:nvSpPr>
        <p:spPr>
          <a:xfrm>
            <a:off x="2310715" y="3820634"/>
            <a:ext cx="1356961" cy="400110"/>
          </a:xfrm>
          <a:prstGeom prst="rect">
            <a:avLst/>
          </a:prstGeom>
          <a:solidFill>
            <a:schemeClr val="bg1"/>
          </a:solidFill>
        </p:spPr>
        <p:txBody>
          <a:bodyPr wrap="square" rtlCol="1">
            <a:spAutoFit/>
          </a:bodyPr>
          <a:lstStyle/>
          <a:p>
            <a:pPr algn="ctr" rtl="1"/>
            <a:r>
              <a:rPr lang="ar-SA" sz="2000" b="1" dirty="0">
                <a:latin typeface="Arial" panose="020B0604020202020204" pitchFamily="34" charset="0"/>
                <a:cs typeface="Arial" panose="020B0604020202020204" pitchFamily="34" charset="0"/>
              </a:rPr>
              <a:t>نوع (أ)</a:t>
            </a:r>
            <a:endParaRPr lang="he-IL" sz="2000" b="1" dirty="0">
              <a:latin typeface="Arial" panose="020B0604020202020204" pitchFamily="34" charset="0"/>
              <a:cs typeface="Arial" panose="020B0604020202020204" pitchFamily="34" charset="0"/>
            </a:endParaRPr>
          </a:p>
        </p:txBody>
      </p:sp>
      <p:sp>
        <p:nvSpPr>
          <p:cNvPr id="15" name="תיבת טקסט 14">
            <a:extLst>
              <a:ext uri="{FF2B5EF4-FFF2-40B4-BE49-F238E27FC236}">
                <a16:creationId xmlns:a16="http://schemas.microsoft.com/office/drawing/2014/main" id="{2FC70BFC-AF6A-412F-AC1F-9E4C258307FD}"/>
              </a:ext>
            </a:extLst>
          </p:cNvPr>
          <p:cNvSpPr txBox="1"/>
          <p:nvPr/>
        </p:nvSpPr>
        <p:spPr>
          <a:xfrm>
            <a:off x="4916838" y="3761902"/>
            <a:ext cx="1356961" cy="400110"/>
          </a:xfrm>
          <a:prstGeom prst="rect">
            <a:avLst/>
          </a:prstGeom>
          <a:solidFill>
            <a:schemeClr val="bg1"/>
          </a:solidFill>
        </p:spPr>
        <p:txBody>
          <a:bodyPr wrap="square" rtlCol="1">
            <a:spAutoFit/>
          </a:bodyPr>
          <a:lstStyle/>
          <a:p>
            <a:pPr algn="ctr" rtl="1"/>
            <a:r>
              <a:rPr lang="ar-SA" sz="2000" b="1" dirty="0">
                <a:latin typeface="Arial" panose="020B0604020202020204" pitchFamily="34" charset="0"/>
                <a:cs typeface="Arial" panose="020B0604020202020204" pitchFamily="34" charset="0"/>
              </a:rPr>
              <a:t>نوع (ب) </a:t>
            </a:r>
            <a:endParaRPr lang="he-IL" sz="2000" b="1" dirty="0">
              <a:latin typeface="Arial" panose="020B0604020202020204" pitchFamily="34" charset="0"/>
              <a:cs typeface="Arial" panose="020B0604020202020204" pitchFamily="34" charset="0"/>
            </a:endParaRPr>
          </a:p>
        </p:txBody>
      </p:sp>
      <p:sp>
        <p:nvSpPr>
          <p:cNvPr id="17" name="תיבת טקסט 16">
            <a:extLst>
              <a:ext uri="{FF2B5EF4-FFF2-40B4-BE49-F238E27FC236}">
                <a16:creationId xmlns:a16="http://schemas.microsoft.com/office/drawing/2014/main" id="{822C3FF2-8508-44BC-98F8-9EAC7B3DDEA9}"/>
              </a:ext>
            </a:extLst>
          </p:cNvPr>
          <p:cNvSpPr txBox="1"/>
          <p:nvPr/>
        </p:nvSpPr>
        <p:spPr>
          <a:xfrm>
            <a:off x="7509896" y="5839367"/>
            <a:ext cx="1356961" cy="400110"/>
          </a:xfrm>
          <a:prstGeom prst="rect">
            <a:avLst/>
          </a:prstGeom>
          <a:solidFill>
            <a:schemeClr val="bg1"/>
          </a:solidFill>
        </p:spPr>
        <p:txBody>
          <a:bodyPr wrap="square" rtlCol="1">
            <a:spAutoFit/>
          </a:bodyPr>
          <a:lstStyle/>
          <a:p>
            <a:pPr algn="ctr" rtl="1"/>
            <a:r>
              <a:rPr lang="ar-SA" sz="2000" b="1" dirty="0">
                <a:latin typeface="Arial" panose="020B0604020202020204" pitchFamily="34" charset="0"/>
                <a:cs typeface="Arial" panose="020B0604020202020204" pitchFamily="34" charset="0"/>
              </a:rPr>
              <a:t>زمن</a:t>
            </a:r>
            <a:endParaRPr lang="he-IL" sz="2000" b="1" dirty="0">
              <a:latin typeface="Arial" panose="020B0604020202020204" pitchFamily="34" charset="0"/>
              <a:cs typeface="Arial" panose="020B0604020202020204" pitchFamily="34" charset="0"/>
            </a:endParaRPr>
          </a:p>
        </p:txBody>
      </p:sp>
      <p:sp>
        <p:nvSpPr>
          <p:cNvPr id="19" name="תיבת טקסט 18">
            <a:extLst>
              <a:ext uri="{FF2B5EF4-FFF2-40B4-BE49-F238E27FC236}">
                <a16:creationId xmlns:a16="http://schemas.microsoft.com/office/drawing/2014/main" id="{CAE4A74C-BCA6-4FD2-BB71-1D9A023471DE}"/>
              </a:ext>
            </a:extLst>
          </p:cNvPr>
          <p:cNvSpPr txBox="1"/>
          <p:nvPr/>
        </p:nvSpPr>
        <p:spPr>
          <a:xfrm>
            <a:off x="7556500" y="4434893"/>
            <a:ext cx="1356961" cy="400110"/>
          </a:xfrm>
          <a:prstGeom prst="rect">
            <a:avLst/>
          </a:prstGeom>
          <a:solidFill>
            <a:schemeClr val="bg1"/>
          </a:solidFill>
        </p:spPr>
        <p:txBody>
          <a:bodyPr wrap="square" rtlCol="1">
            <a:spAutoFit/>
          </a:bodyPr>
          <a:lstStyle/>
          <a:p>
            <a:pPr algn="ctr" rtl="1"/>
            <a:r>
              <a:rPr lang="ar-SA" sz="2000" b="1" dirty="0">
                <a:latin typeface="Arial" panose="020B0604020202020204" pitchFamily="34" charset="0"/>
                <a:cs typeface="Arial" panose="020B0604020202020204" pitchFamily="34" charset="0"/>
              </a:rPr>
              <a:t>نوع (أ)</a:t>
            </a:r>
            <a:endParaRPr lang="he-IL" sz="2000" b="1" dirty="0">
              <a:latin typeface="Arial" panose="020B0604020202020204" pitchFamily="34" charset="0"/>
              <a:cs typeface="Arial" panose="020B0604020202020204" pitchFamily="34" charset="0"/>
            </a:endParaRPr>
          </a:p>
        </p:txBody>
      </p:sp>
      <p:sp>
        <p:nvSpPr>
          <p:cNvPr id="21" name="תיבת טקסט 20">
            <a:extLst>
              <a:ext uri="{FF2B5EF4-FFF2-40B4-BE49-F238E27FC236}">
                <a16:creationId xmlns:a16="http://schemas.microsoft.com/office/drawing/2014/main" id="{45716E39-255A-421C-BFB4-8A1546170169}"/>
              </a:ext>
            </a:extLst>
          </p:cNvPr>
          <p:cNvSpPr txBox="1"/>
          <p:nvPr/>
        </p:nvSpPr>
        <p:spPr>
          <a:xfrm>
            <a:off x="8013517" y="4985819"/>
            <a:ext cx="853340" cy="338554"/>
          </a:xfrm>
          <a:prstGeom prst="rect">
            <a:avLst/>
          </a:prstGeom>
          <a:solidFill>
            <a:schemeClr val="bg1"/>
          </a:solidFill>
        </p:spPr>
        <p:txBody>
          <a:bodyPr wrap="square" rtlCol="1">
            <a:spAutoFit/>
          </a:bodyPr>
          <a:lstStyle/>
          <a:p>
            <a:pPr algn="ctr" rtl="1"/>
            <a:r>
              <a:rPr lang="ar-SA" sz="1600" b="1" dirty="0">
                <a:latin typeface="Arial" panose="020B0604020202020204" pitchFamily="34" charset="0"/>
                <a:cs typeface="Arial" panose="020B0604020202020204" pitchFamily="34" charset="0"/>
              </a:rPr>
              <a:t>نوع (ب) </a:t>
            </a:r>
            <a:endParaRPr lang="he-I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3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1274884" y="-101600"/>
            <a:ext cx="9642231" cy="720000"/>
          </a:xfrm>
        </p:spPr>
        <p:txBody>
          <a:bodyPr/>
          <a:lstStyle/>
          <a:p>
            <a:r>
              <a:rPr lang="ar-JO" sz="3200" dirty="0">
                <a:cs typeface="+mn-cs"/>
              </a:rPr>
              <a:t>مهم</a:t>
            </a:r>
            <a:r>
              <a:rPr lang="ar-SA" sz="3200" dirty="0">
                <a:cs typeface="+mn-cs"/>
              </a:rPr>
              <a:t>ّ</a:t>
            </a:r>
            <a:r>
              <a:rPr lang="ar-JO" sz="3200" dirty="0">
                <a:cs typeface="+mn-cs"/>
              </a:rPr>
              <a:t>ة لتلخيص </a:t>
            </a:r>
            <a:r>
              <a:rPr lang="ar-SA" sz="3200" dirty="0">
                <a:cs typeface="+mn-cs"/>
              </a:rPr>
              <a:t>القسم</a:t>
            </a:r>
            <a:r>
              <a:rPr lang="ar-JO" sz="3200" dirty="0">
                <a:cs typeface="+mn-cs"/>
              </a:rPr>
              <a:t> الأول </a:t>
            </a:r>
            <a:endParaRPr lang="he-IL" sz="3200" dirty="0">
              <a:cs typeface="+mn-cs"/>
            </a:endParaRPr>
          </a:p>
        </p:txBody>
      </p:sp>
      <p:sp>
        <p:nvSpPr>
          <p:cNvPr id="2" name="מלבן 1"/>
          <p:cNvSpPr/>
          <p:nvPr/>
        </p:nvSpPr>
        <p:spPr>
          <a:xfrm>
            <a:off x="6095999" y="575568"/>
            <a:ext cx="5962161" cy="3347840"/>
          </a:xfrm>
          <a:prstGeom prst="rect">
            <a:avLst/>
          </a:prstGeom>
          <a:noFill/>
        </p:spPr>
        <p:txBody>
          <a:bodyPr wrap="square" lIns="91440" tIns="45720" rIns="91440" bIns="45720">
            <a:spAutoFit/>
          </a:bodyPr>
          <a:lstStyle/>
          <a:p>
            <a:pPr algn="r" rtl="1">
              <a:lnSpc>
                <a:spcPct val="150000"/>
              </a:lnSpc>
            </a:pPr>
            <a:r>
              <a:rPr lang="ar-SA" sz="2400" dirty="0">
                <a:ln w="0"/>
                <a:solidFill>
                  <a:schemeClr val="tx1"/>
                </a:solidFill>
              </a:rPr>
              <a:t>في سنة 1934، قام الباحث جاوس بتربية  نوعين من البراميسيوم في المختبر. يتغذى هذان النوعان على نفس الغذاء. في البداية قام بتنمية كل نوع بشكل منفصل (الرسمة د-2:أ). وبعد ذلك قام بتنمية النوعين معاً في نفس الوعاء. (الرسمة د-2: ب)</a:t>
            </a:r>
            <a:endParaRPr lang="he-IL" sz="2400" b="0" cap="none" spc="0" dirty="0">
              <a:ln w="0"/>
              <a:solidFill>
                <a:schemeClr val="tx1"/>
              </a:solidFill>
            </a:endParaRPr>
          </a:p>
          <a:p>
            <a:pPr algn="r" rtl="1">
              <a:lnSpc>
                <a:spcPct val="150000"/>
              </a:lnSpc>
            </a:pPr>
            <a:endParaRPr lang="he-IL" sz="2400" b="0" cap="none" spc="0" dirty="0">
              <a:ln w="0"/>
              <a:solidFill>
                <a:schemeClr val="tx1"/>
              </a:solidFill>
            </a:endParaRPr>
          </a:p>
        </p:txBody>
      </p:sp>
      <p:pic>
        <p:nvPicPr>
          <p:cNvPr id="5" name="תמונה 4">
            <a:extLst>
              <a:ext uri="{FF2B5EF4-FFF2-40B4-BE49-F238E27FC236}">
                <a16:creationId xmlns:a16="http://schemas.microsoft.com/office/drawing/2014/main" id="{CA26B4AF-51CF-4FCA-A77B-530828DB415C}"/>
              </a:ext>
            </a:extLst>
          </p:cNvPr>
          <p:cNvPicPr>
            <a:picLocks noChangeAspect="1"/>
          </p:cNvPicPr>
          <p:nvPr/>
        </p:nvPicPr>
        <p:blipFill>
          <a:blip r:embed="rId3"/>
          <a:stretch>
            <a:fillRect/>
          </a:stretch>
        </p:blipFill>
        <p:spPr>
          <a:xfrm>
            <a:off x="0" y="1857375"/>
            <a:ext cx="5819775" cy="5000625"/>
          </a:xfrm>
          <a:prstGeom prst="rect">
            <a:avLst/>
          </a:prstGeom>
        </p:spPr>
      </p:pic>
      <p:sp>
        <p:nvSpPr>
          <p:cNvPr id="3" name="תיבת טקסט 2">
            <a:extLst>
              <a:ext uri="{FF2B5EF4-FFF2-40B4-BE49-F238E27FC236}">
                <a16:creationId xmlns:a16="http://schemas.microsoft.com/office/drawing/2014/main" id="{F721BA5B-5C24-4B0F-B9CB-D6DF4F70E8BE}"/>
              </a:ext>
            </a:extLst>
          </p:cNvPr>
          <p:cNvSpPr txBox="1"/>
          <p:nvPr/>
        </p:nvSpPr>
        <p:spPr>
          <a:xfrm>
            <a:off x="6229840" y="3429000"/>
            <a:ext cx="5962160" cy="461665"/>
          </a:xfrm>
          <a:prstGeom prst="rect">
            <a:avLst/>
          </a:prstGeom>
          <a:noFill/>
        </p:spPr>
        <p:txBody>
          <a:bodyPr wrap="square" rtlCol="1">
            <a:spAutoFit/>
          </a:bodyPr>
          <a:lstStyle/>
          <a:p>
            <a:pPr algn="r" rtl="1"/>
            <a:r>
              <a:rPr lang="ar-SA" sz="2400" dirty="0"/>
              <a:t>ما هو تأثير النمو معاً على كل واحد من النوعين ؟ اشرحوا</a:t>
            </a:r>
            <a:endParaRPr lang="he-IL" sz="2400" dirty="0"/>
          </a:p>
        </p:txBody>
      </p:sp>
    </p:spTree>
    <p:extLst>
      <p:ext uri="{BB962C8B-B14F-4D97-AF65-F5344CB8AC3E}">
        <p14:creationId xmlns:p14="http://schemas.microsoft.com/office/powerpoint/2010/main" val="286456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כותרת משנה 2"/>
          <p:cNvSpPr>
            <a:spLocks noGrp="1"/>
          </p:cNvSpPr>
          <p:nvPr>
            <p:ph type="body" idx="1"/>
          </p:nvPr>
        </p:nvSpPr>
        <p:spPr>
          <a:xfrm>
            <a:off x="2283068" y="1969477"/>
            <a:ext cx="7200900" cy="2291861"/>
          </a:xfrm>
        </p:spPr>
        <p:txBody>
          <a:bodyPr>
            <a:noAutofit/>
          </a:bodyPr>
          <a:lstStyle/>
          <a:p>
            <a:r>
              <a:rPr lang="ar-SA" sz="5400" dirty="0">
                <a:cs typeface="+mn-cs"/>
              </a:rPr>
              <a:t>شاركونا</a:t>
            </a:r>
            <a:r>
              <a:rPr lang="ar-JO" sz="5400" dirty="0">
                <a:cs typeface="+mn-cs"/>
              </a:rPr>
              <a:t> في القسم الثاني من الدرس</a:t>
            </a:r>
            <a:endParaRPr lang="he-IL" sz="5400" dirty="0">
              <a:cs typeface="+mn-cs"/>
            </a:endParaRPr>
          </a:p>
        </p:txBody>
      </p:sp>
    </p:spTree>
    <p:extLst>
      <p:ext uri="{BB962C8B-B14F-4D97-AF65-F5344CB8AC3E}">
        <p14:creationId xmlns:p14="http://schemas.microsoft.com/office/powerpoint/2010/main" val="49818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58261" y="3606907"/>
            <a:ext cx="9208400" cy="1924651"/>
          </a:xfrm>
          <a:prstGeom prst="rect">
            <a:avLst/>
          </a:prstGeom>
          <a:noFill/>
          <a:ln>
            <a:noFill/>
          </a:ln>
        </p:spPr>
        <p:txBody>
          <a:bodyPr spcFirstLastPara="1" wrap="square" lIns="121900" tIns="121900" rIns="121900" bIns="121900" anchor="t" anchorCtr="0">
            <a:noAutofit/>
          </a:bodyPr>
          <a:lstStyle/>
          <a:p>
            <a:pPr marL="609600" lvl="0" algn="r" rtl="1">
              <a:lnSpc>
                <a:spcPct val="150000"/>
              </a:lnSpc>
              <a:defRPr/>
            </a:pPr>
            <a:endParaRPr kumimoji="0" sz="2400" b="1"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mn-cs"/>
              <a:sym typeface="Varela Round"/>
            </a:endParaRPr>
          </a:p>
        </p:txBody>
      </p:sp>
      <p:sp>
        <p:nvSpPr>
          <p:cNvPr id="114" name="Google Shape;114;p2"/>
          <p:cNvSpPr txBox="1">
            <a:spLocks noGrp="1"/>
          </p:cNvSpPr>
          <p:nvPr>
            <p:ph type="ctrTitle"/>
          </p:nvPr>
        </p:nvSpPr>
        <p:spPr>
          <a:xfrm>
            <a:off x="316524" y="1227991"/>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ar-SA" sz="3600" dirty="0" err="1">
                <a:latin typeface="Tahoma" panose="020B0604030504040204" pitchFamily="34" charset="0"/>
                <a:ea typeface="Tahoma" panose="020B0604030504040204" pitchFamily="34" charset="0"/>
                <a:cs typeface="+mn-cs"/>
              </a:rPr>
              <a:t>إفتراس</a:t>
            </a:r>
            <a:br>
              <a:rPr lang="ar-SA" sz="3600" dirty="0">
                <a:latin typeface="Tahoma" panose="020B0604030504040204" pitchFamily="34" charset="0"/>
                <a:ea typeface="Tahoma" panose="020B0604030504040204" pitchFamily="34" charset="0"/>
                <a:cs typeface="+mn-cs"/>
              </a:rPr>
            </a:br>
            <a:r>
              <a:rPr lang="he-IL" sz="3600" dirty="0">
                <a:latin typeface="Tahoma" panose="020B0604030504040204" pitchFamily="34" charset="0"/>
                <a:ea typeface="Tahoma" panose="020B0604030504040204" pitchFamily="34" charset="0"/>
                <a:cs typeface="+mn-cs"/>
              </a:rPr>
              <a:t>טריפה</a:t>
            </a:r>
            <a:endParaRPr sz="3600" dirty="0">
              <a:latin typeface="Tahoma" panose="020B0604030504040204" pitchFamily="34" charset="0"/>
              <a:ea typeface="Tahoma" panose="020B0604030504040204" pitchFamily="34" charset="0"/>
              <a:cs typeface="+mn-cs"/>
            </a:endParaRPr>
          </a:p>
        </p:txBody>
      </p:sp>
      <p:sp>
        <p:nvSpPr>
          <p:cNvPr id="115" name="Google Shape;115;p2"/>
          <p:cNvSpPr txBox="1">
            <a:spLocks noGrp="1"/>
          </p:cNvSpPr>
          <p:nvPr>
            <p:ph type="subTitle" idx="1"/>
          </p:nvPr>
        </p:nvSpPr>
        <p:spPr>
          <a:xfrm>
            <a:off x="0" y="2423792"/>
            <a:ext cx="12192000" cy="64209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ar-JO" sz="3200" dirty="0">
                <a:latin typeface="Tahoma" panose="020B0604030504040204" pitchFamily="34" charset="0"/>
                <a:ea typeface="Tahoma" panose="020B0604030504040204" pitchFamily="34" charset="0"/>
                <a:cs typeface="+mn-cs"/>
              </a:rPr>
              <a:t>بيولوجيا </a:t>
            </a:r>
            <a:r>
              <a:rPr lang="he-IL" sz="3200" dirty="0">
                <a:cs typeface="+mn-cs"/>
              </a:rPr>
              <a:t> 5 </a:t>
            </a:r>
            <a:r>
              <a:rPr lang="ar-JO" sz="3200" dirty="0">
                <a:latin typeface="Tahoma" panose="020B0604030504040204" pitchFamily="34" charset="0"/>
                <a:ea typeface="Tahoma" panose="020B0604030504040204" pitchFamily="34" charset="0"/>
                <a:cs typeface="+mn-cs"/>
              </a:rPr>
              <a:t>وحدات</a:t>
            </a:r>
            <a:r>
              <a:rPr lang="he-IL" sz="3200" dirty="0">
                <a:cs typeface="+mn-cs"/>
              </a:rPr>
              <a:t> </a:t>
            </a:r>
            <a:endParaRPr sz="3200" dirty="0">
              <a:cs typeface="+mn-cs"/>
            </a:endParaRPr>
          </a:p>
        </p:txBody>
      </p:sp>
      <p:sp>
        <p:nvSpPr>
          <p:cNvPr id="116" name="Google Shape;116;p2"/>
          <p:cNvSpPr txBox="1">
            <a:spLocks noGrp="1"/>
          </p:cNvSpPr>
          <p:nvPr>
            <p:ph type="body" idx="2"/>
          </p:nvPr>
        </p:nvSpPr>
        <p:spPr>
          <a:xfrm>
            <a:off x="0" y="3792119"/>
            <a:ext cx="12192000" cy="720094"/>
          </a:xfrm>
          <a:prstGeom prst="rect">
            <a:avLst/>
          </a:prstGeom>
          <a:noFill/>
          <a:ln>
            <a:noFill/>
          </a:ln>
        </p:spPr>
        <p:txBody>
          <a:bodyPr spcFirstLastPara="1" wrap="square" lIns="91425" tIns="45700" rIns="91425" bIns="45700" anchor="ctr" anchorCtr="0">
            <a:noAutofit/>
          </a:bodyPr>
          <a:lstStyle/>
          <a:p>
            <a:pPr marL="0" lvl="0" indent="0"/>
            <a:r>
              <a:rPr lang="ar-JO" sz="2400" dirty="0">
                <a:latin typeface="Tahoma" panose="020B0604030504040204" pitchFamily="34" charset="0"/>
                <a:ea typeface="Tahoma" panose="020B0604030504040204" pitchFamily="34" charset="0"/>
                <a:cs typeface="+mn-cs"/>
              </a:rPr>
              <a:t>تحضير: </a:t>
            </a:r>
            <a:r>
              <a:rPr lang="he-IL" sz="2400" dirty="0">
                <a:latin typeface="Tahoma" panose="020B0604030504040204" pitchFamily="34" charset="0"/>
                <a:ea typeface="Tahoma" panose="020B0604030504040204" pitchFamily="34" charset="0"/>
                <a:cs typeface="+mn-cs"/>
              </a:rPr>
              <a:t>נאוה דוכן פישמן</a:t>
            </a:r>
          </a:p>
          <a:p>
            <a:pPr marL="609600" lvl="0" rtl="1">
              <a:lnSpc>
                <a:spcPct val="150000"/>
              </a:lnSpc>
              <a:defRPr/>
            </a:pPr>
            <a:r>
              <a:rPr lang="ar-JO" sz="2400" b="1" dirty="0">
                <a:solidFill>
                  <a:schemeClr val="tx1"/>
                </a:solidFill>
                <a:latin typeface="Tahoma" panose="020B0604030504040204" pitchFamily="34" charset="0"/>
                <a:ea typeface="Tahoma" panose="020B0604030504040204" pitchFamily="34" charset="0"/>
                <a:cs typeface="+mn-cs"/>
                <a:sym typeface="Varela Round"/>
              </a:rPr>
              <a:t>ترجمة : نائلة شاهين </a:t>
            </a:r>
          </a:p>
          <a:p>
            <a:pPr marL="609600" lvl="0" rtl="1">
              <a:lnSpc>
                <a:spcPct val="150000"/>
              </a:lnSpc>
              <a:defRPr/>
            </a:pPr>
            <a:r>
              <a:rPr lang="ar-JO" sz="2400" b="1" dirty="0">
                <a:solidFill>
                  <a:schemeClr val="tx1"/>
                </a:solidFill>
                <a:latin typeface="Tahoma" panose="020B0604030504040204" pitchFamily="34" charset="0"/>
                <a:ea typeface="Tahoma" panose="020B0604030504040204" pitchFamily="34" charset="0"/>
                <a:cs typeface="+mn-cs"/>
                <a:sym typeface="Varela Round"/>
              </a:rPr>
              <a:t>تقديم</a:t>
            </a:r>
            <a:r>
              <a:rPr lang="ar-SA" sz="2400" b="1" dirty="0">
                <a:solidFill>
                  <a:schemeClr val="tx1"/>
                </a:solidFill>
                <a:latin typeface="Tahoma" panose="020B0604030504040204" pitchFamily="34" charset="0"/>
                <a:ea typeface="Tahoma" panose="020B0604030504040204" pitchFamily="34" charset="0"/>
                <a:cs typeface="+mn-cs"/>
                <a:sym typeface="Varela Round"/>
              </a:rPr>
              <a:t>: د. سهير ريحاني بشارات</a:t>
            </a:r>
            <a:r>
              <a:rPr lang="ar-JO" sz="2400" b="1" dirty="0">
                <a:solidFill>
                  <a:schemeClr val="tx1"/>
                </a:solidFill>
                <a:latin typeface="Tahoma" panose="020B0604030504040204" pitchFamily="34" charset="0"/>
                <a:ea typeface="Tahoma" panose="020B0604030504040204" pitchFamily="34" charset="0"/>
                <a:cs typeface="+mn-cs"/>
                <a:sym typeface="Varela Round"/>
              </a:rPr>
              <a:t> </a:t>
            </a:r>
            <a:endParaRPr kumimoji="0" lang="ar-JO" sz="2400" b="1"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mn-cs"/>
              <a:sym typeface="Varela Round"/>
            </a:endParaRPr>
          </a:p>
          <a:p>
            <a:pPr marL="0" lvl="0" indent="0"/>
            <a:endParaRPr lang="he-IL" dirty="0">
              <a:latin typeface="Tahoma" panose="020B0604030504040204" pitchFamily="34" charset="0"/>
              <a:ea typeface="Tahoma" panose="020B0604030504040204" pitchFamily="34" charset="0"/>
              <a:cs typeface="+mn-cs"/>
            </a:endParaRPr>
          </a:p>
          <a:p>
            <a:pPr marL="0" lvl="0" indent="0"/>
            <a:endParaRPr dirty="0">
              <a:cs typeface="+mn-cs"/>
            </a:endParaRPr>
          </a:p>
        </p:txBody>
      </p:sp>
    </p:spTree>
    <p:extLst>
      <p:ext uri="{BB962C8B-B14F-4D97-AF65-F5344CB8AC3E}">
        <p14:creationId xmlns:p14="http://schemas.microsoft.com/office/powerpoint/2010/main" val="2038108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308192" y="1202181"/>
            <a:ext cx="4434580" cy="1395041"/>
          </a:xfrm>
        </p:spPr>
        <p:txBody>
          <a:bodyPr/>
          <a:lstStyle/>
          <a:p>
            <a:pPr marL="457200" indent="-457200">
              <a:buFont typeface="Arial" panose="020B0604020202020204" pitchFamily="34" charset="0"/>
              <a:buChar char="•"/>
            </a:pPr>
            <a:r>
              <a:rPr lang="ar-JO" dirty="0">
                <a:cs typeface="+mn-cs"/>
              </a:rPr>
              <a:t>علاقات متبادلة من نوع افتراس</a:t>
            </a:r>
            <a:endParaRPr lang="he-IL" dirty="0">
              <a:cs typeface="+mn-cs"/>
            </a:endParaRPr>
          </a:p>
        </p:txBody>
      </p:sp>
      <p:sp>
        <p:nvSpPr>
          <p:cNvPr id="3" name="מציין מיקום טקסט 2"/>
          <p:cNvSpPr>
            <a:spLocks noGrp="1"/>
          </p:cNvSpPr>
          <p:nvPr>
            <p:ph type="body" idx="1"/>
          </p:nvPr>
        </p:nvSpPr>
        <p:spPr>
          <a:xfrm>
            <a:off x="97375" y="-139330"/>
            <a:ext cx="12192000" cy="1009650"/>
          </a:xfrm>
        </p:spPr>
        <p:txBody>
          <a:bodyPr>
            <a:normAutofit/>
          </a:bodyPr>
          <a:lstStyle/>
          <a:p>
            <a:r>
              <a:rPr lang="ar-JO" sz="3600" dirty="0">
                <a:cs typeface="+mn-cs"/>
              </a:rPr>
              <a:t>ماذا سنتعلم في</a:t>
            </a:r>
            <a:r>
              <a:rPr lang="ar-SA" sz="3600" dirty="0">
                <a:cs typeface="+mn-cs"/>
              </a:rPr>
              <a:t> القسم الثاني من الدرس</a:t>
            </a:r>
            <a:r>
              <a:rPr lang="ar-JO" sz="3600" dirty="0">
                <a:cs typeface="+mn-cs"/>
              </a:rPr>
              <a:t>؟</a:t>
            </a:r>
            <a:endParaRPr lang="he-IL" sz="3600" dirty="0">
              <a:cs typeface="+mn-cs"/>
            </a:endParaRPr>
          </a:p>
        </p:txBody>
      </p:sp>
      <p:pic>
        <p:nvPicPr>
          <p:cNvPr id="4" name="Picture 6" descr="עורב ">
            <a:extLst>
              <a:ext uri="{FF2B5EF4-FFF2-40B4-BE49-F238E27FC236}">
                <a16:creationId xmlns:a16="http://schemas.microsoft.com/office/drawing/2014/main" id="{9E3719C9-1E35-4BB6-9C11-4E265D220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2181"/>
            <a:ext cx="4220308" cy="4004574"/>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655608" y="5376427"/>
            <a:ext cx="3635932" cy="553998"/>
          </a:xfrm>
          <a:prstGeom prst="rect">
            <a:avLst/>
          </a:prstGeom>
          <a:noFill/>
        </p:spPr>
        <p:txBody>
          <a:bodyPr wrap="none" lIns="91440" tIns="45720" rIns="91440" bIns="45720">
            <a:spAutoFit/>
          </a:bodyPr>
          <a:lstStyle/>
          <a:p>
            <a:pPr algn="ctr"/>
            <a:r>
              <a:rPr lang="ar-JO" sz="3000" b="0" cap="none" spc="0" dirty="0">
                <a:ln w="0"/>
                <a:solidFill>
                  <a:schemeClr val="tx1"/>
                </a:solidFill>
                <a:effectLst>
                  <a:outerShdw blurRad="38100" dist="19050" dir="2700000" algn="tl" rotWithShape="0">
                    <a:schemeClr val="dk1">
                      <a:alpha val="40000"/>
                    </a:schemeClr>
                  </a:outerShdw>
                </a:effectLst>
              </a:rPr>
              <a:t>غراب يفترس فرخ طير اخر</a:t>
            </a:r>
            <a:endParaRPr lang="he-IL" sz="3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3832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426EEEF1-D549-4287-A125-FE8139657521}"/>
              </a:ext>
            </a:extLst>
          </p:cNvPr>
          <p:cNvSpPr>
            <a:spLocks noGrp="1"/>
          </p:cNvSpPr>
          <p:nvPr>
            <p:ph type="ctrTitle"/>
          </p:nvPr>
        </p:nvSpPr>
        <p:spPr>
          <a:xfrm>
            <a:off x="1370654" y="0"/>
            <a:ext cx="10247689" cy="637353"/>
          </a:xfrm>
        </p:spPr>
        <p:txBody>
          <a:bodyPr/>
          <a:lstStyle/>
          <a:p>
            <a:r>
              <a:rPr lang="ar-JO" sz="3600" dirty="0">
                <a:cs typeface="+mn-cs"/>
              </a:rPr>
              <a:t>أنواع العلاقات المتبادلة </a:t>
            </a:r>
            <a:endParaRPr lang="he-IL" sz="3600" dirty="0">
              <a:cs typeface="+mn-cs"/>
            </a:endParaRPr>
          </a:p>
        </p:txBody>
      </p:sp>
      <p:sp>
        <p:nvSpPr>
          <p:cNvPr id="2" name="מלבן 1"/>
          <p:cNvSpPr/>
          <p:nvPr/>
        </p:nvSpPr>
        <p:spPr>
          <a:xfrm>
            <a:off x="2943616" y="782749"/>
            <a:ext cx="7766137" cy="3244158"/>
          </a:xfrm>
          <a:prstGeom prst="rect">
            <a:avLst/>
          </a:prstGeom>
          <a:noFill/>
        </p:spPr>
        <p:txBody>
          <a:bodyPr wrap="square" lIns="91440" tIns="45720" rIns="91440" bIns="45720">
            <a:spAutoFit/>
          </a:bodyPr>
          <a:lstStyle/>
          <a:p>
            <a:pPr algn="r">
              <a:lnSpc>
                <a:spcPct val="150000"/>
              </a:lnSpc>
            </a:pPr>
            <a:r>
              <a:rPr lang="ar-JO" sz="2800" dirty="0">
                <a:ln w="0"/>
                <a:solidFill>
                  <a:srgbClr val="002060"/>
                </a:solidFill>
              </a:rPr>
              <a:t>* تنافس -القسم الأول </a:t>
            </a:r>
          </a:p>
          <a:p>
            <a:pPr algn="r">
              <a:lnSpc>
                <a:spcPct val="150000"/>
              </a:lnSpc>
            </a:pPr>
            <a:r>
              <a:rPr lang="ar-JO" sz="2800" dirty="0">
                <a:ln w="0"/>
                <a:solidFill>
                  <a:srgbClr val="FF0000"/>
                </a:solidFill>
              </a:rPr>
              <a:t>*افتراس – القسم الثاني</a:t>
            </a:r>
          </a:p>
          <a:p>
            <a:pPr algn="r">
              <a:lnSpc>
                <a:spcPct val="150000"/>
              </a:lnSpc>
            </a:pPr>
            <a:r>
              <a:rPr lang="ar-JO" sz="2800" dirty="0">
                <a:ln w="0"/>
                <a:solidFill>
                  <a:srgbClr val="002060"/>
                </a:solidFill>
              </a:rPr>
              <a:t>*حياة تشاركية</a:t>
            </a:r>
            <a:r>
              <a:rPr lang="ar-SA" sz="2800" dirty="0">
                <a:ln w="0"/>
                <a:solidFill>
                  <a:srgbClr val="002060"/>
                </a:solidFill>
              </a:rPr>
              <a:t> </a:t>
            </a:r>
            <a:r>
              <a:rPr lang="ar-JO" sz="2800" dirty="0">
                <a:ln w="0"/>
                <a:solidFill>
                  <a:srgbClr val="002060"/>
                </a:solidFill>
              </a:rPr>
              <a:t>\</a:t>
            </a:r>
            <a:r>
              <a:rPr lang="ar-SA" sz="2800" dirty="0">
                <a:ln w="0"/>
                <a:solidFill>
                  <a:srgbClr val="002060"/>
                </a:solidFill>
              </a:rPr>
              <a:t> </a:t>
            </a:r>
            <a:r>
              <a:rPr lang="ar-JO" sz="2800" dirty="0">
                <a:ln w="0"/>
                <a:solidFill>
                  <a:srgbClr val="002060"/>
                </a:solidFill>
              </a:rPr>
              <a:t>تكافل</a:t>
            </a:r>
            <a:r>
              <a:rPr lang="ar-SA" sz="2800" dirty="0">
                <a:ln w="0"/>
                <a:solidFill>
                  <a:srgbClr val="002060"/>
                </a:solidFill>
              </a:rPr>
              <a:t> </a:t>
            </a:r>
            <a:r>
              <a:rPr lang="ar-JO" sz="2800" dirty="0">
                <a:ln w="0"/>
                <a:solidFill>
                  <a:srgbClr val="002060"/>
                </a:solidFill>
              </a:rPr>
              <a:t>\</a:t>
            </a:r>
            <a:r>
              <a:rPr lang="ar-SA" sz="2800" dirty="0">
                <a:ln w="0"/>
                <a:solidFill>
                  <a:srgbClr val="002060"/>
                </a:solidFill>
              </a:rPr>
              <a:t> </a:t>
            </a:r>
            <a:r>
              <a:rPr lang="ar-JO" sz="2800" dirty="0">
                <a:ln w="0"/>
                <a:solidFill>
                  <a:srgbClr val="002060"/>
                </a:solidFill>
              </a:rPr>
              <a:t>تبادل </a:t>
            </a:r>
            <a:r>
              <a:rPr lang="ar-JO" sz="2800" dirty="0" err="1">
                <a:ln w="0"/>
                <a:solidFill>
                  <a:srgbClr val="002060"/>
                </a:solidFill>
              </a:rPr>
              <a:t>منفعه</a:t>
            </a:r>
            <a:endParaRPr lang="ar-JO" sz="2800" dirty="0">
              <a:ln w="0"/>
              <a:solidFill>
                <a:srgbClr val="002060"/>
              </a:solidFill>
            </a:endParaRPr>
          </a:p>
          <a:p>
            <a:pPr algn="r">
              <a:lnSpc>
                <a:spcPct val="150000"/>
              </a:lnSpc>
            </a:pPr>
            <a:r>
              <a:rPr lang="ar-JO" sz="2800" dirty="0">
                <a:ln w="0"/>
                <a:solidFill>
                  <a:srgbClr val="002060"/>
                </a:solidFill>
              </a:rPr>
              <a:t>*تطفل</a:t>
            </a:r>
          </a:p>
          <a:p>
            <a:pPr algn="r">
              <a:lnSpc>
                <a:spcPct val="150000"/>
              </a:lnSpc>
            </a:pPr>
            <a:r>
              <a:rPr lang="ar-JO" sz="2800" dirty="0">
                <a:ln w="0"/>
                <a:solidFill>
                  <a:srgbClr val="002060"/>
                </a:solidFill>
              </a:rPr>
              <a:t>*تعايش</a:t>
            </a:r>
          </a:p>
        </p:txBody>
      </p:sp>
    </p:spTree>
    <p:extLst>
      <p:ext uri="{BB962C8B-B14F-4D97-AF65-F5344CB8AC3E}">
        <p14:creationId xmlns:p14="http://schemas.microsoft.com/office/powerpoint/2010/main" val="22649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426EEEF1-D549-4287-A125-FE8139657521}"/>
              </a:ext>
            </a:extLst>
          </p:cNvPr>
          <p:cNvSpPr>
            <a:spLocks noGrp="1"/>
          </p:cNvSpPr>
          <p:nvPr>
            <p:ph type="ctrTitle"/>
          </p:nvPr>
        </p:nvSpPr>
        <p:spPr>
          <a:xfrm>
            <a:off x="1365192" y="111102"/>
            <a:ext cx="10247689" cy="637353"/>
          </a:xfrm>
        </p:spPr>
        <p:txBody>
          <a:bodyPr/>
          <a:lstStyle/>
          <a:p>
            <a:r>
              <a:rPr lang="ar-JO" sz="3600" dirty="0">
                <a:cs typeface="+mn-cs"/>
              </a:rPr>
              <a:t>م</a:t>
            </a:r>
            <a:r>
              <a:rPr lang="ar-SA" sz="3600" dirty="0">
                <a:cs typeface="+mn-cs"/>
              </a:rPr>
              <a:t>ُ</a:t>
            </a:r>
            <a:r>
              <a:rPr lang="ar-JO" sz="3600" dirty="0">
                <a:cs typeface="+mn-cs"/>
              </a:rPr>
              <a:t>قد</a:t>
            </a:r>
            <a:r>
              <a:rPr lang="ar-SA" sz="3600" dirty="0">
                <a:cs typeface="+mn-cs"/>
              </a:rPr>
              <a:t>ِّ</a:t>
            </a:r>
            <a:r>
              <a:rPr lang="ar-JO" sz="3600" dirty="0" err="1">
                <a:cs typeface="+mn-cs"/>
              </a:rPr>
              <a:t>مة</a:t>
            </a:r>
            <a:endParaRPr lang="he-IL" sz="3600" dirty="0">
              <a:cs typeface="+mn-cs"/>
            </a:endParaRPr>
          </a:p>
        </p:txBody>
      </p:sp>
      <p:sp>
        <p:nvSpPr>
          <p:cNvPr id="2" name="מלבן 1"/>
          <p:cNvSpPr/>
          <p:nvPr/>
        </p:nvSpPr>
        <p:spPr>
          <a:xfrm>
            <a:off x="200416" y="1266301"/>
            <a:ext cx="11800772" cy="1951496"/>
          </a:xfrm>
          <a:prstGeom prst="rect">
            <a:avLst/>
          </a:prstGeom>
          <a:noFill/>
        </p:spPr>
        <p:txBody>
          <a:bodyPr wrap="square" lIns="91440" tIns="45720" rIns="91440" bIns="45720">
            <a:spAutoFit/>
          </a:bodyPr>
          <a:lstStyle/>
          <a:p>
            <a:pPr algn="r" rtl="1">
              <a:lnSpc>
                <a:spcPct val="150000"/>
              </a:lnSpc>
            </a:pPr>
            <a:r>
              <a:rPr lang="ar-JO" sz="2800" dirty="0">
                <a:ln w="0"/>
                <a:solidFill>
                  <a:srgbClr val="002060"/>
                </a:solidFill>
                <a:effectLst>
                  <a:outerShdw blurRad="38100" dist="19050" dir="2700000" algn="tl" rotWithShape="0">
                    <a:srgbClr val="002060">
                      <a:alpha val="40000"/>
                    </a:srgbClr>
                  </a:outerShdw>
                </a:effectLst>
              </a:rPr>
              <a:t> * تحتاج جميع الكائنات الحية </a:t>
            </a:r>
            <a:r>
              <a:rPr lang="ar-JO" sz="2800" u="sng" dirty="0">
                <a:ln w="0"/>
                <a:solidFill>
                  <a:srgbClr val="002060"/>
                </a:solidFill>
                <a:effectLst>
                  <a:outerShdw blurRad="38100" dist="19050" dir="2700000" algn="tl" rotWithShape="0">
                    <a:srgbClr val="002060">
                      <a:alpha val="40000"/>
                    </a:srgbClr>
                  </a:outerShdw>
                </a:effectLst>
              </a:rPr>
              <a:t>لموارد</a:t>
            </a:r>
            <a:r>
              <a:rPr lang="ar-JO" sz="2800" dirty="0">
                <a:ln w="0"/>
                <a:solidFill>
                  <a:srgbClr val="002060"/>
                </a:solidFill>
                <a:effectLst>
                  <a:outerShdw blurRad="38100" dist="19050" dir="2700000" algn="tl" rotWithShape="0">
                    <a:srgbClr val="002060">
                      <a:alpha val="40000"/>
                    </a:srgbClr>
                  </a:outerShdw>
                </a:effectLst>
              </a:rPr>
              <a:t> متشابهة : غذاء</a:t>
            </a:r>
            <a:r>
              <a:rPr lang="ar-SA" sz="2800" dirty="0">
                <a:ln w="0"/>
                <a:solidFill>
                  <a:srgbClr val="002060"/>
                </a:solidFill>
                <a:effectLst>
                  <a:outerShdw blurRad="38100" dist="19050" dir="2700000" algn="tl" rotWithShape="0">
                    <a:srgbClr val="002060">
                      <a:alpha val="40000"/>
                    </a:srgbClr>
                  </a:outerShdw>
                </a:effectLst>
              </a:rPr>
              <a:t>،</a:t>
            </a:r>
            <a:r>
              <a:rPr lang="ar-JO" sz="2800" dirty="0">
                <a:ln w="0"/>
                <a:solidFill>
                  <a:srgbClr val="002060"/>
                </a:solidFill>
                <a:effectLst>
                  <a:outerShdw blurRad="38100" dist="19050" dir="2700000" algn="tl" rotWithShape="0">
                    <a:srgbClr val="002060">
                      <a:alpha val="40000"/>
                    </a:srgbClr>
                  </a:outerShdw>
                </a:effectLst>
              </a:rPr>
              <a:t> اوكسجين</a:t>
            </a:r>
            <a:r>
              <a:rPr lang="ar-SA" sz="2800" dirty="0">
                <a:ln w="0"/>
                <a:solidFill>
                  <a:srgbClr val="002060"/>
                </a:solidFill>
                <a:effectLst>
                  <a:outerShdw blurRad="38100" dist="19050" dir="2700000" algn="tl" rotWithShape="0">
                    <a:srgbClr val="002060">
                      <a:alpha val="40000"/>
                    </a:srgbClr>
                  </a:outerShdw>
                </a:effectLst>
              </a:rPr>
              <a:t>، </a:t>
            </a:r>
            <a:r>
              <a:rPr lang="ar-JO" sz="2800" dirty="0">
                <a:ln w="0"/>
                <a:solidFill>
                  <a:srgbClr val="002060"/>
                </a:solidFill>
                <a:effectLst>
                  <a:outerShdw blurRad="38100" dist="19050" dir="2700000" algn="tl" rotWithShape="0">
                    <a:srgbClr val="002060">
                      <a:alpha val="40000"/>
                    </a:srgbClr>
                  </a:outerShdw>
                </a:effectLst>
              </a:rPr>
              <a:t>ماء</a:t>
            </a:r>
            <a:r>
              <a:rPr lang="ar-SA" sz="2800" dirty="0">
                <a:ln w="0"/>
                <a:solidFill>
                  <a:srgbClr val="002060"/>
                </a:solidFill>
                <a:effectLst>
                  <a:outerShdw blurRad="38100" dist="19050" dir="2700000" algn="tl" rotWithShape="0">
                    <a:srgbClr val="002060">
                      <a:alpha val="40000"/>
                    </a:srgbClr>
                  </a:outerShdw>
                </a:effectLst>
              </a:rPr>
              <a:t>، ضوء، </a:t>
            </a:r>
            <a:r>
              <a:rPr lang="ar-JO" sz="2800" dirty="0">
                <a:ln w="0"/>
                <a:solidFill>
                  <a:srgbClr val="002060"/>
                </a:solidFill>
                <a:effectLst>
                  <a:outerShdw blurRad="38100" dist="19050" dir="2700000" algn="tl" rotWithShape="0">
                    <a:srgbClr val="002060">
                      <a:alpha val="40000"/>
                    </a:srgbClr>
                  </a:outerShdw>
                </a:effectLst>
              </a:rPr>
              <a:t>مأوى...</a:t>
            </a:r>
          </a:p>
          <a:p>
            <a:pPr algn="r" rtl="1">
              <a:lnSpc>
                <a:spcPct val="150000"/>
              </a:lnSpc>
            </a:pPr>
            <a:r>
              <a:rPr lang="ar-JO" sz="2800" dirty="0">
                <a:ln w="0"/>
                <a:solidFill>
                  <a:srgbClr val="002060"/>
                </a:solidFill>
                <a:effectLst>
                  <a:outerShdw blurRad="38100" dist="19050" dir="2700000" algn="tl" rotWithShape="0">
                    <a:srgbClr val="002060">
                      <a:alpha val="40000"/>
                    </a:srgbClr>
                  </a:outerShdw>
                </a:effectLst>
              </a:rPr>
              <a:t> * كمية الموارد في كل بيت تنميه </a:t>
            </a:r>
            <a:r>
              <a:rPr lang="ar-JO" sz="2800" u="sng" dirty="0">
                <a:ln w="0"/>
                <a:solidFill>
                  <a:srgbClr val="002060"/>
                </a:solidFill>
                <a:effectLst>
                  <a:outerShdw blurRad="38100" dist="19050" dir="2700000" algn="tl" rotWithShape="0">
                    <a:srgbClr val="002060">
                      <a:alpha val="40000"/>
                    </a:srgbClr>
                  </a:outerShdw>
                </a:effectLst>
              </a:rPr>
              <a:t>محدود</a:t>
            </a:r>
            <a:r>
              <a:rPr lang="ar-SA" sz="2800" u="sng" dirty="0">
                <a:ln w="0"/>
                <a:solidFill>
                  <a:srgbClr val="002060"/>
                </a:solidFill>
                <a:effectLst>
                  <a:outerShdw blurRad="38100" dist="19050" dir="2700000" algn="tl" rotWithShape="0">
                    <a:srgbClr val="002060">
                      <a:alpha val="40000"/>
                    </a:srgbClr>
                  </a:outerShdw>
                </a:effectLst>
              </a:rPr>
              <a:t>ة</a:t>
            </a:r>
            <a:endParaRPr lang="ar-JO" sz="2800" u="sng" dirty="0">
              <a:ln w="0"/>
              <a:solidFill>
                <a:srgbClr val="002060"/>
              </a:solidFill>
              <a:effectLst>
                <a:outerShdw blurRad="38100" dist="19050" dir="2700000" algn="tl" rotWithShape="0">
                  <a:srgbClr val="002060">
                    <a:alpha val="40000"/>
                  </a:srgbClr>
                </a:outerShdw>
              </a:effectLst>
            </a:endParaRPr>
          </a:p>
          <a:p>
            <a:pPr algn="r" rtl="1">
              <a:lnSpc>
                <a:spcPct val="150000"/>
              </a:lnSpc>
            </a:pPr>
            <a:r>
              <a:rPr lang="ar-JO" sz="2800" dirty="0">
                <a:ln w="0"/>
                <a:solidFill>
                  <a:srgbClr val="002060"/>
                </a:solidFill>
                <a:effectLst>
                  <a:outerShdw blurRad="38100" dist="19050" dir="2700000" algn="tl" rotWithShape="0">
                    <a:srgbClr val="002060">
                      <a:alpha val="40000"/>
                    </a:srgbClr>
                  </a:outerShdw>
                </a:effectLst>
              </a:rPr>
              <a:t>* لذلك تعيش الكائنات الحية </a:t>
            </a:r>
            <a:r>
              <a:rPr lang="ar-JO" sz="2800" u="sng" dirty="0">
                <a:ln w="0"/>
                <a:solidFill>
                  <a:srgbClr val="002060"/>
                </a:solidFill>
                <a:effectLst>
                  <a:outerShdw blurRad="38100" dist="19050" dir="2700000" algn="tl" rotWithShape="0">
                    <a:srgbClr val="002060">
                      <a:alpha val="40000"/>
                    </a:srgbClr>
                  </a:outerShdw>
                </a:effectLst>
              </a:rPr>
              <a:t>بعلاقات متبادلة </a:t>
            </a:r>
            <a:r>
              <a:rPr lang="ar-JO" sz="2800" dirty="0">
                <a:ln w="0"/>
                <a:solidFill>
                  <a:srgbClr val="002060"/>
                </a:solidFill>
                <a:effectLst>
                  <a:outerShdw blurRad="38100" dist="19050" dir="2700000" algn="tl" rotWithShape="0">
                    <a:srgbClr val="002060">
                      <a:alpha val="40000"/>
                    </a:srgbClr>
                  </a:outerShdw>
                </a:effectLst>
              </a:rPr>
              <a:t>بينها والتي تساعدها في الحصول على الموارد المختلفة</a:t>
            </a:r>
            <a:r>
              <a:rPr lang="ar-SA" sz="2800" dirty="0">
                <a:ln w="0"/>
                <a:solidFill>
                  <a:srgbClr val="002060"/>
                </a:solidFill>
                <a:effectLst>
                  <a:outerShdw blurRad="38100" dist="19050" dir="2700000" algn="tl" rotWithShape="0">
                    <a:srgbClr val="002060">
                      <a:alpha val="40000"/>
                    </a:srgbClr>
                  </a:outerShdw>
                </a:effectLst>
              </a:rPr>
              <a:t>.</a:t>
            </a:r>
            <a:r>
              <a:rPr lang="ar-JO" sz="2800" dirty="0">
                <a:ln w="0"/>
                <a:solidFill>
                  <a:srgbClr val="002060"/>
                </a:solidFill>
                <a:effectLst>
                  <a:outerShdw blurRad="38100" dist="19050" dir="2700000" algn="tl" rotWithShape="0">
                    <a:srgbClr val="002060">
                      <a:alpha val="40000"/>
                    </a:srgbClr>
                  </a:outerShdw>
                </a:effectLst>
              </a:rPr>
              <a:t> </a:t>
            </a:r>
            <a:endParaRPr lang="he-IL" sz="2800" dirty="0">
              <a:ln w="0"/>
              <a:solidFill>
                <a:srgbClr val="002060"/>
              </a:solidFill>
              <a:effectLst>
                <a:outerShdw blurRad="38100" dist="19050" dir="2700000" algn="tl" rotWithShape="0">
                  <a:srgbClr val="002060">
                    <a:alpha val="40000"/>
                  </a:srgbClr>
                </a:outerShdw>
              </a:effectLst>
            </a:endParaRPr>
          </a:p>
        </p:txBody>
      </p:sp>
    </p:spTree>
    <p:extLst>
      <p:ext uri="{BB962C8B-B14F-4D97-AF65-F5344CB8AC3E}">
        <p14:creationId xmlns:p14="http://schemas.microsoft.com/office/powerpoint/2010/main" val="389445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1613448" y="0"/>
            <a:ext cx="9642231" cy="720000"/>
          </a:xfrm>
        </p:spPr>
        <p:txBody>
          <a:bodyPr/>
          <a:lstStyle/>
          <a:p>
            <a:r>
              <a:rPr lang="ar-JO" sz="3600" dirty="0">
                <a:cs typeface="+mn-cs"/>
              </a:rPr>
              <a:t>الافتراس</a:t>
            </a:r>
            <a:endParaRPr lang="he-IL" sz="3600" dirty="0">
              <a:cs typeface="+mn-cs"/>
            </a:endParaRPr>
          </a:p>
        </p:txBody>
      </p:sp>
      <p:sp>
        <p:nvSpPr>
          <p:cNvPr id="2" name="מלבן 1"/>
          <p:cNvSpPr/>
          <p:nvPr/>
        </p:nvSpPr>
        <p:spPr>
          <a:xfrm>
            <a:off x="175364" y="1028343"/>
            <a:ext cx="11816622" cy="3244158"/>
          </a:xfrm>
          <a:prstGeom prst="rect">
            <a:avLst/>
          </a:prstGeom>
          <a:noFill/>
        </p:spPr>
        <p:txBody>
          <a:bodyPr wrap="square" lIns="91440" tIns="45720" rIns="91440" bIns="45720">
            <a:spAutoFit/>
          </a:bodyPr>
          <a:lstStyle/>
          <a:p>
            <a:pPr algn="r" rtl="1">
              <a:lnSpc>
                <a:spcPct val="150000"/>
              </a:lnSpc>
            </a:pPr>
            <a:r>
              <a:rPr lang="ar-JO" sz="2800" b="0" cap="none" spc="0" dirty="0">
                <a:ln w="0"/>
                <a:solidFill>
                  <a:schemeClr val="tx1"/>
                </a:solidFill>
              </a:rPr>
              <a:t>* </a:t>
            </a:r>
            <a:r>
              <a:rPr lang="he-IL" sz="2800" b="0" cap="none" spc="0" dirty="0">
                <a:ln w="0"/>
                <a:solidFill>
                  <a:schemeClr val="tx1"/>
                </a:solidFill>
              </a:rPr>
              <a:t> </a:t>
            </a:r>
            <a:r>
              <a:rPr lang="ar-SA" sz="2800" b="0" cap="none" spc="0" dirty="0">
                <a:ln w="0"/>
                <a:solidFill>
                  <a:schemeClr val="tx1"/>
                </a:solidFill>
              </a:rPr>
              <a:t> </a:t>
            </a:r>
            <a:r>
              <a:rPr lang="ar-JO" sz="2800" b="0" cap="none" spc="0" dirty="0">
                <a:ln w="0"/>
                <a:solidFill>
                  <a:schemeClr val="tx1"/>
                </a:solidFill>
              </a:rPr>
              <a:t>الافتراس هو ظاهرة مركزية في الطبيعة وهي الأساس للهرم الغذائي</a:t>
            </a:r>
            <a:r>
              <a:rPr lang="ar-SA" sz="2800" dirty="0">
                <a:ln w="0"/>
                <a:solidFill>
                  <a:schemeClr val="tx1"/>
                </a:solidFill>
              </a:rPr>
              <a:t>.</a:t>
            </a:r>
            <a:endParaRPr lang="ar-JO" sz="2800" b="0" cap="none" spc="0" dirty="0">
              <a:ln w="0"/>
              <a:solidFill>
                <a:schemeClr val="tx1"/>
              </a:solidFill>
            </a:endParaRPr>
          </a:p>
          <a:p>
            <a:pPr algn="r" rtl="1">
              <a:lnSpc>
                <a:spcPct val="150000"/>
              </a:lnSpc>
            </a:pPr>
            <a:r>
              <a:rPr lang="ar-JO" sz="2800" b="0" cap="none" spc="0" dirty="0">
                <a:ln w="0"/>
                <a:solidFill>
                  <a:schemeClr val="tx1"/>
                </a:solidFill>
              </a:rPr>
              <a:t>*</a:t>
            </a:r>
            <a:r>
              <a:rPr lang="ar-SA" sz="2800" b="0" cap="none" spc="0" dirty="0">
                <a:ln w="0"/>
                <a:solidFill>
                  <a:schemeClr val="tx1"/>
                </a:solidFill>
              </a:rPr>
              <a:t>   </a:t>
            </a:r>
            <a:r>
              <a:rPr lang="ar-JO" sz="2800" dirty="0">
                <a:ln w="0"/>
                <a:solidFill>
                  <a:schemeClr val="tx1"/>
                </a:solidFill>
              </a:rPr>
              <a:t>ي</a:t>
            </a:r>
            <a:r>
              <a:rPr lang="ar-SA" sz="2800" dirty="0" err="1">
                <a:ln w="0"/>
                <a:solidFill>
                  <a:schemeClr val="tx1"/>
                </a:solidFill>
              </a:rPr>
              <a:t>رتكز</a:t>
            </a:r>
            <a:r>
              <a:rPr lang="ar-JO" sz="2800" dirty="0">
                <a:ln w="0"/>
                <a:solidFill>
                  <a:schemeClr val="tx1"/>
                </a:solidFill>
              </a:rPr>
              <a:t> تنظيم </a:t>
            </a:r>
            <a:r>
              <a:rPr lang="ar-SA" sz="2800" dirty="0">
                <a:ln w="0"/>
                <a:solidFill>
                  <a:schemeClr val="tx1"/>
                </a:solidFill>
              </a:rPr>
              <a:t>المجتمعات في الطبيعة</a:t>
            </a:r>
            <a:r>
              <a:rPr lang="ar-JO" sz="2800" dirty="0">
                <a:ln w="0"/>
                <a:solidFill>
                  <a:schemeClr val="tx1"/>
                </a:solidFill>
              </a:rPr>
              <a:t> على</a:t>
            </a:r>
            <a:r>
              <a:rPr lang="ar-SA" sz="2800" dirty="0">
                <a:ln w="0"/>
                <a:solidFill>
                  <a:schemeClr val="tx1"/>
                </a:solidFill>
              </a:rPr>
              <a:t> أساس أن كائنات حيّة تتغذى أو تفترس </a:t>
            </a:r>
            <a:r>
              <a:rPr lang="ar-JO" sz="2800" dirty="0">
                <a:ln w="0"/>
                <a:solidFill>
                  <a:schemeClr val="tx1"/>
                </a:solidFill>
              </a:rPr>
              <a:t>كائنات حية </a:t>
            </a:r>
            <a:r>
              <a:rPr lang="ar-SA" sz="2800" dirty="0">
                <a:ln w="0"/>
                <a:solidFill>
                  <a:schemeClr val="tx1"/>
                </a:solidFill>
              </a:rPr>
              <a:t>أخرى.</a:t>
            </a:r>
            <a:endParaRPr lang="ar-JO" sz="2800" dirty="0">
              <a:ln w="0"/>
              <a:solidFill>
                <a:schemeClr val="tx1"/>
              </a:solidFill>
            </a:endParaRPr>
          </a:p>
          <a:p>
            <a:pPr algn="r" rtl="1">
              <a:lnSpc>
                <a:spcPct val="150000"/>
              </a:lnSpc>
            </a:pPr>
            <a:r>
              <a:rPr lang="ar-JO" sz="2800" b="0" cap="none" spc="0" dirty="0">
                <a:ln w="0"/>
                <a:solidFill>
                  <a:schemeClr val="tx1"/>
                </a:solidFill>
              </a:rPr>
              <a:t>*</a:t>
            </a:r>
            <a:r>
              <a:rPr lang="ar-SA" sz="2800" b="0" cap="none" spc="0" dirty="0">
                <a:ln w="0"/>
                <a:solidFill>
                  <a:schemeClr val="tx1"/>
                </a:solidFill>
              </a:rPr>
              <a:t>   </a:t>
            </a:r>
            <a:r>
              <a:rPr lang="ar-JO" sz="2800" b="0" cap="none" spc="0" dirty="0">
                <a:ln w="0"/>
                <a:solidFill>
                  <a:schemeClr val="tx1"/>
                </a:solidFill>
              </a:rPr>
              <a:t>بشكل عام مصطلح الافتراس منسوب </a:t>
            </a:r>
            <a:r>
              <a:rPr lang="ar-SA" sz="2800" b="0" cap="none" spc="0" dirty="0">
                <a:ln w="0"/>
                <a:solidFill>
                  <a:schemeClr val="tx1"/>
                </a:solidFill>
              </a:rPr>
              <a:t>عندما يُؤكل</a:t>
            </a:r>
            <a:r>
              <a:rPr lang="ar-JO" sz="2800" b="0" cap="none" spc="0" dirty="0">
                <a:ln w="0"/>
                <a:solidFill>
                  <a:schemeClr val="tx1"/>
                </a:solidFill>
              </a:rPr>
              <a:t> </a:t>
            </a:r>
            <a:r>
              <a:rPr lang="ar-SA" sz="2800" b="0" cap="none" spc="0" dirty="0">
                <a:ln w="0"/>
                <a:solidFill>
                  <a:schemeClr val="tx1"/>
                </a:solidFill>
              </a:rPr>
              <a:t>حيوان</a:t>
            </a:r>
            <a:r>
              <a:rPr lang="ar-JO" sz="2800" b="0" cap="none" spc="0" dirty="0">
                <a:ln w="0"/>
                <a:solidFill>
                  <a:schemeClr val="tx1"/>
                </a:solidFill>
              </a:rPr>
              <a:t> على يد </a:t>
            </a:r>
            <a:r>
              <a:rPr lang="ar-SA" sz="2800" dirty="0">
                <a:ln w="0"/>
                <a:solidFill>
                  <a:schemeClr val="tx1"/>
                </a:solidFill>
              </a:rPr>
              <a:t>حيوان</a:t>
            </a:r>
            <a:r>
              <a:rPr lang="ar-JO" sz="2800" b="0" cap="none" spc="0" dirty="0">
                <a:ln w="0"/>
                <a:solidFill>
                  <a:schemeClr val="tx1"/>
                </a:solidFill>
              </a:rPr>
              <a:t> اخر ولكن </a:t>
            </a:r>
          </a:p>
          <a:p>
            <a:pPr algn="r" rtl="1">
              <a:lnSpc>
                <a:spcPct val="150000"/>
              </a:lnSpc>
            </a:pPr>
            <a:r>
              <a:rPr lang="ar-SA" sz="2800" b="0" cap="none" spc="0" dirty="0">
                <a:ln w="0"/>
                <a:solidFill>
                  <a:schemeClr val="tx1"/>
                </a:solidFill>
              </a:rPr>
              <a:t>    </a:t>
            </a:r>
            <a:r>
              <a:rPr lang="ar-JO" sz="2800" b="0" cap="none" spc="0" dirty="0">
                <a:ln w="0"/>
                <a:solidFill>
                  <a:schemeClr val="tx1"/>
                </a:solidFill>
              </a:rPr>
              <a:t>هناك من </a:t>
            </a:r>
            <a:r>
              <a:rPr lang="ar-JO" sz="2800" b="0" cap="none" spc="0" dirty="0" err="1">
                <a:ln w="0"/>
                <a:solidFill>
                  <a:schemeClr val="tx1"/>
                </a:solidFill>
              </a:rPr>
              <a:t>ينسبو</a:t>
            </a:r>
            <a:r>
              <a:rPr lang="ar-SA" sz="2800" b="0" cap="none" spc="0" dirty="0">
                <a:ln w="0"/>
                <a:solidFill>
                  <a:schemeClr val="tx1"/>
                </a:solidFill>
              </a:rPr>
              <a:t>ن هذا المصطلح </a:t>
            </a:r>
            <a:r>
              <a:rPr lang="ar-JO" sz="2800" b="0" cap="none" spc="0" dirty="0">
                <a:ln w="0"/>
                <a:solidFill>
                  <a:schemeClr val="tx1"/>
                </a:solidFill>
              </a:rPr>
              <a:t>أيضا</a:t>
            </a:r>
            <a:r>
              <a:rPr lang="ar-SA" sz="2800" b="0" cap="none" spc="0" dirty="0">
                <a:ln w="0"/>
                <a:solidFill>
                  <a:schemeClr val="tx1"/>
                </a:solidFill>
              </a:rPr>
              <a:t>ً عندما يُؤكل نبات</a:t>
            </a:r>
            <a:r>
              <a:rPr lang="ar-JO" sz="2800" b="0" cap="none" spc="0" dirty="0">
                <a:ln w="0"/>
                <a:solidFill>
                  <a:schemeClr val="tx1"/>
                </a:solidFill>
              </a:rPr>
              <a:t> على يد </a:t>
            </a:r>
            <a:r>
              <a:rPr lang="ar-SA" sz="2800" dirty="0">
                <a:ln w="0"/>
                <a:solidFill>
                  <a:schemeClr val="tx1"/>
                </a:solidFill>
              </a:rPr>
              <a:t>حيوانات نباتية.</a:t>
            </a:r>
            <a:endParaRPr lang="ar-JO" sz="2800" b="0" cap="none" spc="0" dirty="0">
              <a:ln w="0"/>
              <a:solidFill>
                <a:schemeClr val="tx1"/>
              </a:solidFill>
            </a:endParaRPr>
          </a:p>
          <a:p>
            <a:pPr algn="r" rtl="1">
              <a:lnSpc>
                <a:spcPct val="150000"/>
              </a:lnSpc>
            </a:pPr>
            <a:r>
              <a:rPr lang="ar-JO" sz="2800" dirty="0">
                <a:ln w="0"/>
                <a:solidFill>
                  <a:schemeClr val="tx1"/>
                </a:solidFill>
              </a:rPr>
              <a:t>* </a:t>
            </a:r>
            <a:r>
              <a:rPr lang="ar-SA" sz="2800" dirty="0">
                <a:ln w="0"/>
                <a:solidFill>
                  <a:schemeClr val="tx1"/>
                </a:solidFill>
              </a:rPr>
              <a:t>  </a:t>
            </a:r>
            <a:r>
              <a:rPr lang="ar-JO" sz="2800" dirty="0">
                <a:ln w="0"/>
                <a:solidFill>
                  <a:schemeClr val="tx1"/>
                </a:solidFill>
              </a:rPr>
              <a:t>يرمز للافتراس ب (+</a:t>
            </a:r>
            <a:r>
              <a:rPr lang="ar-SA" sz="2800" dirty="0">
                <a:ln w="0"/>
                <a:solidFill>
                  <a:schemeClr val="tx1"/>
                </a:solidFill>
              </a:rPr>
              <a:t>،</a:t>
            </a:r>
            <a:r>
              <a:rPr lang="ar-JO" sz="2800" dirty="0">
                <a:ln w="0"/>
                <a:solidFill>
                  <a:schemeClr val="tx1"/>
                </a:solidFill>
              </a:rPr>
              <a:t>-)</a:t>
            </a:r>
            <a:r>
              <a:rPr lang="ar-JO" sz="2800" b="0" cap="none" spc="0" dirty="0">
                <a:ln w="0"/>
                <a:solidFill>
                  <a:schemeClr val="tx1"/>
                </a:solidFill>
              </a:rPr>
              <a:t> </a:t>
            </a:r>
            <a:endParaRPr lang="he-IL" sz="2800" b="0" cap="none" spc="0" dirty="0">
              <a:ln w="0"/>
              <a:solidFill>
                <a:schemeClr val="tx1"/>
              </a:solidFill>
            </a:endParaRPr>
          </a:p>
        </p:txBody>
      </p:sp>
    </p:spTree>
    <p:extLst>
      <p:ext uri="{BB962C8B-B14F-4D97-AF65-F5344CB8AC3E}">
        <p14:creationId xmlns:p14="http://schemas.microsoft.com/office/powerpoint/2010/main" val="151413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58261" y="3606907"/>
            <a:ext cx="9208400" cy="1924651"/>
          </a:xfrm>
          <a:prstGeom prst="rect">
            <a:avLst/>
          </a:prstGeom>
          <a:noFill/>
          <a:ln>
            <a:noFill/>
          </a:ln>
        </p:spPr>
        <p:txBody>
          <a:bodyPr spcFirstLastPara="1" wrap="square" lIns="121900" tIns="121900" rIns="121900" bIns="121900" anchor="t" anchorCtr="0">
            <a:noAutofit/>
          </a:bodyPr>
          <a:lstStyle/>
          <a:p>
            <a:pPr marL="609600" lvl="0" algn="r" rtl="1">
              <a:lnSpc>
                <a:spcPct val="150000"/>
              </a:lnSpc>
              <a:defRPr/>
            </a:pPr>
            <a:endParaRPr kumimoji="0" sz="2400" b="1"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mn-cs"/>
              <a:sym typeface="Varela Round"/>
            </a:endParaRPr>
          </a:p>
        </p:txBody>
      </p:sp>
      <p:sp>
        <p:nvSpPr>
          <p:cNvPr id="114" name="Google Shape;114;p2"/>
          <p:cNvSpPr txBox="1">
            <a:spLocks noGrp="1"/>
          </p:cNvSpPr>
          <p:nvPr>
            <p:ph type="ctrTitle"/>
          </p:nvPr>
        </p:nvSpPr>
        <p:spPr>
          <a:xfrm>
            <a:off x="316524" y="1227991"/>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ar-SA" sz="3600" dirty="0">
                <a:latin typeface="Tahoma" panose="020B0604030504040204" pitchFamily="34" charset="0"/>
                <a:ea typeface="Tahoma" panose="020B0604030504040204" pitchFamily="34" charset="0"/>
                <a:cs typeface="+mn-cs"/>
              </a:rPr>
              <a:t>تنافس </a:t>
            </a:r>
            <a:br>
              <a:rPr lang="ar-SA" sz="3600" dirty="0">
                <a:latin typeface="Tahoma" panose="020B0604030504040204" pitchFamily="34" charset="0"/>
                <a:ea typeface="Tahoma" panose="020B0604030504040204" pitchFamily="34" charset="0"/>
                <a:cs typeface="+mn-cs"/>
              </a:rPr>
            </a:br>
            <a:r>
              <a:rPr lang="he-IL" sz="3600" dirty="0">
                <a:latin typeface="Tahoma" panose="020B0604030504040204" pitchFamily="34" charset="0"/>
                <a:ea typeface="Tahoma" panose="020B0604030504040204" pitchFamily="34" charset="0"/>
                <a:cs typeface="+mn-cs"/>
              </a:rPr>
              <a:t>תחרות</a:t>
            </a:r>
            <a:endParaRPr sz="3600" dirty="0">
              <a:latin typeface="Tahoma" panose="020B0604030504040204" pitchFamily="34" charset="0"/>
              <a:ea typeface="Tahoma" panose="020B0604030504040204" pitchFamily="34" charset="0"/>
              <a:cs typeface="+mn-cs"/>
            </a:endParaRPr>
          </a:p>
        </p:txBody>
      </p:sp>
      <p:sp>
        <p:nvSpPr>
          <p:cNvPr id="115" name="Google Shape;115;p2"/>
          <p:cNvSpPr txBox="1">
            <a:spLocks noGrp="1"/>
          </p:cNvSpPr>
          <p:nvPr>
            <p:ph type="subTitle" idx="1"/>
          </p:nvPr>
        </p:nvSpPr>
        <p:spPr>
          <a:xfrm>
            <a:off x="0" y="2383100"/>
            <a:ext cx="12192000" cy="58053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ar-JO" sz="2800" dirty="0">
                <a:latin typeface="Tahoma" panose="020B0604030504040204" pitchFamily="34" charset="0"/>
                <a:ea typeface="Tahoma" panose="020B0604030504040204" pitchFamily="34" charset="0"/>
                <a:cs typeface="+mn-cs"/>
              </a:rPr>
              <a:t>بيولوجيا </a:t>
            </a:r>
            <a:r>
              <a:rPr lang="he-IL" sz="2800" dirty="0">
                <a:cs typeface="+mn-cs"/>
              </a:rPr>
              <a:t> 5 </a:t>
            </a:r>
            <a:r>
              <a:rPr lang="ar-JO" sz="2800" dirty="0">
                <a:latin typeface="Tahoma" panose="020B0604030504040204" pitchFamily="34" charset="0"/>
                <a:ea typeface="Tahoma" panose="020B0604030504040204" pitchFamily="34" charset="0"/>
                <a:cs typeface="+mn-cs"/>
              </a:rPr>
              <a:t>وحدات</a:t>
            </a:r>
            <a:r>
              <a:rPr lang="he-IL" sz="2800" dirty="0">
                <a:cs typeface="+mn-cs"/>
              </a:rPr>
              <a:t> </a:t>
            </a:r>
            <a:endParaRPr sz="2800" dirty="0">
              <a:cs typeface="+mn-cs"/>
            </a:endParaRPr>
          </a:p>
        </p:txBody>
      </p:sp>
      <p:sp>
        <p:nvSpPr>
          <p:cNvPr id="116" name="Google Shape;116;p2"/>
          <p:cNvSpPr txBox="1">
            <a:spLocks noGrp="1"/>
          </p:cNvSpPr>
          <p:nvPr>
            <p:ph type="body" idx="2"/>
          </p:nvPr>
        </p:nvSpPr>
        <p:spPr>
          <a:xfrm>
            <a:off x="0" y="3792119"/>
            <a:ext cx="12192000" cy="720094"/>
          </a:xfrm>
          <a:prstGeom prst="rect">
            <a:avLst/>
          </a:prstGeom>
          <a:noFill/>
          <a:ln>
            <a:noFill/>
          </a:ln>
        </p:spPr>
        <p:txBody>
          <a:bodyPr spcFirstLastPara="1" wrap="square" lIns="91425" tIns="45700" rIns="91425" bIns="45700" anchor="ctr" anchorCtr="0">
            <a:noAutofit/>
          </a:bodyPr>
          <a:lstStyle/>
          <a:p>
            <a:pPr marL="0" lvl="0" indent="0">
              <a:lnSpc>
                <a:spcPct val="150000"/>
              </a:lnSpc>
            </a:pPr>
            <a:r>
              <a:rPr lang="ar-JO" sz="2400" dirty="0">
                <a:latin typeface="Tahoma" panose="020B0604030504040204" pitchFamily="34" charset="0"/>
                <a:ea typeface="Tahoma" panose="020B0604030504040204" pitchFamily="34" charset="0"/>
                <a:cs typeface="+mn-cs"/>
              </a:rPr>
              <a:t>تحضير: </a:t>
            </a:r>
            <a:r>
              <a:rPr lang="he-IL" sz="2400" dirty="0">
                <a:latin typeface="Tahoma" panose="020B0604030504040204" pitchFamily="34" charset="0"/>
                <a:ea typeface="Tahoma" panose="020B0604030504040204" pitchFamily="34" charset="0"/>
                <a:cs typeface="+mn-cs"/>
              </a:rPr>
              <a:t>נאוה דוכן פישמן</a:t>
            </a:r>
          </a:p>
          <a:p>
            <a:pPr marL="609600" lvl="0" rtl="1">
              <a:lnSpc>
                <a:spcPct val="150000"/>
              </a:lnSpc>
              <a:defRPr/>
            </a:pPr>
            <a:r>
              <a:rPr lang="ar-JO" sz="2400" b="1" dirty="0">
                <a:solidFill>
                  <a:schemeClr val="tx1"/>
                </a:solidFill>
                <a:latin typeface="Tahoma" panose="020B0604030504040204" pitchFamily="34" charset="0"/>
                <a:ea typeface="Tahoma" panose="020B0604030504040204" pitchFamily="34" charset="0"/>
                <a:cs typeface="+mn-cs"/>
                <a:sym typeface="Varela Round"/>
              </a:rPr>
              <a:t>ترجمة : نائلة شاهين </a:t>
            </a:r>
          </a:p>
          <a:p>
            <a:pPr marL="609600" lvl="0" rtl="1">
              <a:lnSpc>
                <a:spcPct val="150000"/>
              </a:lnSpc>
              <a:defRPr/>
            </a:pPr>
            <a:r>
              <a:rPr lang="ar-JO" sz="2400" b="1" dirty="0">
                <a:solidFill>
                  <a:schemeClr val="tx1"/>
                </a:solidFill>
                <a:latin typeface="Tahoma" panose="020B0604030504040204" pitchFamily="34" charset="0"/>
                <a:ea typeface="Tahoma" panose="020B0604030504040204" pitchFamily="34" charset="0"/>
                <a:cs typeface="+mn-cs"/>
                <a:sym typeface="Varela Round"/>
              </a:rPr>
              <a:t>تقديم</a:t>
            </a:r>
            <a:r>
              <a:rPr lang="ar-SA" sz="2400" b="1" dirty="0">
                <a:solidFill>
                  <a:schemeClr val="tx1"/>
                </a:solidFill>
                <a:latin typeface="Tahoma" panose="020B0604030504040204" pitchFamily="34" charset="0"/>
                <a:ea typeface="Tahoma" panose="020B0604030504040204" pitchFamily="34" charset="0"/>
                <a:cs typeface="+mn-cs"/>
                <a:sym typeface="Varela Round"/>
              </a:rPr>
              <a:t>: د. سهير ريحاني بشارات</a:t>
            </a:r>
            <a:r>
              <a:rPr lang="ar-JO" sz="2400" b="1" dirty="0">
                <a:solidFill>
                  <a:schemeClr val="tx1"/>
                </a:solidFill>
                <a:latin typeface="Tahoma" panose="020B0604030504040204" pitchFamily="34" charset="0"/>
                <a:ea typeface="Tahoma" panose="020B0604030504040204" pitchFamily="34" charset="0"/>
                <a:cs typeface="+mn-cs"/>
                <a:sym typeface="Varela Round"/>
              </a:rPr>
              <a:t> </a:t>
            </a:r>
            <a:endParaRPr kumimoji="0" lang="ar-JO" sz="2400" b="1"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mn-cs"/>
              <a:sym typeface="Varela Round"/>
            </a:endParaRPr>
          </a:p>
          <a:p>
            <a:pPr marL="0" lvl="0" indent="0">
              <a:lnSpc>
                <a:spcPct val="150000"/>
              </a:lnSpc>
            </a:pPr>
            <a:endParaRPr lang="he-IL" dirty="0">
              <a:latin typeface="Tahoma" panose="020B0604030504040204" pitchFamily="34" charset="0"/>
              <a:ea typeface="Tahoma" panose="020B0604030504040204" pitchFamily="34" charset="0"/>
              <a:cs typeface="+mn-cs"/>
            </a:endParaRPr>
          </a:p>
          <a:p>
            <a:pPr marL="0" lvl="0" indent="0"/>
            <a:endParaRPr dirty="0">
              <a:cs typeface="+mn-cs"/>
            </a:endParaRPr>
          </a:p>
        </p:txBody>
      </p:sp>
    </p:spTree>
    <p:extLst>
      <p:ext uri="{BB962C8B-B14F-4D97-AF65-F5344CB8AC3E}">
        <p14:creationId xmlns:p14="http://schemas.microsoft.com/office/powerpoint/2010/main" val="410182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2064119" y="52553"/>
            <a:ext cx="9642231" cy="720000"/>
          </a:xfrm>
        </p:spPr>
        <p:txBody>
          <a:bodyPr/>
          <a:lstStyle/>
          <a:p>
            <a:r>
              <a:rPr lang="ar-SA" sz="3600" b="0" dirty="0">
                <a:cs typeface="+mn-cs"/>
              </a:rPr>
              <a:t>الدورية في كبر عشيرة المفترس وعشيرة الفريسة</a:t>
            </a:r>
            <a:endParaRPr lang="he-IL" sz="3600" b="0" dirty="0">
              <a:cs typeface="+mn-cs"/>
            </a:endParaRPr>
          </a:p>
        </p:txBody>
      </p:sp>
      <p:pic>
        <p:nvPicPr>
          <p:cNvPr id="2" name="תמונה 1"/>
          <p:cNvPicPr>
            <a:picLocks noChangeAspect="1"/>
          </p:cNvPicPr>
          <p:nvPr/>
        </p:nvPicPr>
        <p:blipFill>
          <a:blip r:embed="rId3"/>
          <a:stretch>
            <a:fillRect/>
          </a:stretch>
        </p:blipFill>
        <p:spPr>
          <a:xfrm>
            <a:off x="2224942" y="1053555"/>
            <a:ext cx="6664570" cy="5432536"/>
          </a:xfrm>
          <a:prstGeom prst="rect">
            <a:avLst/>
          </a:prstGeom>
        </p:spPr>
      </p:pic>
      <p:sp>
        <p:nvSpPr>
          <p:cNvPr id="3" name="TextBox 2"/>
          <p:cNvSpPr txBox="1"/>
          <p:nvPr/>
        </p:nvSpPr>
        <p:spPr>
          <a:xfrm>
            <a:off x="4932971" y="1373806"/>
            <a:ext cx="1163030" cy="461665"/>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JO" sz="2400" dirty="0">
                <a:solidFill>
                  <a:schemeClr val="tx1"/>
                </a:solidFill>
              </a:rPr>
              <a:t>افتراس</a:t>
            </a:r>
            <a:endParaRPr lang="he-IL" sz="2400" dirty="0">
              <a:solidFill>
                <a:schemeClr val="tx1"/>
              </a:solidFill>
            </a:endParaRPr>
          </a:p>
        </p:txBody>
      </p:sp>
      <p:sp>
        <p:nvSpPr>
          <p:cNvPr id="5" name="TextBox 4"/>
          <p:cNvSpPr txBox="1"/>
          <p:nvPr/>
        </p:nvSpPr>
        <p:spPr>
          <a:xfrm>
            <a:off x="2874460" y="2131706"/>
            <a:ext cx="1090246" cy="101566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r"/>
            <a:r>
              <a:rPr lang="ar-JO" sz="2000" dirty="0">
                <a:solidFill>
                  <a:schemeClr val="tx1"/>
                </a:solidFill>
              </a:rPr>
              <a:t>تزايد مجموعة المفترس</a:t>
            </a:r>
            <a:r>
              <a:rPr lang="ar-SA" sz="2000" dirty="0">
                <a:solidFill>
                  <a:schemeClr val="tx1"/>
                </a:solidFill>
              </a:rPr>
              <a:t>ات</a:t>
            </a:r>
            <a:endParaRPr lang="he-IL" sz="2000" dirty="0">
              <a:solidFill>
                <a:schemeClr val="tx1"/>
              </a:solidFill>
            </a:endParaRPr>
          </a:p>
        </p:txBody>
      </p:sp>
      <p:sp>
        <p:nvSpPr>
          <p:cNvPr id="7" name="TextBox 6"/>
          <p:cNvSpPr txBox="1"/>
          <p:nvPr/>
        </p:nvSpPr>
        <p:spPr>
          <a:xfrm>
            <a:off x="2811829" y="4099969"/>
            <a:ext cx="1090246" cy="101566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r"/>
            <a:r>
              <a:rPr lang="ar-JO" sz="2000" dirty="0"/>
              <a:t>تقلص مجموعة الفرائس </a:t>
            </a:r>
            <a:endParaRPr lang="he-IL" sz="2000" dirty="0"/>
          </a:p>
        </p:txBody>
      </p:sp>
      <p:sp>
        <p:nvSpPr>
          <p:cNvPr id="8" name="TextBox 7"/>
          <p:cNvSpPr txBox="1"/>
          <p:nvPr/>
        </p:nvSpPr>
        <p:spPr>
          <a:xfrm>
            <a:off x="4599949" y="5654429"/>
            <a:ext cx="2014763" cy="707886"/>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r"/>
            <a:r>
              <a:rPr lang="ar-JO" sz="2000" dirty="0"/>
              <a:t>تناقص كمية الغذاء المُ</a:t>
            </a:r>
            <a:r>
              <a:rPr lang="ar-SA" sz="2000" dirty="0" err="1"/>
              <a:t>تاحة</a:t>
            </a:r>
            <a:r>
              <a:rPr lang="ar-JO" sz="2000" dirty="0"/>
              <a:t> للمفترس</a:t>
            </a:r>
            <a:r>
              <a:rPr lang="ar-SA" sz="2000" dirty="0"/>
              <a:t>ات</a:t>
            </a:r>
            <a:r>
              <a:rPr lang="ar-JO" sz="2000" dirty="0"/>
              <a:t> </a:t>
            </a:r>
            <a:endParaRPr lang="he-IL" sz="2000" dirty="0"/>
          </a:p>
        </p:txBody>
      </p:sp>
      <p:sp>
        <p:nvSpPr>
          <p:cNvPr id="9" name="TextBox 8"/>
          <p:cNvSpPr txBox="1"/>
          <p:nvPr/>
        </p:nvSpPr>
        <p:spPr>
          <a:xfrm>
            <a:off x="7040926" y="4095657"/>
            <a:ext cx="1285392" cy="101566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JO" sz="2000" dirty="0"/>
              <a:t>تقلص مجموعة المفترس</a:t>
            </a:r>
            <a:r>
              <a:rPr lang="ar-SA" sz="2000" dirty="0"/>
              <a:t>ات</a:t>
            </a:r>
            <a:r>
              <a:rPr lang="ar-JO" sz="2000" dirty="0"/>
              <a:t> </a:t>
            </a:r>
            <a:endParaRPr lang="he-IL" sz="2000" dirty="0"/>
          </a:p>
        </p:txBody>
      </p:sp>
      <p:sp>
        <p:nvSpPr>
          <p:cNvPr id="10" name="TextBox 9"/>
          <p:cNvSpPr txBox="1"/>
          <p:nvPr/>
        </p:nvSpPr>
        <p:spPr>
          <a:xfrm>
            <a:off x="6885235" y="2269491"/>
            <a:ext cx="1441083" cy="1323439"/>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JO" sz="2000" dirty="0"/>
              <a:t>انتعاش مجموعة الفرائس</a:t>
            </a:r>
            <a:r>
              <a:rPr lang="he-IL" sz="2000" dirty="0"/>
              <a:t> (</a:t>
            </a:r>
            <a:r>
              <a:rPr lang="ar-SA" sz="2000" dirty="0"/>
              <a:t>تزداد)</a:t>
            </a:r>
            <a:endParaRPr lang="he-IL" sz="2000" dirty="0"/>
          </a:p>
        </p:txBody>
      </p:sp>
    </p:spTree>
    <p:extLst>
      <p:ext uri="{BB962C8B-B14F-4D97-AF65-F5344CB8AC3E}">
        <p14:creationId xmlns:p14="http://schemas.microsoft.com/office/powerpoint/2010/main" val="384421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2399456" y="0"/>
            <a:ext cx="9642231" cy="720000"/>
          </a:xfrm>
        </p:spPr>
        <p:txBody>
          <a:bodyPr/>
          <a:lstStyle/>
          <a:p>
            <a:r>
              <a:rPr lang="ar-SA" sz="3200" b="0" dirty="0">
                <a:cs typeface="+mn-cs"/>
              </a:rPr>
              <a:t>الدورية في كبر عشيرة المفترس وعشيرة الفريسة</a:t>
            </a:r>
            <a:endParaRPr lang="he-IL" dirty="0"/>
          </a:p>
        </p:txBody>
      </p:sp>
      <p:pic>
        <p:nvPicPr>
          <p:cNvPr id="2" name="תמונה 1"/>
          <p:cNvPicPr>
            <a:picLocks noChangeAspect="1"/>
          </p:cNvPicPr>
          <p:nvPr/>
        </p:nvPicPr>
        <p:blipFill rotWithShape="1">
          <a:blip r:embed="rId3"/>
          <a:srcRect b="17240"/>
          <a:stretch/>
        </p:blipFill>
        <p:spPr>
          <a:xfrm>
            <a:off x="0" y="2055530"/>
            <a:ext cx="8554847" cy="3990598"/>
          </a:xfrm>
          <a:prstGeom prst="rect">
            <a:avLst/>
          </a:prstGeom>
        </p:spPr>
      </p:pic>
      <p:pic>
        <p:nvPicPr>
          <p:cNvPr id="3" name="תמונה 2"/>
          <p:cNvPicPr>
            <a:picLocks noChangeAspect="1"/>
          </p:cNvPicPr>
          <p:nvPr/>
        </p:nvPicPr>
        <p:blipFill>
          <a:blip r:embed="rId4"/>
          <a:stretch>
            <a:fillRect/>
          </a:stretch>
        </p:blipFill>
        <p:spPr>
          <a:xfrm>
            <a:off x="7793968" y="834487"/>
            <a:ext cx="1911175" cy="1496191"/>
          </a:xfrm>
          <a:prstGeom prst="rect">
            <a:avLst/>
          </a:prstGeom>
        </p:spPr>
      </p:pic>
      <p:pic>
        <p:nvPicPr>
          <p:cNvPr id="5" name="תמונה 4"/>
          <p:cNvPicPr>
            <a:picLocks noChangeAspect="1"/>
          </p:cNvPicPr>
          <p:nvPr/>
        </p:nvPicPr>
        <p:blipFill>
          <a:blip r:embed="rId5"/>
          <a:stretch>
            <a:fillRect/>
          </a:stretch>
        </p:blipFill>
        <p:spPr>
          <a:xfrm>
            <a:off x="9857990" y="863008"/>
            <a:ext cx="2081964" cy="1439150"/>
          </a:xfrm>
          <a:prstGeom prst="rect">
            <a:avLst/>
          </a:prstGeom>
        </p:spPr>
      </p:pic>
      <p:sp>
        <p:nvSpPr>
          <p:cNvPr id="7" name="מלבן 6"/>
          <p:cNvSpPr/>
          <p:nvPr/>
        </p:nvSpPr>
        <p:spPr>
          <a:xfrm>
            <a:off x="379221" y="6080637"/>
            <a:ext cx="7620996" cy="707886"/>
          </a:xfrm>
          <a:prstGeom prst="rect">
            <a:avLst/>
          </a:prstGeom>
          <a:noFill/>
        </p:spPr>
        <p:txBody>
          <a:bodyPr wrap="none" lIns="91440" tIns="45720" rIns="91440" bIns="45720">
            <a:spAutoFit/>
          </a:bodyPr>
          <a:lstStyle/>
          <a:p>
            <a:pPr algn="ctr"/>
            <a:r>
              <a:rPr lang="ar-JO" sz="2000" dirty="0">
                <a:ln w="0"/>
                <a:solidFill>
                  <a:schemeClr val="tx1"/>
                </a:solidFill>
              </a:rPr>
              <a:t>الرسم د-6: </a:t>
            </a:r>
            <a:r>
              <a:rPr lang="ar-SA" sz="2000" dirty="0">
                <a:ln w="0"/>
                <a:solidFill>
                  <a:schemeClr val="tx1"/>
                </a:solidFill>
              </a:rPr>
              <a:t>الدورية في عدد أرانب الثلج وقطط الثلج  التي تمّ اصطيادها  في شمال أميركا. </a:t>
            </a:r>
          </a:p>
          <a:p>
            <a:pPr algn="ctr"/>
            <a:r>
              <a:rPr lang="ar-SA" sz="2000" dirty="0">
                <a:ln w="0"/>
                <a:solidFill>
                  <a:schemeClr val="tx1"/>
                </a:solidFill>
              </a:rPr>
              <a:t>في السنوات 1845 - 1953</a:t>
            </a:r>
            <a:endParaRPr lang="he-IL" sz="2000" cap="none" spc="0" dirty="0">
              <a:ln w="0"/>
              <a:solidFill>
                <a:schemeClr val="tx1"/>
              </a:solidFill>
            </a:endParaRPr>
          </a:p>
        </p:txBody>
      </p:sp>
      <p:sp>
        <p:nvSpPr>
          <p:cNvPr id="8" name="TextBox 7"/>
          <p:cNvSpPr txBox="1"/>
          <p:nvPr/>
        </p:nvSpPr>
        <p:spPr>
          <a:xfrm rot="16200000">
            <a:off x="-1167692" y="3794172"/>
            <a:ext cx="3493938" cy="40011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JO" sz="2000" dirty="0">
                <a:ln w="0"/>
                <a:solidFill>
                  <a:schemeClr val="tx1"/>
                </a:solidFill>
              </a:rPr>
              <a:t>عدد ارانب الثلج (بالألاف)</a:t>
            </a:r>
            <a:endParaRPr lang="he-IL" sz="2000" dirty="0">
              <a:ln w="0"/>
              <a:solidFill>
                <a:schemeClr val="tx1"/>
              </a:solidFill>
            </a:endParaRPr>
          </a:p>
        </p:txBody>
      </p:sp>
      <p:sp>
        <p:nvSpPr>
          <p:cNvPr id="9" name="TextBox 8"/>
          <p:cNvSpPr txBox="1"/>
          <p:nvPr/>
        </p:nvSpPr>
        <p:spPr>
          <a:xfrm rot="16200000">
            <a:off x="6340527" y="3794171"/>
            <a:ext cx="3493938" cy="400110"/>
          </a:xfrm>
          <a:prstGeom prst="rect">
            <a:avLst/>
          </a:prstGeom>
          <a:solidFill>
            <a:schemeClr val="bg1"/>
          </a:solidFill>
          <a:ln>
            <a:solidFill>
              <a:srgbClr val="FF0000"/>
            </a:solidFill>
          </a:ln>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r>
              <a:rPr lang="ar-JO" sz="2000" dirty="0">
                <a:ln w="0"/>
                <a:solidFill>
                  <a:schemeClr val="bg2">
                    <a:lumMod val="50000"/>
                  </a:schemeClr>
                </a:solidFill>
              </a:rPr>
              <a:t>عدد </a:t>
            </a:r>
            <a:r>
              <a:rPr lang="ar-SA" sz="2000" dirty="0">
                <a:ln w="0"/>
                <a:solidFill>
                  <a:schemeClr val="bg2">
                    <a:lumMod val="50000"/>
                  </a:schemeClr>
                </a:solidFill>
              </a:rPr>
              <a:t>قطط الثلج</a:t>
            </a:r>
            <a:r>
              <a:rPr lang="ar-JO" sz="2000" dirty="0">
                <a:ln w="0"/>
                <a:solidFill>
                  <a:schemeClr val="bg2">
                    <a:lumMod val="50000"/>
                  </a:schemeClr>
                </a:solidFill>
              </a:rPr>
              <a:t> (بالألاف)</a:t>
            </a:r>
            <a:endParaRPr lang="he-IL" sz="2000" dirty="0">
              <a:ln w="0"/>
              <a:solidFill>
                <a:schemeClr val="bg2">
                  <a:lumMod val="50000"/>
                </a:schemeClr>
              </a:solidFill>
            </a:endParaRPr>
          </a:p>
        </p:txBody>
      </p:sp>
      <p:sp>
        <p:nvSpPr>
          <p:cNvPr id="10" name="תיבת טקסט 9">
            <a:extLst>
              <a:ext uri="{FF2B5EF4-FFF2-40B4-BE49-F238E27FC236}">
                <a16:creationId xmlns:a16="http://schemas.microsoft.com/office/drawing/2014/main" id="{2CC01F0E-1494-4CB9-88AC-87D57F3FCF07}"/>
              </a:ext>
            </a:extLst>
          </p:cNvPr>
          <p:cNvSpPr txBox="1"/>
          <p:nvPr/>
        </p:nvSpPr>
        <p:spPr>
          <a:xfrm>
            <a:off x="4313115" y="2302158"/>
            <a:ext cx="1402915" cy="646331"/>
          </a:xfrm>
          <a:prstGeom prst="rect">
            <a:avLst/>
          </a:prstGeom>
          <a:solidFill>
            <a:schemeClr val="bg1"/>
          </a:solidFill>
        </p:spPr>
        <p:txBody>
          <a:bodyPr wrap="square" rtlCol="1">
            <a:spAutoFit/>
          </a:bodyPr>
          <a:lstStyle/>
          <a:p>
            <a:pPr algn="ctr" rtl="1"/>
            <a:r>
              <a:rPr lang="ar-SA" sz="1800" dirty="0"/>
              <a:t>قطط الثلج </a:t>
            </a:r>
          </a:p>
          <a:p>
            <a:pPr algn="ctr" rtl="1"/>
            <a:r>
              <a:rPr lang="ar-SA" sz="1800" dirty="0"/>
              <a:t>أرانب الثلج</a:t>
            </a:r>
            <a:endParaRPr lang="he-IL" sz="1800" dirty="0"/>
          </a:p>
        </p:txBody>
      </p:sp>
    </p:spTree>
    <p:extLst>
      <p:ext uri="{BB962C8B-B14F-4D97-AF65-F5344CB8AC3E}">
        <p14:creationId xmlns:p14="http://schemas.microsoft.com/office/powerpoint/2010/main" val="298633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2409657" y="65786"/>
            <a:ext cx="8496822" cy="720000"/>
          </a:xfrm>
          <a:solidFill>
            <a:schemeClr val="bg1"/>
          </a:solidFill>
        </p:spPr>
        <p:txBody>
          <a:bodyPr/>
          <a:lstStyle/>
          <a:p>
            <a:r>
              <a:rPr lang="ar-JO" sz="3600" b="0" dirty="0">
                <a:cs typeface="+mn-cs"/>
              </a:rPr>
              <a:t>ملائمات لتقليل الافتراس وللحصول على فريسه </a:t>
            </a:r>
            <a:endParaRPr lang="he-IL" sz="3600" b="0" dirty="0">
              <a:cs typeface="+mn-cs"/>
            </a:endParaRPr>
          </a:p>
        </p:txBody>
      </p:sp>
      <p:sp>
        <p:nvSpPr>
          <p:cNvPr id="2" name="מלבן 1"/>
          <p:cNvSpPr/>
          <p:nvPr/>
        </p:nvSpPr>
        <p:spPr>
          <a:xfrm>
            <a:off x="4984444" y="1071811"/>
            <a:ext cx="7050164" cy="3539430"/>
          </a:xfrm>
          <a:prstGeom prst="rect">
            <a:avLst/>
          </a:prstGeom>
          <a:noFill/>
        </p:spPr>
        <p:txBody>
          <a:bodyPr wrap="square" lIns="91440" tIns="45720" rIns="91440" bIns="45720">
            <a:spAutoFit/>
          </a:bodyPr>
          <a:lstStyle/>
          <a:p>
            <a:pPr algn="r" rtl="1"/>
            <a:r>
              <a:rPr lang="ar-JO" sz="2800" b="1" cap="none" spc="0" dirty="0">
                <a:ln w="0"/>
                <a:solidFill>
                  <a:schemeClr val="tx1"/>
                </a:solidFill>
              </a:rPr>
              <a:t>ملائمات لتقليل الافتراس:</a:t>
            </a:r>
          </a:p>
          <a:p>
            <a:pPr algn="r" rtl="1"/>
            <a:r>
              <a:rPr lang="ar-JO" sz="2400" dirty="0">
                <a:ln w="0"/>
                <a:solidFill>
                  <a:schemeClr val="tx1"/>
                </a:solidFill>
              </a:rPr>
              <a:t>*</a:t>
            </a:r>
            <a:r>
              <a:rPr lang="he-IL" sz="2400" dirty="0">
                <a:ln w="0"/>
                <a:solidFill>
                  <a:schemeClr val="tx1"/>
                </a:solidFill>
              </a:rPr>
              <a:t>   </a:t>
            </a:r>
            <a:r>
              <a:rPr lang="ar-JO" sz="2400" dirty="0">
                <a:ln w="0"/>
                <a:solidFill>
                  <a:schemeClr val="tx1"/>
                </a:solidFill>
              </a:rPr>
              <a:t>قوقعة السلاحف (ملائمة </a:t>
            </a:r>
            <a:r>
              <a:rPr lang="ar-JO" sz="2400" dirty="0" err="1">
                <a:ln w="0"/>
                <a:solidFill>
                  <a:schemeClr val="tx1"/>
                </a:solidFill>
              </a:rPr>
              <a:t>مبنوية</a:t>
            </a:r>
            <a:r>
              <a:rPr lang="ar-JO" sz="2400" dirty="0">
                <a:ln w="0"/>
                <a:solidFill>
                  <a:schemeClr val="tx1"/>
                </a:solidFill>
              </a:rPr>
              <a:t>)</a:t>
            </a:r>
            <a:r>
              <a:rPr lang="ar-SA" sz="2400" dirty="0">
                <a:ln w="0"/>
                <a:solidFill>
                  <a:schemeClr val="tx1"/>
                </a:solidFill>
              </a:rPr>
              <a:t>.</a:t>
            </a:r>
            <a:endParaRPr lang="ar-JO" sz="2400" dirty="0">
              <a:ln w="0"/>
              <a:solidFill>
                <a:schemeClr val="tx1"/>
              </a:solidFill>
            </a:endParaRPr>
          </a:p>
          <a:p>
            <a:pPr algn="r" rtl="1"/>
            <a:r>
              <a:rPr lang="ar-JO" sz="2400" b="0" cap="none" spc="0" dirty="0">
                <a:ln w="0"/>
                <a:solidFill>
                  <a:schemeClr val="tx1"/>
                </a:solidFill>
              </a:rPr>
              <a:t>*</a:t>
            </a:r>
            <a:r>
              <a:rPr lang="he-IL" sz="2400" b="0" cap="none" spc="0" dirty="0">
                <a:ln w="0"/>
                <a:solidFill>
                  <a:schemeClr val="tx1"/>
                </a:solidFill>
              </a:rPr>
              <a:t>  </a:t>
            </a:r>
            <a:r>
              <a:rPr lang="ar-JO" sz="2400" b="0" cap="none" spc="0" dirty="0">
                <a:ln w="0"/>
                <a:solidFill>
                  <a:schemeClr val="tx1"/>
                </a:solidFill>
              </a:rPr>
              <a:t>افراز مواد كارهة عند الراكون (ملائمة فسي</a:t>
            </a:r>
            <a:r>
              <a:rPr lang="ar-SA" sz="2400" dirty="0">
                <a:ln w="0"/>
                <a:solidFill>
                  <a:schemeClr val="tx1"/>
                </a:solidFill>
              </a:rPr>
              <a:t>و</a:t>
            </a:r>
            <a:r>
              <a:rPr lang="ar-JO" sz="2400" b="0" cap="none" spc="0" dirty="0" err="1">
                <a:ln w="0"/>
                <a:solidFill>
                  <a:schemeClr val="tx1"/>
                </a:solidFill>
              </a:rPr>
              <a:t>لوجية</a:t>
            </a:r>
            <a:r>
              <a:rPr lang="ar-JO" sz="2400" b="0" cap="none" spc="0" dirty="0">
                <a:ln w="0"/>
                <a:solidFill>
                  <a:schemeClr val="tx1"/>
                </a:solidFill>
              </a:rPr>
              <a:t>)</a:t>
            </a:r>
            <a:r>
              <a:rPr lang="ar-SA" sz="2400" b="0" cap="none" spc="0" dirty="0">
                <a:ln w="0"/>
                <a:solidFill>
                  <a:schemeClr val="tx1"/>
                </a:solidFill>
              </a:rPr>
              <a:t>.</a:t>
            </a:r>
            <a:endParaRPr lang="ar-JO" sz="2400" b="0" cap="none" spc="0" dirty="0">
              <a:ln w="0"/>
              <a:solidFill>
                <a:schemeClr val="tx1"/>
              </a:solidFill>
            </a:endParaRPr>
          </a:p>
          <a:p>
            <a:pPr algn="r" rtl="1"/>
            <a:r>
              <a:rPr lang="ar-JO" sz="2400" dirty="0">
                <a:ln w="0"/>
                <a:solidFill>
                  <a:schemeClr val="tx1"/>
                </a:solidFill>
              </a:rPr>
              <a:t>*</a:t>
            </a:r>
            <a:r>
              <a:rPr lang="ar-SA" sz="2400" dirty="0">
                <a:ln w="0"/>
                <a:solidFill>
                  <a:schemeClr val="tx1"/>
                </a:solidFill>
              </a:rPr>
              <a:t> </a:t>
            </a:r>
            <a:r>
              <a:rPr lang="ar-JO" sz="2400" dirty="0">
                <a:ln w="0"/>
                <a:solidFill>
                  <a:schemeClr val="tx1"/>
                </a:solidFill>
              </a:rPr>
              <a:t> حماية جماعية لأبناء النسل في قطيع </a:t>
            </a:r>
            <a:r>
              <a:rPr lang="ar-JO" sz="2400" dirty="0" err="1">
                <a:ln w="0"/>
                <a:solidFill>
                  <a:schemeClr val="tx1"/>
                </a:solidFill>
              </a:rPr>
              <a:t>النُّو</a:t>
            </a:r>
            <a:r>
              <a:rPr lang="ar-JO" sz="2400" dirty="0">
                <a:ln w="0"/>
                <a:solidFill>
                  <a:schemeClr val="tx1"/>
                </a:solidFill>
              </a:rPr>
              <a:t> (ملاءمة سلوكية).</a:t>
            </a:r>
          </a:p>
          <a:p>
            <a:pPr algn="r" rtl="1"/>
            <a:r>
              <a:rPr lang="ar-JO" sz="2400" b="0" cap="none" spc="0" dirty="0">
                <a:ln w="0"/>
                <a:solidFill>
                  <a:schemeClr val="tx1"/>
                </a:solidFill>
              </a:rPr>
              <a:t> </a:t>
            </a:r>
            <a:endParaRPr lang="en-US" sz="2400" b="0" cap="none" spc="0" dirty="0">
              <a:ln w="0"/>
              <a:solidFill>
                <a:schemeClr val="tx1"/>
              </a:solidFill>
            </a:endParaRPr>
          </a:p>
          <a:p>
            <a:pPr algn="r" rtl="1"/>
            <a:r>
              <a:rPr lang="ar-JO" sz="2800" b="1" dirty="0">
                <a:ln w="0"/>
                <a:solidFill>
                  <a:schemeClr val="tx1"/>
                </a:solidFill>
              </a:rPr>
              <a:t>ملائمات للحصول على فريسة: </a:t>
            </a:r>
          </a:p>
          <a:p>
            <a:pPr algn="r" rtl="1"/>
            <a:r>
              <a:rPr lang="ar-JO" sz="2400" dirty="0">
                <a:ln w="0"/>
                <a:solidFill>
                  <a:schemeClr val="tx1"/>
                </a:solidFill>
              </a:rPr>
              <a:t>*</a:t>
            </a:r>
            <a:r>
              <a:rPr lang="ar-SA" sz="2400" dirty="0">
                <a:ln w="0"/>
                <a:solidFill>
                  <a:schemeClr val="tx1"/>
                </a:solidFill>
              </a:rPr>
              <a:t>  </a:t>
            </a:r>
            <a:r>
              <a:rPr lang="ar-JO" sz="2400" dirty="0">
                <a:ln w="0"/>
                <a:solidFill>
                  <a:schemeClr val="tx1"/>
                </a:solidFill>
              </a:rPr>
              <a:t>مخالب متطورة (</a:t>
            </a:r>
            <a:r>
              <a:rPr lang="ar-SA" sz="2400" dirty="0">
                <a:ln w="0"/>
                <a:solidFill>
                  <a:schemeClr val="tx1"/>
                </a:solidFill>
              </a:rPr>
              <a:t>أ</a:t>
            </a:r>
            <a:r>
              <a:rPr lang="ar-JO" sz="2400" dirty="0">
                <a:ln w="0"/>
                <a:solidFill>
                  <a:schemeClr val="tx1"/>
                </a:solidFill>
              </a:rPr>
              <a:t>ظافر) لدى الطيور الجارحة (ملائمة </a:t>
            </a:r>
            <a:r>
              <a:rPr lang="ar-JO" sz="2400" dirty="0" err="1">
                <a:ln w="0"/>
                <a:solidFill>
                  <a:schemeClr val="tx1"/>
                </a:solidFill>
              </a:rPr>
              <a:t>مبنوية</a:t>
            </a:r>
            <a:r>
              <a:rPr lang="ar-JO" sz="2400" dirty="0">
                <a:ln w="0"/>
                <a:solidFill>
                  <a:schemeClr val="tx1"/>
                </a:solidFill>
              </a:rPr>
              <a:t>)</a:t>
            </a:r>
          </a:p>
          <a:p>
            <a:pPr algn="r" rtl="1"/>
            <a:r>
              <a:rPr lang="ar-JO" sz="2400" b="0" cap="none" spc="0" dirty="0">
                <a:ln w="0"/>
                <a:solidFill>
                  <a:schemeClr val="tx1"/>
                </a:solidFill>
              </a:rPr>
              <a:t>*</a:t>
            </a:r>
            <a:r>
              <a:rPr lang="ar-SA" sz="2400" b="0" cap="none" spc="0" dirty="0">
                <a:ln w="0"/>
                <a:solidFill>
                  <a:schemeClr val="tx1"/>
                </a:solidFill>
              </a:rPr>
              <a:t>  </a:t>
            </a:r>
            <a:r>
              <a:rPr lang="ar-JO" sz="2400" b="0" cap="none" spc="0" dirty="0">
                <a:ln w="0"/>
                <a:solidFill>
                  <a:schemeClr val="tx1"/>
                </a:solidFill>
              </a:rPr>
              <a:t>انتاج س</a:t>
            </a:r>
            <a:r>
              <a:rPr lang="ar-SA" sz="2400" b="0" cap="none" spc="0" dirty="0">
                <a:ln w="0"/>
                <a:solidFill>
                  <a:schemeClr val="tx1"/>
                </a:solidFill>
              </a:rPr>
              <a:t>ُ</a:t>
            </a:r>
            <a:r>
              <a:rPr lang="ar-JO" sz="2400" b="0" cap="none" spc="0" dirty="0">
                <a:ln w="0"/>
                <a:solidFill>
                  <a:schemeClr val="tx1"/>
                </a:solidFill>
              </a:rPr>
              <a:t>م عند الافاعي (ملائمة فسي</a:t>
            </a:r>
            <a:r>
              <a:rPr lang="ar-SA" sz="2400" b="0" cap="none" spc="0" dirty="0">
                <a:ln w="0"/>
                <a:solidFill>
                  <a:schemeClr val="tx1"/>
                </a:solidFill>
              </a:rPr>
              <a:t>و</a:t>
            </a:r>
            <a:r>
              <a:rPr lang="ar-JO" sz="2400" b="0" cap="none" spc="0" dirty="0" err="1">
                <a:ln w="0"/>
                <a:solidFill>
                  <a:schemeClr val="tx1"/>
                </a:solidFill>
              </a:rPr>
              <a:t>لوجية</a:t>
            </a:r>
            <a:r>
              <a:rPr lang="ar-JO" sz="2400" b="0" cap="none" spc="0" dirty="0">
                <a:ln w="0"/>
                <a:solidFill>
                  <a:schemeClr val="tx1"/>
                </a:solidFill>
              </a:rPr>
              <a:t>)</a:t>
            </a:r>
          </a:p>
          <a:p>
            <a:pPr algn="r" rtl="1"/>
            <a:r>
              <a:rPr lang="ar-JO" sz="2400" dirty="0">
                <a:ln w="0"/>
                <a:solidFill>
                  <a:schemeClr val="tx1"/>
                </a:solidFill>
              </a:rPr>
              <a:t>* </a:t>
            </a:r>
            <a:r>
              <a:rPr lang="ar-SA" sz="2400" dirty="0">
                <a:ln w="0"/>
                <a:solidFill>
                  <a:schemeClr val="tx1"/>
                </a:solidFill>
              </a:rPr>
              <a:t> </a:t>
            </a:r>
            <a:r>
              <a:rPr lang="ar-JO" sz="2400" dirty="0">
                <a:ln w="0"/>
                <a:solidFill>
                  <a:schemeClr val="tx1"/>
                </a:solidFill>
              </a:rPr>
              <a:t>صيد في مجموعات عند الذئاب </a:t>
            </a:r>
            <a:endParaRPr lang="he-IL" sz="2400" b="0" cap="none" spc="0" dirty="0">
              <a:ln w="0"/>
              <a:solidFill>
                <a:schemeClr val="tx1"/>
              </a:solidFill>
            </a:endParaRPr>
          </a:p>
        </p:txBody>
      </p:sp>
      <p:pic>
        <p:nvPicPr>
          <p:cNvPr id="3" name="תמונה 2"/>
          <p:cNvPicPr>
            <a:picLocks noChangeAspect="1"/>
          </p:cNvPicPr>
          <p:nvPr/>
        </p:nvPicPr>
        <p:blipFill>
          <a:blip r:embed="rId3"/>
          <a:stretch>
            <a:fillRect/>
          </a:stretch>
        </p:blipFill>
        <p:spPr>
          <a:xfrm>
            <a:off x="0" y="1071811"/>
            <a:ext cx="4819315" cy="2717547"/>
          </a:xfrm>
          <a:prstGeom prst="rect">
            <a:avLst/>
          </a:prstGeom>
        </p:spPr>
      </p:pic>
      <p:pic>
        <p:nvPicPr>
          <p:cNvPr id="5" name="תמונה 4"/>
          <p:cNvPicPr>
            <a:picLocks noChangeAspect="1"/>
          </p:cNvPicPr>
          <p:nvPr/>
        </p:nvPicPr>
        <p:blipFill>
          <a:blip r:embed="rId4"/>
          <a:stretch>
            <a:fillRect/>
          </a:stretch>
        </p:blipFill>
        <p:spPr>
          <a:xfrm>
            <a:off x="-6657" y="3928075"/>
            <a:ext cx="4819315" cy="2927965"/>
          </a:xfrm>
          <a:prstGeom prst="rect">
            <a:avLst/>
          </a:prstGeom>
        </p:spPr>
      </p:pic>
    </p:spTree>
    <p:extLst>
      <p:ext uri="{BB962C8B-B14F-4D97-AF65-F5344CB8AC3E}">
        <p14:creationId xmlns:p14="http://schemas.microsoft.com/office/powerpoint/2010/main" val="329790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10744630" y="607979"/>
            <a:ext cx="1447370" cy="607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JO" sz="2400" b="1" dirty="0">
                <a:ln w="0"/>
                <a:solidFill>
                  <a:srgbClr val="002060"/>
                </a:solidFill>
                <a:cs typeface="Arial"/>
              </a:rPr>
              <a:t>سؤال :</a:t>
            </a:r>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2467627" y="50817"/>
            <a:ext cx="8838010" cy="720000"/>
          </a:xfrm>
        </p:spPr>
        <p:txBody>
          <a:bodyPr/>
          <a:lstStyle/>
          <a:p>
            <a:r>
              <a:rPr lang="ar-JO" sz="3600" b="0" dirty="0">
                <a:cs typeface="Arial" panose="020B0604020202020204" pitchFamily="34" charset="0"/>
              </a:rPr>
              <a:t>ملائمات لتقليل الافتراس وللحصول على فريسه </a:t>
            </a:r>
            <a:endParaRPr lang="he-IL" sz="3600" b="0" dirty="0"/>
          </a:p>
        </p:txBody>
      </p:sp>
      <p:sp>
        <p:nvSpPr>
          <p:cNvPr id="2" name="מלבן 1"/>
          <p:cNvSpPr/>
          <p:nvPr/>
        </p:nvSpPr>
        <p:spPr>
          <a:xfrm>
            <a:off x="538619" y="1052186"/>
            <a:ext cx="10010128" cy="2793842"/>
          </a:xfrm>
          <a:prstGeom prst="rect">
            <a:avLst/>
          </a:prstGeom>
          <a:noFill/>
        </p:spPr>
        <p:txBody>
          <a:bodyPr wrap="square" lIns="91440" tIns="45720" rIns="91440" bIns="45720">
            <a:spAutoFit/>
          </a:bodyPr>
          <a:lstStyle/>
          <a:p>
            <a:pPr algn="r" rtl="1">
              <a:lnSpc>
                <a:spcPct val="150000"/>
              </a:lnSpc>
            </a:pPr>
            <a:r>
              <a:rPr lang="ar-JO" sz="2400" dirty="0">
                <a:ln w="0"/>
                <a:solidFill>
                  <a:schemeClr val="tx1"/>
                </a:solidFill>
              </a:rPr>
              <a:t>فك</a:t>
            </a:r>
            <a:r>
              <a:rPr lang="ar-SA" sz="2400" dirty="0">
                <a:ln w="0"/>
                <a:solidFill>
                  <a:schemeClr val="tx1"/>
                </a:solidFill>
              </a:rPr>
              <a:t>ِّ</a:t>
            </a:r>
            <a:r>
              <a:rPr lang="ar-JO" sz="2400" dirty="0">
                <a:ln w="0"/>
                <a:solidFill>
                  <a:schemeClr val="tx1"/>
                </a:solidFill>
              </a:rPr>
              <a:t>روا ب : </a:t>
            </a:r>
          </a:p>
          <a:p>
            <a:pPr marL="914400" indent="-914400" algn="r" rtl="1">
              <a:lnSpc>
                <a:spcPct val="150000"/>
              </a:lnSpc>
              <a:buAutoNum type="arabicParenR"/>
            </a:pPr>
            <a:r>
              <a:rPr lang="ar-JO" sz="2400" b="0" cap="none" spc="0" dirty="0">
                <a:ln w="0"/>
                <a:solidFill>
                  <a:schemeClr val="tx1"/>
                </a:solidFill>
              </a:rPr>
              <a:t>ملائمتين </a:t>
            </a:r>
            <a:r>
              <a:rPr lang="ar-JO" sz="2400" b="0" cap="none" spc="0" dirty="0" err="1">
                <a:ln w="0"/>
                <a:solidFill>
                  <a:schemeClr val="tx1"/>
                </a:solidFill>
              </a:rPr>
              <a:t>اضافيت</a:t>
            </a:r>
            <a:r>
              <a:rPr lang="ar-SA" sz="2400" b="0" cap="none" spc="0" dirty="0">
                <a:ln w="0"/>
                <a:solidFill>
                  <a:schemeClr val="tx1"/>
                </a:solidFill>
              </a:rPr>
              <a:t>ي</a:t>
            </a:r>
            <a:r>
              <a:rPr lang="ar-JO" sz="2400" b="0" cap="none" spc="0" dirty="0">
                <a:ln w="0"/>
                <a:solidFill>
                  <a:schemeClr val="tx1"/>
                </a:solidFill>
              </a:rPr>
              <a:t>ن لتقليل الافتراس</a:t>
            </a:r>
            <a:r>
              <a:rPr lang="ar-SA" sz="2400" b="0" cap="none" spc="0" dirty="0">
                <a:ln w="0"/>
                <a:solidFill>
                  <a:schemeClr val="tx1"/>
                </a:solidFill>
              </a:rPr>
              <a:t>.</a:t>
            </a:r>
            <a:endParaRPr lang="ar-JO" sz="2400" b="0" cap="none" spc="0" dirty="0">
              <a:ln w="0"/>
              <a:solidFill>
                <a:schemeClr val="tx1"/>
              </a:solidFill>
            </a:endParaRPr>
          </a:p>
          <a:p>
            <a:pPr marL="914400" indent="-914400" algn="r" rtl="1">
              <a:lnSpc>
                <a:spcPct val="150000"/>
              </a:lnSpc>
              <a:buAutoNum type="arabicParenR"/>
            </a:pPr>
            <a:r>
              <a:rPr lang="ar-JO" sz="2400" dirty="0">
                <a:ln w="0"/>
                <a:solidFill>
                  <a:schemeClr val="tx1"/>
                </a:solidFill>
              </a:rPr>
              <a:t>ملائمتين اضافيتين للحصول على فريسة</a:t>
            </a:r>
            <a:r>
              <a:rPr lang="ar-SA" sz="2400" dirty="0">
                <a:ln w="0"/>
                <a:solidFill>
                  <a:schemeClr val="tx1"/>
                </a:solidFill>
              </a:rPr>
              <a:t>.</a:t>
            </a:r>
            <a:endParaRPr lang="ar-JO" sz="2400" dirty="0">
              <a:ln w="0"/>
              <a:solidFill>
                <a:schemeClr val="tx1"/>
              </a:solidFill>
            </a:endParaRPr>
          </a:p>
          <a:p>
            <a:pPr marL="914400" indent="-914400" algn="r" rtl="1">
              <a:lnSpc>
                <a:spcPct val="150000"/>
              </a:lnSpc>
              <a:buAutoNum type="arabicParenR"/>
            </a:pPr>
            <a:r>
              <a:rPr lang="ar-SA" sz="2400" b="0" cap="none" spc="0" dirty="0">
                <a:ln w="0"/>
                <a:solidFill>
                  <a:schemeClr val="tx1"/>
                </a:solidFill>
              </a:rPr>
              <a:t>صنفوا</a:t>
            </a:r>
            <a:r>
              <a:rPr lang="ar-JO" sz="2400" b="0" cap="none" spc="0" dirty="0">
                <a:ln w="0"/>
                <a:solidFill>
                  <a:schemeClr val="tx1"/>
                </a:solidFill>
              </a:rPr>
              <a:t> الملائمات التي وجدتموها لملائمات</a:t>
            </a:r>
            <a:r>
              <a:rPr lang="ar-SA" sz="2400" b="0" cap="none" spc="0" dirty="0">
                <a:ln w="0"/>
                <a:solidFill>
                  <a:schemeClr val="tx1"/>
                </a:solidFill>
              </a:rPr>
              <a:t>:</a:t>
            </a:r>
            <a:r>
              <a:rPr lang="ar-JO" sz="2400" b="0" cap="none" spc="0" dirty="0">
                <a:ln w="0"/>
                <a:solidFill>
                  <a:schemeClr val="tx1"/>
                </a:solidFill>
              </a:rPr>
              <a:t> </a:t>
            </a:r>
            <a:r>
              <a:rPr lang="ar-JO" sz="2400" b="0" cap="none" spc="0" dirty="0" err="1">
                <a:ln w="0"/>
                <a:solidFill>
                  <a:schemeClr val="tx1"/>
                </a:solidFill>
              </a:rPr>
              <a:t>مبنوية</a:t>
            </a:r>
            <a:r>
              <a:rPr lang="ar-SA" sz="2400" b="0" cap="none" spc="0" dirty="0">
                <a:ln w="0"/>
                <a:solidFill>
                  <a:schemeClr val="tx1"/>
                </a:solidFill>
              </a:rPr>
              <a:t>،</a:t>
            </a:r>
            <a:r>
              <a:rPr lang="ar-JO" sz="2400" b="0" cap="none" spc="0" dirty="0">
                <a:ln w="0"/>
                <a:solidFill>
                  <a:schemeClr val="tx1"/>
                </a:solidFill>
              </a:rPr>
              <a:t> </a:t>
            </a:r>
            <a:r>
              <a:rPr lang="ar-JO" sz="2400" b="0" cap="none" spc="0" dirty="0" err="1">
                <a:ln w="0"/>
                <a:solidFill>
                  <a:schemeClr val="tx1"/>
                </a:solidFill>
              </a:rPr>
              <a:t>فسيلوجية</a:t>
            </a:r>
            <a:r>
              <a:rPr lang="ar-JO" sz="2400" b="0" cap="none" spc="0" dirty="0">
                <a:ln w="0"/>
                <a:solidFill>
                  <a:schemeClr val="tx1"/>
                </a:solidFill>
              </a:rPr>
              <a:t> </a:t>
            </a:r>
            <a:r>
              <a:rPr lang="ar-JO" sz="2400" dirty="0" err="1">
                <a:ln w="0"/>
                <a:solidFill>
                  <a:schemeClr val="tx1"/>
                </a:solidFill>
              </a:rPr>
              <a:t>بيوكيميائيه</a:t>
            </a:r>
            <a:r>
              <a:rPr lang="ar-JO" sz="2400" dirty="0">
                <a:ln w="0"/>
                <a:solidFill>
                  <a:schemeClr val="tx1"/>
                </a:solidFill>
              </a:rPr>
              <a:t> او سلوكية</a:t>
            </a:r>
            <a:r>
              <a:rPr lang="ar-SA" sz="2400" dirty="0">
                <a:ln w="0"/>
                <a:solidFill>
                  <a:schemeClr val="tx1"/>
                </a:solidFill>
              </a:rPr>
              <a:t>.</a:t>
            </a:r>
            <a:endParaRPr lang="ar-JO" sz="2400" dirty="0">
              <a:ln w="0"/>
              <a:solidFill>
                <a:schemeClr val="tx1"/>
              </a:solidFill>
            </a:endParaRPr>
          </a:p>
          <a:p>
            <a:pPr algn="r" rtl="1">
              <a:lnSpc>
                <a:spcPct val="150000"/>
              </a:lnSpc>
            </a:pPr>
            <a:endParaRPr lang="he-IL" sz="2400" b="0" cap="none" spc="0" dirty="0">
              <a:ln w="0"/>
              <a:solidFill>
                <a:schemeClr val="tx1"/>
              </a:solidFill>
            </a:endParaRPr>
          </a:p>
        </p:txBody>
      </p:sp>
    </p:spTree>
    <p:extLst>
      <p:ext uri="{BB962C8B-B14F-4D97-AF65-F5344CB8AC3E}">
        <p14:creationId xmlns:p14="http://schemas.microsoft.com/office/powerpoint/2010/main" val="61912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2486180" y="0"/>
            <a:ext cx="7721573" cy="720000"/>
          </a:xfrm>
        </p:spPr>
        <p:txBody>
          <a:bodyPr/>
          <a:lstStyle/>
          <a:p>
            <a:r>
              <a:rPr lang="ar-JO" sz="3200" b="0" dirty="0">
                <a:cs typeface="Arial" panose="020B0604020202020204" pitchFamily="34" charset="0"/>
              </a:rPr>
              <a:t>ملائمات لتقليل الافتراس وللحصول على فريسه </a:t>
            </a:r>
            <a:endParaRPr lang="he-IL" sz="3200" b="0" dirty="0"/>
          </a:p>
        </p:txBody>
      </p:sp>
      <p:sp>
        <p:nvSpPr>
          <p:cNvPr id="4" name="מלבן 3">
            <a:extLst>
              <a:ext uri="{FF2B5EF4-FFF2-40B4-BE49-F238E27FC236}">
                <a16:creationId xmlns:a16="http://schemas.microsoft.com/office/drawing/2014/main" id="{A731C581-B8E1-4237-994B-45AA0F25DC90}"/>
              </a:ext>
            </a:extLst>
          </p:cNvPr>
          <p:cNvSpPr/>
          <p:nvPr/>
        </p:nvSpPr>
        <p:spPr>
          <a:xfrm>
            <a:off x="1984247" y="360000"/>
            <a:ext cx="10010128" cy="2239844"/>
          </a:xfrm>
          <a:prstGeom prst="rect">
            <a:avLst/>
          </a:prstGeom>
          <a:noFill/>
        </p:spPr>
        <p:txBody>
          <a:bodyPr wrap="square" lIns="91440" tIns="45720" rIns="91440" bIns="45720">
            <a:spAutoFit/>
          </a:bodyPr>
          <a:lstStyle/>
          <a:p>
            <a:pPr algn="r" rtl="1">
              <a:lnSpc>
                <a:spcPct val="150000"/>
              </a:lnSpc>
            </a:pPr>
            <a:r>
              <a:rPr lang="ar-JO" sz="2400" dirty="0">
                <a:ln w="0"/>
                <a:solidFill>
                  <a:schemeClr val="tx1"/>
                </a:solidFill>
              </a:rPr>
              <a:t>فك</a:t>
            </a:r>
            <a:r>
              <a:rPr lang="ar-SA" sz="2400" dirty="0">
                <a:ln w="0"/>
                <a:solidFill>
                  <a:schemeClr val="tx1"/>
                </a:solidFill>
              </a:rPr>
              <a:t>ِّ</a:t>
            </a:r>
            <a:r>
              <a:rPr lang="ar-JO" sz="2400" dirty="0">
                <a:ln w="0"/>
                <a:solidFill>
                  <a:schemeClr val="tx1"/>
                </a:solidFill>
              </a:rPr>
              <a:t>روا ب : </a:t>
            </a:r>
          </a:p>
          <a:p>
            <a:pPr marL="914400" indent="-914400" algn="r" rtl="1">
              <a:lnSpc>
                <a:spcPct val="150000"/>
              </a:lnSpc>
              <a:buAutoNum type="arabicParenR"/>
            </a:pPr>
            <a:r>
              <a:rPr lang="ar-JO" sz="2400" b="0" cap="none" spc="0" dirty="0">
                <a:ln w="0"/>
                <a:solidFill>
                  <a:schemeClr val="tx1"/>
                </a:solidFill>
              </a:rPr>
              <a:t>ملائمتين </a:t>
            </a:r>
            <a:r>
              <a:rPr lang="ar-JO" sz="2400" b="0" cap="none" spc="0" dirty="0" err="1">
                <a:ln w="0"/>
                <a:solidFill>
                  <a:schemeClr val="tx1"/>
                </a:solidFill>
              </a:rPr>
              <a:t>اضافيت</a:t>
            </a:r>
            <a:r>
              <a:rPr lang="ar-SA" sz="2400" b="0" cap="none" spc="0" dirty="0">
                <a:ln w="0"/>
                <a:solidFill>
                  <a:schemeClr val="tx1"/>
                </a:solidFill>
              </a:rPr>
              <a:t>ي</a:t>
            </a:r>
            <a:r>
              <a:rPr lang="ar-JO" sz="2400" b="0" cap="none" spc="0" dirty="0">
                <a:ln w="0"/>
                <a:solidFill>
                  <a:schemeClr val="tx1"/>
                </a:solidFill>
              </a:rPr>
              <a:t>ن لتقليل الافتراس</a:t>
            </a:r>
            <a:r>
              <a:rPr lang="ar-SA" sz="2400" b="0" cap="none" spc="0" dirty="0">
                <a:ln w="0"/>
                <a:solidFill>
                  <a:schemeClr val="tx1"/>
                </a:solidFill>
              </a:rPr>
              <a:t>.</a:t>
            </a:r>
            <a:endParaRPr lang="ar-JO" sz="2400" b="0" cap="none" spc="0" dirty="0">
              <a:ln w="0"/>
              <a:solidFill>
                <a:schemeClr val="tx1"/>
              </a:solidFill>
            </a:endParaRPr>
          </a:p>
          <a:p>
            <a:pPr marL="914400" indent="-914400" algn="r" rtl="1">
              <a:lnSpc>
                <a:spcPct val="150000"/>
              </a:lnSpc>
              <a:buAutoNum type="arabicParenR"/>
            </a:pPr>
            <a:r>
              <a:rPr lang="ar-JO" sz="2400" dirty="0">
                <a:ln w="0"/>
                <a:solidFill>
                  <a:schemeClr val="tx1"/>
                </a:solidFill>
              </a:rPr>
              <a:t>ملائمتين اضافيتين للحصول على فريسة</a:t>
            </a:r>
            <a:r>
              <a:rPr lang="ar-SA" sz="2400" dirty="0">
                <a:ln w="0"/>
                <a:solidFill>
                  <a:schemeClr val="tx1"/>
                </a:solidFill>
              </a:rPr>
              <a:t>.</a:t>
            </a:r>
            <a:endParaRPr lang="ar-JO" sz="2400" dirty="0">
              <a:ln w="0"/>
              <a:solidFill>
                <a:schemeClr val="tx1"/>
              </a:solidFill>
            </a:endParaRPr>
          </a:p>
          <a:p>
            <a:pPr marL="914400" indent="-914400" algn="r" rtl="1">
              <a:lnSpc>
                <a:spcPct val="150000"/>
              </a:lnSpc>
              <a:buAutoNum type="arabicParenR"/>
            </a:pPr>
            <a:r>
              <a:rPr lang="ar-SA" sz="2400" b="0" cap="none" spc="0" dirty="0">
                <a:ln w="0"/>
                <a:solidFill>
                  <a:schemeClr val="tx1"/>
                </a:solidFill>
              </a:rPr>
              <a:t>صنفوا</a:t>
            </a:r>
            <a:r>
              <a:rPr lang="ar-JO" sz="2400" b="0" cap="none" spc="0" dirty="0">
                <a:ln w="0"/>
                <a:solidFill>
                  <a:schemeClr val="tx1"/>
                </a:solidFill>
              </a:rPr>
              <a:t> الملائمات التي وجدتموها لملائمات</a:t>
            </a:r>
            <a:r>
              <a:rPr lang="ar-SA" sz="2400" b="0" cap="none" spc="0" dirty="0">
                <a:ln w="0"/>
                <a:solidFill>
                  <a:schemeClr val="tx1"/>
                </a:solidFill>
              </a:rPr>
              <a:t>:</a:t>
            </a:r>
            <a:r>
              <a:rPr lang="ar-JO" sz="2400" b="0" cap="none" spc="0" dirty="0">
                <a:ln w="0"/>
                <a:solidFill>
                  <a:schemeClr val="tx1"/>
                </a:solidFill>
              </a:rPr>
              <a:t> </a:t>
            </a:r>
            <a:r>
              <a:rPr lang="ar-JO" sz="2400" b="0" cap="none" spc="0" dirty="0" err="1">
                <a:ln w="0"/>
                <a:solidFill>
                  <a:schemeClr val="tx1"/>
                </a:solidFill>
              </a:rPr>
              <a:t>مبنوية</a:t>
            </a:r>
            <a:r>
              <a:rPr lang="ar-SA" sz="2400" b="0" cap="none" spc="0" dirty="0">
                <a:ln w="0"/>
                <a:solidFill>
                  <a:schemeClr val="tx1"/>
                </a:solidFill>
              </a:rPr>
              <a:t>،</a:t>
            </a:r>
            <a:r>
              <a:rPr lang="ar-JO" sz="2400" b="0" cap="none" spc="0" dirty="0">
                <a:ln w="0"/>
                <a:solidFill>
                  <a:schemeClr val="tx1"/>
                </a:solidFill>
              </a:rPr>
              <a:t> </a:t>
            </a:r>
            <a:r>
              <a:rPr lang="ar-JO" sz="2400" b="0" cap="none" spc="0" dirty="0" err="1">
                <a:ln w="0"/>
                <a:solidFill>
                  <a:schemeClr val="tx1"/>
                </a:solidFill>
              </a:rPr>
              <a:t>فسيلوجية</a:t>
            </a:r>
            <a:r>
              <a:rPr lang="ar-JO" sz="2400" b="0" cap="none" spc="0" dirty="0">
                <a:ln w="0"/>
                <a:solidFill>
                  <a:schemeClr val="tx1"/>
                </a:solidFill>
              </a:rPr>
              <a:t> </a:t>
            </a:r>
            <a:r>
              <a:rPr lang="ar-JO" sz="2400" dirty="0" err="1">
                <a:ln w="0"/>
                <a:solidFill>
                  <a:schemeClr val="tx1"/>
                </a:solidFill>
              </a:rPr>
              <a:t>بيوكيميائيه</a:t>
            </a:r>
            <a:r>
              <a:rPr lang="ar-JO" sz="2400" dirty="0">
                <a:ln w="0"/>
                <a:solidFill>
                  <a:schemeClr val="tx1"/>
                </a:solidFill>
              </a:rPr>
              <a:t> او سلوكية</a:t>
            </a:r>
            <a:r>
              <a:rPr lang="ar-SA" sz="2400" dirty="0">
                <a:ln w="0"/>
                <a:solidFill>
                  <a:schemeClr val="tx1"/>
                </a:solidFill>
              </a:rPr>
              <a:t>.</a:t>
            </a:r>
            <a:endParaRPr lang="ar-JO" sz="2400" dirty="0">
              <a:ln w="0"/>
              <a:solidFill>
                <a:schemeClr val="tx1"/>
              </a:solidFill>
            </a:endParaRPr>
          </a:p>
        </p:txBody>
      </p:sp>
    </p:spTree>
    <p:extLst>
      <p:ext uri="{BB962C8B-B14F-4D97-AF65-F5344CB8AC3E}">
        <p14:creationId xmlns:p14="http://schemas.microsoft.com/office/powerpoint/2010/main" val="64079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2486180" y="0"/>
            <a:ext cx="7721573" cy="720000"/>
          </a:xfrm>
        </p:spPr>
        <p:txBody>
          <a:bodyPr/>
          <a:lstStyle/>
          <a:p>
            <a:r>
              <a:rPr lang="ar-JO" sz="3200" b="0" dirty="0">
                <a:cs typeface="Arial" panose="020B0604020202020204" pitchFamily="34" charset="0"/>
              </a:rPr>
              <a:t>ملائمات لتقليل الافتراس وللحصول على فريسه </a:t>
            </a:r>
            <a:endParaRPr lang="he-IL" sz="3200" b="0" dirty="0"/>
          </a:p>
        </p:txBody>
      </p:sp>
      <p:sp>
        <p:nvSpPr>
          <p:cNvPr id="3" name="מלבן 2"/>
          <p:cNvSpPr/>
          <p:nvPr/>
        </p:nvSpPr>
        <p:spPr>
          <a:xfrm>
            <a:off x="325677" y="2534331"/>
            <a:ext cx="11668698" cy="1685846"/>
          </a:xfrm>
          <a:prstGeom prst="rect">
            <a:avLst/>
          </a:prstGeom>
          <a:noFill/>
        </p:spPr>
        <p:txBody>
          <a:bodyPr wrap="square" lIns="91440" tIns="45720" rIns="91440" bIns="45720">
            <a:spAutoFit/>
          </a:bodyPr>
          <a:lstStyle/>
          <a:p>
            <a:pPr algn="r" rtl="1">
              <a:lnSpc>
                <a:spcPct val="150000"/>
              </a:lnSpc>
            </a:pPr>
            <a:r>
              <a:rPr lang="ar-JO" sz="2400" b="1" dirty="0">
                <a:ln w="0"/>
                <a:solidFill>
                  <a:srgbClr val="FF0000"/>
                </a:solidFill>
              </a:rPr>
              <a:t>الإجابة : </a:t>
            </a:r>
          </a:p>
          <a:p>
            <a:pPr marL="457200" indent="-457200" algn="r" rtl="1">
              <a:lnSpc>
                <a:spcPct val="150000"/>
              </a:lnSpc>
              <a:buAutoNum type="arabicParenR"/>
            </a:pPr>
            <a:r>
              <a:rPr lang="ar-JO" sz="2400" dirty="0">
                <a:ln w="0"/>
                <a:solidFill>
                  <a:schemeClr val="tx1"/>
                </a:solidFill>
              </a:rPr>
              <a:t>الوان التحذير (ملائمة فسي</a:t>
            </a:r>
            <a:r>
              <a:rPr lang="ar-SA" sz="2400" dirty="0">
                <a:ln w="0"/>
                <a:solidFill>
                  <a:schemeClr val="tx1"/>
                </a:solidFill>
              </a:rPr>
              <a:t>و</a:t>
            </a:r>
            <a:r>
              <a:rPr lang="ar-JO" sz="2400" dirty="0" err="1">
                <a:ln w="0"/>
                <a:solidFill>
                  <a:schemeClr val="tx1"/>
                </a:solidFill>
              </a:rPr>
              <a:t>لوجية</a:t>
            </a:r>
            <a:r>
              <a:rPr lang="ar-JO" sz="2400" dirty="0">
                <a:ln w="0"/>
                <a:solidFill>
                  <a:schemeClr val="tx1"/>
                </a:solidFill>
              </a:rPr>
              <a:t> بيوكيميائية )</a:t>
            </a:r>
            <a:r>
              <a:rPr lang="ar-SA" sz="2400" dirty="0">
                <a:ln w="0"/>
                <a:solidFill>
                  <a:schemeClr val="tx1"/>
                </a:solidFill>
              </a:rPr>
              <a:t>،</a:t>
            </a:r>
            <a:r>
              <a:rPr lang="ar-JO" sz="2400" dirty="0">
                <a:ln w="0"/>
                <a:solidFill>
                  <a:schemeClr val="tx1"/>
                </a:solidFill>
              </a:rPr>
              <a:t> الجمود كجثة (تنكر بالموت) (ملائمة سلوكية)</a:t>
            </a:r>
            <a:r>
              <a:rPr lang="ar-SA" sz="2400" dirty="0">
                <a:ln w="0"/>
                <a:solidFill>
                  <a:schemeClr val="tx1"/>
                </a:solidFill>
              </a:rPr>
              <a:t>.</a:t>
            </a:r>
            <a:endParaRPr lang="ar-JO" sz="2400" dirty="0">
              <a:ln w="0"/>
              <a:solidFill>
                <a:schemeClr val="tx1"/>
              </a:solidFill>
            </a:endParaRPr>
          </a:p>
          <a:p>
            <a:pPr marL="457200" indent="-457200" algn="r" rtl="1">
              <a:lnSpc>
                <a:spcPct val="150000"/>
              </a:lnSpc>
              <a:buAutoNum type="arabicParenR"/>
            </a:pPr>
            <a:r>
              <a:rPr lang="ar-JO" sz="2400" dirty="0">
                <a:ln w="0"/>
                <a:solidFill>
                  <a:schemeClr val="tx1"/>
                </a:solidFill>
              </a:rPr>
              <a:t>عيون المفترسين</a:t>
            </a:r>
            <a:r>
              <a:rPr lang="ar-SA" sz="2400" dirty="0">
                <a:ln w="0"/>
                <a:solidFill>
                  <a:schemeClr val="tx1"/>
                </a:solidFill>
              </a:rPr>
              <a:t>،</a:t>
            </a:r>
            <a:r>
              <a:rPr lang="ar-JO" sz="2400" dirty="0">
                <a:ln w="0"/>
                <a:solidFill>
                  <a:schemeClr val="tx1"/>
                </a:solidFill>
              </a:rPr>
              <a:t> موجودة في مقدمة الرأس (ملائمة </a:t>
            </a:r>
            <a:r>
              <a:rPr lang="ar-JO" sz="2400" dirty="0" err="1">
                <a:ln w="0"/>
                <a:solidFill>
                  <a:schemeClr val="tx1"/>
                </a:solidFill>
              </a:rPr>
              <a:t>مبنوية</a:t>
            </a:r>
            <a:r>
              <a:rPr lang="ar-JO" sz="2400" dirty="0">
                <a:ln w="0"/>
                <a:solidFill>
                  <a:schemeClr val="tx1"/>
                </a:solidFill>
              </a:rPr>
              <a:t>)</a:t>
            </a:r>
            <a:r>
              <a:rPr lang="ar-SA" sz="2400" dirty="0">
                <a:ln w="0"/>
                <a:solidFill>
                  <a:schemeClr val="tx1"/>
                </a:solidFill>
              </a:rPr>
              <a:t>، ركض </a:t>
            </a:r>
            <a:r>
              <a:rPr lang="ar-JO" sz="2400" dirty="0">
                <a:ln w="0"/>
                <a:solidFill>
                  <a:schemeClr val="tx1"/>
                </a:solidFill>
              </a:rPr>
              <a:t>سريع (ملائمة فسي</a:t>
            </a:r>
            <a:r>
              <a:rPr lang="ar-SA" sz="2400" dirty="0">
                <a:ln w="0"/>
                <a:solidFill>
                  <a:schemeClr val="tx1"/>
                </a:solidFill>
              </a:rPr>
              <a:t>و</a:t>
            </a:r>
            <a:r>
              <a:rPr lang="ar-JO" sz="2400" dirty="0" err="1">
                <a:ln w="0"/>
                <a:solidFill>
                  <a:schemeClr val="tx1"/>
                </a:solidFill>
              </a:rPr>
              <a:t>لوجية</a:t>
            </a:r>
            <a:r>
              <a:rPr lang="ar-JO" sz="2400" dirty="0">
                <a:ln w="0"/>
                <a:solidFill>
                  <a:schemeClr val="tx1"/>
                </a:solidFill>
              </a:rPr>
              <a:t> بيوكيميائية)</a:t>
            </a:r>
            <a:r>
              <a:rPr lang="ar-SA" sz="2400" dirty="0">
                <a:ln w="0"/>
                <a:solidFill>
                  <a:schemeClr val="tx1"/>
                </a:solidFill>
              </a:rPr>
              <a:t>.</a:t>
            </a:r>
            <a:endParaRPr lang="he-IL" sz="2400" dirty="0">
              <a:ln w="0"/>
              <a:solidFill>
                <a:schemeClr val="tx1"/>
              </a:solidFill>
            </a:endParaRPr>
          </a:p>
        </p:txBody>
      </p:sp>
      <p:pic>
        <p:nvPicPr>
          <p:cNvPr id="5" name="תמונה 4"/>
          <p:cNvPicPr>
            <a:picLocks noChangeAspect="1"/>
          </p:cNvPicPr>
          <p:nvPr/>
        </p:nvPicPr>
        <p:blipFill>
          <a:blip r:embed="rId3"/>
          <a:stretch>
            <a:fillRect/>
          </a:stretch>
        </p:blipFill>
        <p:spPr>
          <a:xfrm>
            <a:off x="150313" y="4456383"/>
            <a:ext cx="3407080" cy="2401617"/>
          </a:xfrm>
          <a:prstGeom prst="rect">
            <a:avLst/>
          </a:prstGeom>
        </p:spPr>
      </p:pic>
      <p:sp>
        <p:nvSpPr>
          <p:cNvPr id="4" name="מלבן 3">
            <a:extLst>
              <a:ext uri="{FF2B5EF4-FFF2-40B4-BE49-F238E27FC236}">
                <a16:creationId xmlns:a16="http://schemas.microsoft.com/office/drawing/2014/main" id="{A731C581-B8E1-4237-994B-45AA0F25DC90}"/>
              </a:ext>
            </a:extLst>
          </p:cNvPr>
          <p:cNvSpPr/>
          <p:nvPr/>
        </p:nvSpPr>
        <p:spPr>
          <a:xfrm>
            <a:off x="1984247" y="360000"/>
            <a:ext cx="10010128" cy="2239844"/>
          </a:xfrm>
          <a:prstGeom prst="rect">
            <a:avLst/>
          </a:prstGeom>
          <a:noFill/>
        </p:spPr>
        <p:txBody>
          <a:bodyPr wrap="square" lIns="91440" tIns="45720" rIns="91440" bIns="45720">
            <a:spAutoFit/>
          </a:bodyPr>
          <a:lstStyle/>
          <a:p>
            <a:pPr algn="r" rtl="1">
              <a:lnSpc>
                <a:spcPct val="150000"/>
              </a:lnSpc>
            </a:pPr>
            <a:r>
              <a:rPr lang="ar-JO" sz="2400" dirty="0">
                <a:ln w="0"/>
                <a:solidFill>
                  <a:schemeClr val="tx1"/>
                </a:solidFill>
              </a:rPr>
              <a:t>فك</a:t>
            </a:r>
            <a:r>
              <a:rPr lang="ar-SA" sz="2400" dirty="0">
                <a:ln w="0"/>
                <a:solidFill>
                  <a:schemeClr val="tx1"/>
                </a:solidFill>
              </a:rPr>
              <a:t>ِّ</a:t>
            </a:r>
            <a:r>
              <a:rPr lang="ar-JO" sz="2400" dirty="0">
                <a:ln w="0"/>
                <a:solidFill>
                  <a:schemeClr val="tx1"/>
                </a:solidFill>
              </a:rPr>
              <a:t>روا ب : </a:t>
            </a:r>
          </a:p>
          <a:p>
            <a:pPr marL="914400" indent="-914400" algn="r" rtl="1">
              <a:lnSpc>
                <a:spcPct val="150000"/>
              </a:lnSpc>
              <a:buAutoNum type="arabicParenR"/>
            </a:pPr>
            <a:r>
              <a:rPr lang="ar-JO" sz="2400" b="0" cap="none" spc="0" dirty="0">
                <a:ln w="0"/>
                <a:solidFill>
                  <a:schemeClr val="tx1"/>
                </a:solidFill>
              </a:rPr>
              <a:t>ملائمتين </a:t>
            </a:r>
            <a:r>
              <a:rPr lang="ar-JO" sz="2400" b="0" cap="none" spc="0" dirty="0" err="1">
                <a:ln w="0"/>
                <a:solidFill>
                  <a:schemeClr val="tx1"/>
                </a:solidFill>
              </a:rPr>
              <a:t>اضافيت</a:t>
            </a:r>
            <a:r>
              <a:rPr lang="ar-SA" sz="2400" b="0" cap="none" spc="0" dirty="0">
                <a:ln w="0"/>
                <a:solidFill>
                  <a:schemeClr val="tx1"/>
                </a:solidFill>
              </a:rPr>
              <a:t>ي</a:t>
            </a:r>
            <a:r>
              <a:rPr lang="ar-JO" sz="2400" b="0" cap="none" spc="0" dirty="0">
                <a:ln w="0"/>
                <a:solidFill>
                  <a:schemeClr val="tx1"/>
                </a:solidFill>
              </a:rPr>
              <a:t>ن لتقليل الافتراس</a:t>
            </a:r>
            <a:r>
              <a:rPr lang="ar-SA" sz="2400" b="0" cap="none" spc="0" dirty="0">
                <a:ln w="0"/>
                <a:solidFill>
                  <a:schemeClr val="tx1"/>
                </a:solidFill>
              </a:rPr>
              <a:t>.</a:t>
            </a:r>
            <a:endParaRPr lang="ar-JO" sz="2400" b="0" cap="none" spc="0" dirty="0">
              <a:ln w="0"/>
              <a:solidFill>
                <a:schemeClr val="tx1"/>
              </a:solidFill>
            </a:endParaRPr>
          </a:p>
          <a:p>
            <a:pPr marL="914400" indent="-914400" algn="r" rtl="1">
              <a:lnSpc>
                <a:spcPct val="150000"/>
              </a:lnSpc>
              <a:buAutoNum type="arabicParenR"/>
            </a:pPr>
            <a:r>
              <a:rPr lang="ar-JO" sz="2400" dirty="0">
                <a:ln w="0"/>
                <a:solidFill>
                  <a:schemeClr val="tx1"/>
                </a:solidFill>
              </a:rPr>
              <a:t>ملائمتين اضافيتين للحصول على فريسة</a:t>
            </a:r>
            <a:r>
              <a:rPr lang="ar-SA" sz="2400" dirty="0">
                <a:ln w="0"/>
                <a:solidFill>
                  <a:schemeClr val="tx1"/>
                </a:solidFill>
              </a:rPr>
              <a:t>.</a:t>
            </a:r>
            <a:endParaRPr lang="ar-JO" sz="2400" dirty="0">
              <a:ln w="0"/>
              <a:solidFill>
                <a:schemeClr val="tx1"/>
              </a:solidFill>
            </a:endParaRPr>
          </a:p>
          <a:p>
            <a:pPr marL="914400" indent="-914400" algn="r" rtl="1">
              <a:lnSpc>
                <a:spcPct val="150000"/>
              </a:lnSpc>
              <a:buAutoNum type="arabicParenR"/>
            </a:pPr>
            <a:r>
              <a:rPr lang="ar-SA" sz="2400" b="0" cap="none" spc="0" dirty="0">
                <a:ln w="0"/>
                <a:solidFill>
                  <a:schemeClr val="tx1"/>
                </a:solidFill>
              </a:rPr>
              <a:t>صنفوا</a:t>
            </a:r>
            <a:r>
              <a:rPr lang="ar-JO" sz="2400" b="0" cap="none" spc="0" dirty="0">
                <a:ln w="0"/>
                <a:solidFill>
                  <a:schemeClr val="tx1"/>
                </a:solidFill>
              </a:rPr>
              <a:t> الملائمات التي وجدتموها لملائمات</a:t>
            </a:r>
            <a:r>
              <a:rPr lang="ar-SA" sz="2400" b="0" cap="none" spc="0" dirty="0">
                <a:ln w="0"/>
                <a:solidFill>
                  <a:schemeClr val="tx1"/>
                </a:solidFill>
              </a:rPr>
              <a:t>:</a:t>
            </a:r>
            <a:r>
              <a:rPr lang="ar-JO" sz="2400" b="0" cap="none" spc="0" dirty="0">
                <a:ln w="0"/>
                <a:solidFill>
                  <a:schemeClr val="tx1"/>
                </a:solidFill>
              </a:rPr>
              <a:t> </a:t>
            </a:r>
            <a:r>
              <a:rPr lang="ar-JO" sz="2400" b="0" cap="none" spc="0" dirty="0" err="1">
                <a:ln w="0"/>
                <a:solidFill>
                  <a:schemeClr val="tx1"/>
                </a:solidFill>
              </a:rPr>
              <a:t>مبنوية</a:t>
            </a:r>
            <a:r>
              <a:rPr lang="ar-SA" sz="2400" b="0" cap="none" spc="0" dirty="0">
                <a:ln w="0"/>
                <a:solidFill>
                  <a:schemeClr val="tx1"/>
                </a:solidFill>
              </a:rPr>
              <a:t>،</a:t>
            </a:r>
            <a:r>
              <a:rPr lang="ar-JO" sz="2400" b="0" cap="none" spc="0" dirty="0">
                <a:ln w="0"/>
                <a:solidFill>
                  <a:schemeClr val="tx1"/>
                </a:solidFill>
              </a:rPr>
              <a:t> </a:t>
            </a:r>
            <a:r>
              <a:rPr lang="ar-JO" sz="2400" b="0" cap="none" spc="0" dirty="0" err="1">
                <a:ln w="0"/>
                <a:solidFill>
                  <a:schemeClr val="tx1"/>
                </a:solidFill>
              </a:rPr>
              <a:t>فسيلوجية</a:t>
            </a:r>
            <a:r>
              <a:rPr lang="ar-JO" sz="2400" b="0" cap="none" spc="0" dirty="0">
                <a:ln w="0"/>
                <a:solidFill>
                  <a:schemeClr val="tx1"/>
                </a:solidFill>
              </a:rPr>
              <a:t> </a:t>
            </a:r>
            <a:r>
              <a:rPr lang="ar-JO" sz="2400" dirty="0" err="1">
                <a:ln w="0"/>
                <a:solidFill>
                  <a:schemeClr val="tx1"/>
                </a:solidFill>
              </a:rPr>
              <a:t>بيوكيميائيه</a:t>
            </a:r>
            <a:r>
              <a:rPr lang="ar-JO" sz="2400" dirty="0">
                <a:ln w="0"/>
                <a:solidFill>
                  <a:schemeClr val="tx1"/>
                </a:solidFill>
              </a:rPr>
              <a:t> او سلوكية</a:t>
            </a:r>
            <a:r>
              <a:rPr lang="ar-SA" sz="2400" dirty="0">
                <a:ln w="0"/>
                <a:solidFill>
                  <a:schemeClr val="tx1"/>
                </a:solidFill>
              </a:rPr>
              <a:t>.</a:t>
            </a:r>
            <a:endParaRPr lang="ar-JO" sz="2400" dirty="0">
              <a:ln w="0"/>
              <a:solidFill>
                <a:schemeClr val="tx1"/>
              </a:solidFill>
            </a:endParaRPr>
          </a:p>
        </p:txBody>
      </p:sp>
    </p:spTree>
    <p:extLst>
      <p:ext uri="{BB962C8B-B14F-4D97-AF65-F5344CB8AC3E}">
        <p14:creationId xmlns:p14="http://schemas.microsoft.com/office/powerpoint/2010/main" val="27496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4977980" y="3962290"/>
            <a:ext cx="1175758"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endParaRPr lang="he-IL" sz="2000" dirty="0"/>
          </a:p>
        </p:txBody>
      </p:sp>
      <p:sp>
        <p:nvSpPr>
          <p:cNvPr id="20" name="כותרת 19">
            <a:extLst>
              <a:ext uri="{FF2B5EF4-FFF2-40B4-BE49-F238E27FC236}">
                <a16:creationId xmlns:a16="http://schemas.microsoft.com/office/drawing/2014/main" id="{27036735-CE60-4B29-B9FF-A870F7EBBD73}"/>
              </a:ext>
            </a:extLst>
          </p:cNvPr>
          <p:cNvSpPr>
            <a:spLocks noGrp="1"/>
          </p:cNvSpPr>
          <p:nvPr>
            <p:ph type="ctrTitle"/>
          </p:nvPr>
        </p:nvSpPr>
        <p:spPr/>
        <p:txBody>
          <a:bodyPr/>
          <a:lstStyle/>
          <a:p>
            <a:r>
              <a:rPr lang="ar-JO" sz="3600" b="0" dirty="0">
                <a:cs typeface="+mn-cs"/>
              </a:rPr>
              <a:t>الأهمية البيئية ل</a:t>
            </a:r>
            <a:r>
              <a:rPr lang="ar-SA" sz="3600" b="0" dirty="0">
                <a:cs typeface="+mn-cs"/>
              </a:rPr>
              <a:t>عملية ال</a:t>
            </a:r>
            <a:r>
              <a:rPr lang="ar-JO" sz="3600" b="0" dirty="0">
                <a:cs typeface="+mn-cs"/>
              </a:rPr>
              <a:t>افتراس </a:t>
            </a:r>
            <a:r>
              <a:rPr lang="ar-SA" sz="3600" b="0" dirty="0">
                <a:cs typeface="+mn-cs"/>
              </a:rPr>
              <a:t>لعشيرة </a:t>
            </a:r>
            <a:r>
              <a:rPr lang="ar-JO" sz="3600" b="0" dirty="0">
                <a:cs typeface="+mn-cs"/>
              </a:rPr>
              <a:t>الفريسة</a:t>
            </a:r>
            <a:endParaRPr lang="he-IL" sz="3600" b="0" dirty="0">
              <a:cs typeface="+mn-cs"/>
            </a:endParaRPr>
          </a:p>
        </p:txBody>
      </p:sp>
      <p:sp>
        <p:nvSpPr>
          <p:cNvPr id="2" name="מלבן 1"/>
          <p:cNvSpPr/>
          <p:nvPr/>
        </p:nvSpPr>
        <p:spPr>
          <a:xfrm>
            <a:off x="501041" y="1273028"/>
            <a:ext cx="11480557" cy="2239844"/>
          </a:xfrm>
          <a:prstGeom prst="rect">
            <a:avLst/>
          </a:prstGeom>
          <a:noFill/>
        </p:spPr>
        <p:txBody>
          <a:bodyPr wrap="square" lIns="91440" tIns="45720" rIns="91440" bIns="45720">
            <a:spAutoFit/>
          </a:bodyPr>
          <a:lstStyle/>
          <a:p>
            <a:pPr marL="685800" indent="-685800" algn="r" rtl="1">
              <a:lnSpc>
                <a:spcPct val="150000"/>
              </a:lnSpc>
              <a:buFont typeface="Arial" panose="020B0604020202020204" pitchFamily="34" charset="0"/>
              <a:buChar char="•"/>
            </a:pPr>
            <a:r>
              <a:rPr lang="ar-JO" sz="2400" b="0" cap="none" spc="0" dirty="0">
                <a:ln w="0"/>
                <a:solidFill>
                  <a:schemeClr val="tx1"/>
                </a:solidFill>
              </a:rPr>
              <a:t>بتأثير الافتراس</a:t>
            </a:r>
            <a:r>
              <a:rPr lang="ar-SA" sz="2400" b="0" cap="none" spc="0" dirty="0">
                <a:ln w="0"/>
                <a:solidFill>
                  <a:schemeClr val="tx1"/>
                </a:solidFill>
              </a:rPr>
              <a:t>،</a:t>
            </a:r>
            <a:r>
              <a:rPr lang="ar-JO" sz="2400" b="0" cap="none" spc="0" dirty="0">
                <a:ln w="0"/>
                <a:solidFill>
                  <a:schemeClr val="tx1"/>
                </a:solidFill>
              </a:rPr>
              <a:t> عدد افراد </a:t>
            </a:r>
            <a:r>
              <a:rPr lang="ar-SA" sz="2400" dirty="0">
                <a:ln w="0"/>
                <a:solidFill>
                  <a:schemeClr val="tx1"/>
                </a:solidFill>
              </a:rPr>
              <a:t>عشيرة</a:t>
            </a:r>
            <a:r>
              <a:rPr lang="ar-JO" sz="2400" b="0" cap="none" spc="0" dirty="0">
                <a:ln w="0"/>
                <a:solidFill>
                  <a:schemeClr val="tx1"/>
                </a:solidFill>
              </a:rPr>
              <a:t> الفريسة يزداد وينخفض بشكل دوري</a:t>
            </a:r>
            <a:r>
              <a:rPr lang="ar-SA" sz="2400" b="0" cap="none" spc="0" dirty="0">
                <a:ln w="0"/>
                <a:solidFill>
                  <a:schemeClr val="tx1"/>
                </a:solidFill>
              </a:rPr>
              <a:t>،</a:t>
            </a:r>
            <a:r>
              <a:rPr lang="ar-JO" sz="2400" b="0" cap="none" spc="0" dirty="0">
                <a:ln w="0"/>
                <a:solidFill>
                  <a:schemeClr val="tx1"/>
                </a:solidFill>
              </a:rPr>
              <a:t> ولكن بشكل عام </a:t>
            </a:r>
            <a:r>
              <a:rPr lang="ar-JO" sz="2400" b="0" u="sng" cap="none" spc="0" dirty="0">
                <a:ln w="0"/>
                <a:solidFill>
                  <a:schemeClr val="tx1"/>
                </a:solidFill>
              </a:rPr>
              <a:t>يبقى ثابت </a:t>
            </a:r>
            <a:r>
              <a:rPr lang="ar-JO" sz="2400" b="0" cap="none" spc="0" dirty="0">
                <a:ln w="0"/>
                <a:solidFill>
                  <a:schemeClr val="tx1"/>
                </a:solidFill>
              </a:rPr>
              <a:t>داخل مجال تغيير معين. </a:t>
            </a:r>
            <a:r>
              <a:rPr lang="ar-SA" sz="2400" b="0" cap="none" spc="0" dirty="0">
                <a:ln w="0"/>
                <a:solidFill>
                  <a:schemeClr val="tx1"/>
                </a:solidFill>
              </a:rPr>
              <a:t>عشيرة</a:t>
            </a:r>
            <a:r>
              <a:rPr lang="ar-JO" sz="2400" b="0" cap="none" spc="0" dirty="0">
                <a:ln w="0"/>
                <a:solidFill>
                  <a:schemeClr val="tx1"/>
                </a:solidFill>
              </a:rPr>
              <a:t> الفريسة م</a:t>
            </a:r>
            <a:r>
              <a:rPr lang="ar-SA" sz="2400" b="0" cap="none" spc="0" dirty="0">
                <a:ln w="0"/>
                <a:solidFill>
                  <a:schemeClr val="tx1"/>
                </a:solidFill>
              </a:rPr>
              <a:t>ُ</a:t>
            </a:r>
            <a:r>
              <a:rPr lang="ar-JO" sz="2400" b="0" cap="none" spc="0" dirty="0" err="1">
                <a:ln w="0"/>
                <a:solidFill>
                  <a:schemeClr val="tx1"/>
                </a:solidFill>
              </a:rPr>
              <a:t>نظ</a:t>
            </a:r>
            <a:r>
              <a:rPr lang="ar-SA" sz="2400" b="0" cap="none" spc="0" dirty="0">
                <a:ln w="0"/>
                <a:solidFill>
                  <a:schemeClr val="tx1"/>
                </a:solidFill>
              </a:rPr>
              <a:t>َّ</a:t>
            </a:r>
            <a:r>
              <a:rPr lang="ar-JO" sz="2400" b="0" cap="none" spc="0" dirty="0" err="1">
                <a:ln w="0"/>
                <a:solidFill>
                  <a:schemeClr val="tx1"/>
                </a:solidFill>
              </a:rPr>
              <a:t>مة</a:t>
            </a:r>
            <a:r>
              <a:rPr lang="ar-JO" sz="2400" b="0" cap="none" spc="0" dirty="0">
                <a:ln w="0"/>
                <a:solidFill>
                  <a:schemeClr val="tx1"/>
                </a:solidFill>
              </a:rPr>
              <a:t> ولا تتكاثر اكثر من قدرة التحمل لبيت التنمية.</a:t>
            </a:r>
          </a:p>
          <a:p>
            <a:pPr marL="685800" indent="-685800" algn="r" rtl="1">
              <a:lnSpc>
                <a:spcPct val="150000"/>
              </a:lnSpc>
              <a:buFont typeface="Arial" panose="020B0604020202020204" pitchFamily="34" charset="0"/>
              <a:buChar char="•"/>
            </a:pPr>
            <a:r>
              <a:rPr lang="ar-JO" sz="2400" dirty="0">
                <a:ln w="0"/>
                <a:solidFill>
                  <a:schemeClr val="tx1"/>
                </a:solidFill>
              </a:rPr>
              <a:t>الافتراس يؤدي </a:t>
            </a:r>
            <a:r>
              <a:rPr lang="ar-JO" sz="2400" u="sng" dirty="0">
                <a:ln w="0"/>
                <a:solidFill>
                  <a:schemeClr val="tx1"/>
                </a:solidFill>
              </a:rPr>
              <a:t>لتحسين </a:t>
            </a:r>
            <a:r>
              <a:rPr lang="ar-SA" sz="2400" u="sng" dirty="0">
                <a:ln w="0"/>
                <a:solidFill>
                  <a:schemeClr val="tx1"/>
                </a:solidFill>
              </a:rPr>
              <a:t>عشيرة</a:t>
            </a:r>
            <a:r>
              <a:rPr lang="ar-JO" sz="2400" u="sng" dirty="0">
                <a:ln w="0"/>
                <a:solidFill>
                  <a:schemeClr val="tx1"/>
                </a:solidFill>
              </a:rPr>
              <a:t> الفريسة</a:t>
            </a:r>
            <a:r>
              <a:rPr lang="ar-SA" sz="2400" u="sng" dirty="0">
                <a:ln w="0"/>
                <a:solidFill>
                  <a:schemeClr val="tx1"/>
                </a:solidFill>
              </a:rPr>
              <a:t>،</a:t>
            </a:r>
            <a:r>
              <a:rPr lang="ar-JO" sz="2400" dirty="0">
                <a:ln w="0"/>
                <a:solidFill>
                  <a:schemeClr val="tx1"/>
                </a:solidFill>
              </a:rPr>
              <a:t> لأنه بشكل عام يتم</a:t>
            </a:r>
            <a:r>
              <a:rPr lang="ar-SA" sz="2400" dirty="0">
                <a:ln w="0"/>
                <a:solidFill>
                  <a:schemeClr val="tx1"/>
                </a:solidFill>
              </a:rPr>
              <a:t>ّ</a:t>
            </a:r>
            <a:r>
              <a:rPr lang="ar-JO" sz="2400" dirty="0">
                <a:ln w="0"/>
                <a:solidFill>
                  <a:schemeClr val="tx1"/>
                </a:solidFill>
              </a:rPr>
              <a:t> افتراس الافراد المرضى والضعفاء</a:t>
            </a:r>
            <a:r>
              <a:rPr lang="ar-SA" sz="2400" dirty="0">
                <a:ln w="0"/>
                <a:solidFill>
                  <a:schemeClr val="tx1"/>
                </a:solidFill>
              </a:rPr>
              <a:t>.</a:t>
            </a:r>
            <a:endParaRPr lang="ar-JO" sz="2400" dirty="0">
              <a:ln w="0"/>
              <a:solidFill>
                <a:schemeClr val="tx1"/>
              </a:solidFill>
            </a:endParaRPr>
          </a:p>
          <a:p>
            <a:pPr marL="685800" indent="-685800" algn="r" rtl="1">
              <a:lnSpc>
                <a:spcPct val="150000"/>
              </a:lnSpc>
              <a:buFont typeface="Arial" panose="020B0604020202020204" pitchFamily="34" charset="0"/>
              <a:buChar char="•"/>
            </a:pPr>
            <a:r>
              <a:rPr lang="ar-JO" sz="2400" b="0" cap="none" spc="0" dirty="0">
                <a:ln w="0"/>
                <a:solidFill>
                  <a:schemeClr val="tx1"/>
                </a:solidFill>
              </a:rPr>
              <a:t>في </a:t>
            </a:r>
            <a:r>
              <a:rPr lang="ar-SA" sz="2400" b="0" cap="none" spc="0" dirty="0">
                <a:ln w="0"/>
                <a:solidFill>
                  <a:schemeClr val="tx1"/>
                </a:solidFill>
              </a:rPr>
              <a:t>تواجد ظروف معيّنة،</a:t>
            </a:r>
            <a:r>
              <a:rPr lang="ar-JO" sz="2400" b="0" cap="none" spc="0" dirty="0">
                <a:ln w="0"/>
                <a:solidFill>
                  <a:schemeClr val="tx1"/>
                </a:solidFill>
              </a:rPr>
              <a:t> من الممكن ان </a:t>
            </a:r>
            <a:r>
              <a:rPr lang="ar-JO" sz="2400" dirty="0">
                <a:ln w="0"/>
                <a:solidFill>
                  <a:schemeClr val="tx1"/>
                </a:solidFill>
              </a:rPr>
              <a:t>يؤد</a:t>
            </a:r>
            <a:r>
              <a:rPr lang="ar-JO" sz="2400" b="0" cap="none" spc="0" dirty="0">
                <a:ln w="0"/>
                <a:solidFill>
                  <a:schemeClr val="tx1"/>
                </a:solidFill>
              </a:rPr>
              <a:t>ي الافتراس الى</a:t>
            </a:r>
            <a:r>
              <a:rPr lang="ar-SA" sz="2400" b="0" cap="none" spc="0" dirty="0">
                <a:ln w="0"/>
                <a:solidFill>
                  <a:schemeClr val="tx1"/>
                </a:solidFill>
              </a:rPr>
              <a:t> إ</a:t>
            </a:r>
            <a:r>
              <a:rPr lang="ar-JO" sz="2400" b="0" u="sng" cap="none" spc="0" dirty="0" err="1">
                <a:ln w="0"/>
                <a:solidFill>
                  <a:schemeClr val="tx1"/>
                </a:solidFill>
              </a:rPr>
              <a:t>نقراض</a:t>
            </a:r>
            <a:r>
              <a:rPr lang="ar-JO" sz="2400" b="0" cap="none" spc="0" dirty="0">
                <a:ln w="0"/>
                <a:solidFill>
                  <a:schemeClr val="tx1"/>
                </a:solidFill>
              </a:rPr>
              <a:t> </a:t>
            </a:r>
            <a:r>
              <a:rPr lang="ar-SA" sz="2400" b="0" cap="none" spc="0" dirty="0">
                <a:ln w="0"/>
                <a:solidFill>
                  <a:schemeClr val="tx1"/>
                </a:solidFill>
              </a:rPr>
              <a:t>عشيرة</a:t>
            </a:r>
            <a:r>
              <a:rPr lang="ar-JO" sz="2400" b="0" cap="none" spc="0" dirty="0">
                <a:ln w="0"/>
                <a:solidFill>
                  <a:schemeClr val="tx1"/>
                </a:solidFill>
              </a:rPr>
              <a:t> الفريسة.</a:t>
            </a:r>
            <a:endParaRPr lang="he-IL" sz="2400" b="0" cap="none" spc="0" dirty="0">
              <a:ln w="0"/>
              <a:solidFill>
                <a:schemeClr val="tx1"/>
              </a:solidFill>
            </a:endParaRPr>
          </a:p>
        </p:txBody>
      </p:sp>
    </p:spTree>
    <p:extLst>
      <p:ext uri="{BB962C8B-B14F-4D97-AF65-F5344CB8AC3E}">
        <p14:creationId xmlns:p14="http://schemas.microsoft.com/office/powerpoint/2010/main" val="386798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217" y="-1"/>
            <a:ext cx="9259625" cy="839245"/>
          </a:xfrm>
        </p:spPr>
        <p:txBody>
          <a:bodyPr/>
          <a:lstStyle/>
          <a:p>
            <a:r>
              <a:rPr lang="ar-JO" sz="3600" b="0" dirty="0">
                <a:latin typeface="Arial" panose="020B0604020202020204" pitchFamily="34" charset="0"/>
                <a:cs typeface="+mn-cs"/>
              </a:rPr>
              <a:t>الأهمية البيئية </a:t>
            </a:r>
            <a:r>
              <a:rPr lang="ar-SA" sz="3600" b="0" dirty="0">
                <a:latin typeface="Arial" panose="020B0604020202020204" pitchFamily="34" charset="0"/>
                <a:cs typeface="+mn-cs"/>
              </a:rPr>
              <a:t>لعملية ا</a:t>
            </a:r>
            <a:r>
              <a:rPr lang="ar-JO" sz="3600" b="0" dirty="0">
                <a:latin typeface="Arial" panose="020B0604020202020204" pitchFamily="34" charset="0"/>
                <a:cs typeface="+mn-cs"/>
              </a:rPr>
              <a:t>لافتراس </a:t>
            </a:r>
            <a:r>
              <a:rPr lang="ar-SA" sz="3600" b="0" dirty="0">
                <a:latin typeface="Arial" panose="020B0604020202020204" pitchFamily="34" charset="0"/>
                <a:cs typeface="+mn-cs"/>
              </a:rPr>
              <a:t>لعشائر</a:t>
            </a:r>
            <a:r>
              <a:rPr lang="ar-JO" sz="3600" b="0" dirty="0">
                <a:latin typeface="Arial" panose="020B0604020202020204" pitchFamily="34" charset="0"/>
                <a:cs typeface="+mn-cs"/>
              </a:rPr>
              <a:t> أخرى في بيت التنمية</a:t>
            </a:r>
            <a:endParaRPr lang="en-GB" sz="3600" b="0" dirty="0">
              <a:cs typeface="+mn-cs"/>
            </a:endParaRPr>
          </a:p>
        </p:txBody>
      </p:sp>
      <p:sp>
        <p:nvSpPr>
          <p:cNvPr id="5" name="מציין מיקום טקסט 4">
            <a:extLst>
              <a:ext uri="{FF2B5EF4-FFF2-40B4-BE49-F238E27FC236}">
                <a16:creationId xmlns:a16="http://schemas.microsoft.com/office/drawing/2014/main" id="{A00EB12D-63DF-4629-8226-FF2422C524E6}"/>
              </a:ext>
            </a:extLst>
          </p:cNvPr>
          <p:cNvSpPr>
            <a:spLocks noGrp="1"/>
          </p:cNvSpPr>
          <p:nvPr>
            <p:ph type="body" idx="2"/>
          </p:nvPr>
        </p:nvSpPr>
        <p:spPr>
          <a:xfrm>
            <a:off x="225469" y="1134050"/>
            <a:ext cx="11661732" cy="1430877"/>
          </a:xfrm>
        </p:spPr>
        <p:txBody>
          <a:bodyPr>
            <a:normAutofit fontScale="92500"/>
          </a:bodyPr>
          <a:lstStyle/>
          <a:p>
            <a:pPr>
              <a:lnSpc>
                <a:spcPct val="150000"/>
              </a:lnSpc>
            </a:pPr>
            <a:r>
              <a:rPr lang="ar-JO" dirty="0">
                <a:cs typeface="+mn-cs"/>
              </a:rPr>
              <a:t>وجود المفترس</a:t>
            </a:r>
            <a:r>
              <a:rPr lang="ar-SA" dirty="0">
                <a:cs typeface="+mn-cs"/>
              </a:rPr>
              <a:t>ات</a:t>
            </a:r>
            <a:r>
              <a:rPr lang="ar-JO" dirty="0">
                <a:cs typeface="+mn-cs"/>
              </a:rPr>
              <a:t> مهم</a:t>
            </a:r>
            <a:r>
              <a:rPr lang="ar-SA" dirty="0">
                <a:cs typeface="+mn-cs"/>
              </a:rPr>
              <a:t>،</a:t>
            </a:r>
            <a:r>
              <a:rPr lang="ar-JO" dirty="0">
                <a:cs typeface="+mn-cs"/>
              </a:rPr>
              <a:t> ليس فقط للفريسة</a:t>
            </a:r>
            <a:r>
              <a:rPr lang="ar-SA" dirty="0">
                <a:cs typeface="+mn-cs"/>
              </a:rPr>
              <a:t>،</a:t>
            </a:r>
            <a:r>
              <a:rPr lang="ar-JO" dirty="0">
                <a:cs typeface="+mn-cs"/>
              </a:rPr>
              <a:t> انما أيضا لكائنات حية أخرى في المنظومة</a:t>
            </a:r>
            <a:r>
              <a:rPr lang="ar-SA" dirty="0">
                <a:cs typeface="+mn-cs"/>
              </a:rPr>
              <a:t> البيئية، </a:t>
            </a:r>
            <a:r>
              <a:rPr lang="ar-JO" dirty="0">
                <a:cs typeface="+mn-cs"/>
              </a:rPr>
              <a:t>ومتعلق</a:t>
            </a:r>
            <a:r>
              <a:rPr lang="ar-SA" dirty="0">
                <a:cs typeface="+mn-cs"/>
              </a:rPr>
              <a:t>ة بها</a:t>
            </a:r>
            <a:r>
              <a:rPr lang="ar-JO" dirty="0">
                <a:cs typeface="+mn-cs"/>
              </a:rPr>
              <a:t> بطريقة غير مباشرة.</a:t>
            </a:r>
          </a:p>
          <a:p>
            <a:pPr>
              <a:lnSpc>
                <a:spcPct val="150000"/>
              </a:lnSpc>
            </a:pPr>
            <a:r>
              <a:rPr lang="ar-JO" dirty="0">
                <a:cs typeface="+mn-cs"/>
              </a:rPr>
              <a:t>وجود المفترس</a:t>
            </a:r>
            <a:r>
              <a:rPr lang="ar-SA" dirty="0">
                <a:cs typeface="+mn-cs"/>
              </a:rPr>
              <a:t>ات،</a:t>
            </a:r>
            <a:r>
              <a:rPr lang="ar-JO" dirty="0">
                <a:cs typeface="+mn-cs"/>
              </a:rPr>
              <a:t> وبالأخص المفترسات العليا</a:t>
            </a:r>
            <a:r>
              <a:rPr lang="ar-SA" dirty="0">
                <a:cs typeface="+mn-cs"/>
              </a:rPr>
              <a:t>، </a:t>
            </a:r>
            <a:r>
              <a:rPr lang="ar-JO" dirty="0">
                <a:cs typeface="+mn-cs"/>
              </a:rPr>
              <a:t>مهم لثبات وحصانة المنظومة البيئية .</a:t>
            </a:r>
          </a:p>
        </p:txBody>
      </p:sp>
    </p:spTree>
    <p:extLst>
      <p:ext uri="{BB962C8B-B14F-4D97-AF65-F5344CB8AC3E}">
        <p14:creationId xmlns:p14="http://schemas.microsoft.com/office/powerpoint/2010/main" val="408939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C2F0BDC0-E0F4-4F83-8497-8F6587342B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3" name="Rectangle 6">
            <a:extLst>
              <a:ext uri="{FF2B5EF4-FFF2-40B4-BE49-F238E27FC236}">
                <a16:creationId xmlns:a16="http://schemas.microsoft.com/office/drawing/2014/main" id="{D9246CA4-4EDF-47BE-9BF8-F395EFAC1998}"/>
              </a:ext>
            </a:extLst>
          </p:cNvPr>
          <p:cNvSpPr>
            <a:spLocks noChangeArrowheads="1"/>
          </p:cNvSpPr>
          <p:nvPr/>
        </p:nvSpPr>
        <p:spPr bwMode="auto">
          <a:xfrm>
            <a:off x="0" y="26209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14" name="תיבת טקסט 13">
            <a:extLst>
              <a:ext uri="{FF2B5EF4-FFF2-40B4-BE49-F238E27FC236}">
                <a16:creationId xmlns:a16="http://schemas.microsoft.com/office/drawing/2014/main" id="{B5D5522A-09B4-4287-A174-976900257684}"/>
              </a:ext>
            </a:extLst>
          </p:cNvPr>
          <p:cNvSpPr txBox="1"/>
          <p:nvPr/>
        </p:nvSpPr>
        <p:spPr>
          <a:xfrm>
            <a:off x="2715485" y="-141277"/>
            <a:ext cx="8129392" cy="739754"/>
          </a:xfrm>
          <a:prstGeom prst="rect">
            <a:avLst/>
          </a:prstGeom>
          <a:noFill/>
        </p:spPr>
        <p:txBody>
          <a:bodyPr wrap="square" rtlCol="1">
            <a:spAutoFit/>
          </a:bodyPr>
          <a:lstStyle/>
          <a:p>
            <a:pPr algn="ctr" rtl="1">
              <a:lnSpc>
                <a:spcPct val="150000"/>
              </a:lnSpc>
            </a:pPr>
            <a:r>
              <a:rPr lang="ar-JO" sz="3200" b="1" dirty="0">
                <a:solidFill>
                  <a:schemeClr val="tx1"/>
                </a:solidFill>
              </a:rPr>
              <a:t>مهم</a:t>
            </a:r>
            <a:r>
              <a:rPr lang="ar-SA" sz="3200" b="1" dirty="0">
                <a:solidFill>
                  <a:schemeClr val="tx1"/>
                </a:solidFill>
              </a:rPr>
              <a:t>َّ</a:t>
            </a:r>
            <a:r>
              <a:rPr lang="ar-JO" sz="3200" b="1" dirty="0">
                <a:solidFill>
                  <a:schemeClr val="tx1"/>
                </a:solidFill>
              </a:rPr>
              <a:t>ة لتلخيص الدرس : </a:t>
            </a:r>
            <a:endParaRPr lang="he-IL" sz="3200" b="1" dirty="0">
              <a:solidFill>
                <a:schemeClr val="tx1"/>
              </a:solidFill>
            </a:endParaRPr>
          </a:p>
        </p:txBody>
      </p:sp>
      <p:sp>
        <p:nvSpPr>
          <p:cNvPr id="2" name="מלבן 1"/>
          <p:cNvSpPr/>
          <p:nvPr/>
        </p:nvSpPr>
        <p:spPr>
          <a:xfrm>
            <a:off x="175365" y="694349"/>
            <a:ext cx="11890224" cy="1685846"/>
          </a:xfrm>
          <a:prstGeom prst="rect">
            <a:avLst/>
          </a:prstGeom>
          <a:noFill/>
        </p:spPr>
        <p:txBody>
          <a:bodyPr wrap="square" lIns="91440" tIns="45720" rIns="91440" bIns="45720">
            <a:spAutoFit/>
          </a:bodyPr>
          <a:lstStyle/>
          <a:p>
            <a:pPr algn="r" rtl="1">
              <a:lnSpc>
                <a:spcPct val="150000"/>
              </a:lnSpc>
            </a:pPr>
            <a:r>
              <a:rPr lang="ar-SA" sz="2400" b="0" cap="none" spc="0" dirty="0">
                <a:ln w="0"/>
                <a:solidFill>
                  <a:schemeClr val="tx1"/>
                </a:solidFill>
                <a:effectLst>
                  <a:outerShdw blurRad="38100" dist="19050" dir="2700000" algn="tl" rotWithShape="0">
                    <a:schemeClr val="dk1">
                      <a:alpha val="40000"/>
                    </a:schemeClr>
                  </a:outerShdw>
                </a:effectLst>
              </a:rPr>
              <a:t>في التجربة التي أجراها جاوس، بيَّن الدورية في كبر عشائر المفترس والفريسة. في هذه التجربة، تمَّ إدخال البراميسيوم (كائن حي أحادي الخلية) ومفترسه </a:t>
            </a:r>
            <a:r>
              <a:rPr lang="ar-SA" sz="2400" b="0" cap="none" spc="0" dirty="0" err="1">
                <a:ln w="0"/>
                <a:solidFill>
                  <a:schemeClr val="tx1"/>
                </a:solidFill>
                <a:effectLst>
                  <a:outerShdw blurRad="38100" dist="19050" dir="2700000" algn="tl" rotWithShape="0">
                    <a:schemeClr val="dk1">
                      <a:alpha val="40000"/>
                    </a:schemeClr>
                  </a:outerShdw>
                </a:effectLst>
              </a:rPr>
              <a:t>ديدينيوم</a:t>
            </a:r>
            <a:r>
              <a:rPr lang="ar-SA" sz="2400" b="0" cap="none" spc="0" dirty="0">
                <a:ln w="0"/>
                <a:solidFill>
                  <a:schemeClr val="tx1"/>
                </a:solidFill>
                <a:effectLst>
                  <a:outerShdw blurRad="38100" dist="19050" dir="2700000" algn="tl" rotWithShape="0">
                    <a:schemeClr val="dk1">
                      <a:alpha val="40000"/>
                    </a:schemeClr>
                  </a:outerShdw>
                </a:effectLst>
              </a:rPr>
              <a:t> إلى داخل وعاء وقد نُميا معاً. وكل ثلاثة أيام، أضيف إلى الوعاء براميسيوم واحد </a:t>
            </a:r>
            <a:r>
              <a:rPr lang="ar-SA" sz="2400" b="0" cap="none" spc="0" dirty="0" err="1">
                <a:ln w="0"/>
                <a:solidFill>
                  <a:schemeClr val="tx1"/>
                </a:solidFill>
                <a:effectLst>
                  <a:outerShdw blurRad="38100" dist="19050" dir="2700000" algn="tl" rotWithShape="0">
                    <a:schemeClr val="dk1">
                      <a:alpha val="40000"/>
                    </a:schemeClr>
                  </a:outerShdw>
                </a:effectLst>
              </a:rPr>
              <a:t>وديدينيوم</a:t>
            </a:r>
            <a:r>
              <a:rPr lang="ar-SA" sz="2400" b="0" cap="none" spc="0" dirty="0">
                <a:ln w="0"/>
                <a:solidFill>
                  <a:schemeClr val="tx1"/>
                </a:solidFill>
                <a:effectLst>
                  <a:outerShdw blurRad="38100" dist="19050" dir="2700000" algn="tl" rotWithShape="0">
                    <a:schemeClr val="dk1">
                      <a:alpha val="40000"/>
                    </a:schemeClr>
                  </a:outerShdw>
                </a:effectLst>
              </a:rPr>
              <a:t> واحد. </a:t>
            </a:r>
            <a:r>
              <a:rPr lang="ar-SA" sz="2400" dirty="0">
                <a:ln w="0"/>
                <a:solidFill>
                  <a:schemeClr val="tx1"/>
                </a:solidFill>
                <a:effectLst>
                  <a:outerShdw blurRad="38100" dist="19050" dir="2700000" algn="tl" rotWithShape="0">
                    <a:schemeClr val="dk1">
                      <a:alpha val="40000"/>
                    </a:schemeClr>
                  </a:outerShdw>
                </a:effectLst>
              </a:rPr>
              <a:t>اشرحوا التغيُّرات في كبر عشيرتي البراميسيوم والمفترس.</a:t>
            </a:r>
            <a:endParaRPr lang="ar-SA" sz="2400" b="0" cap="none" spc="0" dirty="0">
              <a:ln w="0"/>
              <a:solidFill>
                <a:schemeClr val="tx1"/>
              </a:solidFill>
              <a:effectLst>
                <a:outerShdw blurRad="38100" dist="19050" dir="2700000" algn="tl" rotWithShape="0">
                  <a:schemeClr val="dk1">
                    <a:alpha val="40000"/>
                  </a:schemeClr>
                </a:outerShdw>
              </a:effectLst>
            </a:endParaRPr>
          </a:p>
        </p:txBody>
      </p:sp>
      <p:pic>
        <p:nvPicPr>
          <p:cNvPr id="3" name="תמונה 2">
            <a:extLst>
              <a:ext uri="{FF2B5EF4-FFF2-40B4-BE49-F238E27FC236}">
                <a16:creationId xmlns:a16="http://schemas.microsoft.com/office/drawing/2014/main" id="{1A31AF60-63B5-41A3-8A67-CD43D028BD6F}"/>
              </a:ext>
            </a:extLst>
          </p:cNvPr>
          <p:cNvPicPr>
            <a:picLocks noChangeAspect="1"/>
          </p:cNvPicPr>
          <p:nvPr/>
        </p:nvPicPr>
        <p:blipFill>
          <a:blip r:embed="rId3"/>
          <a:stretch>
            <a:fillRect/>
          </a:stretch>
        </p:blipFill>
        <p:spPr>
          <a:xfrm>
            <a:off x="526848" y="2716034"/>
            <a:ext cx="5698588" cy="4141966"/>
          </a:xfrm>
          <a:prstGeom prst="rect">
            <a:avLst/>
          </a:prstGeom>
        </p:spPr>
      </p:pic>
    </p:spTree>
    <p:extLst>
      <p:ext uri="{BB962C8B-B14F-4D97-AF65-F5344CB8AC3E}">
        <p14:creationId xmlns:p14="http://schemas.microsoft.com/office/powerpoint/2010/main" val="359989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4"/>
          <p:cNvPicPr preferRelativeResize="0"/>
          <p:nvPr/>
        </p:nvPicPr>
        <p:blipFill rotWithShape="1">
          <a:blip r:embed="rId3">
            <a:alphaModFix/>
          </a:blip>
          <a:srcRect l="39172" r="34233" b="66411"/>
          <a:stretch/>
        </p:blipFill>
        <p:spPr>
          <a:xfrm>
            <a:off x="4775994" y="0"/>
            <a:ext cx="3241964" cy="1471918"/>
          </a:xfrm>
          <a:prstGeom prst="rect">
            <a:avLst/>
          </a:prstGeom>
          <a:noFill/>
          <a:ln>
            <a:noFill/>
          </a:ln>
        </p:spPr>
      </p:pic>
      <p:sp>
        <p:nvSpPr>
          <p:cNvPr id="267" name="Google Shape;267;p14"/>
          <p:cNvSpPr txBox="1"/>
          <p:nvPr/>
        </p:nvSpPr>
        <p:spPr>
          <a:xfrm>
            <a:off x="450575" y="3020759"/>
            <a:ext cx="11489634" cy="2985392"/>
          </a:xfrm>
          <a:prstGeom prst="rect">
            <a:avLst/>
          </a:prstGeom>
          <a:noFill/>
          <a:ln>
            <a:noFill/>
          </a:ln>
        </p:spPr>
        <p:txBody>
          <a:bodyPr spcFirstLastPara="1" wrap="square" lIns="91425" tIns="45700" rIns="91425" bIns="45700" anchor="t" anchorCtr="0">
            <a:spAutoFit/>
          </a:bodyPr>
          <a:lstStyle/>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400" b="0"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rPr>
              <a:t>يتم استخدام هذا المنتج أثناء هذا البث وفقًا للبند 27 أ من قانون حقوق الطبع والنشر لعام 2007. إذا كنت تمتلك حقوق أحد المنتجات ، فيمكنك أن تطلب منا التوقف عن استخدام المنتج، وذلك عبر البريد </a:t>
            </a:r>
            <a:r>
              <a:rPr kumimoji="0" lang="ar-SA" sz="2400" b="0"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hlinkClick r:id="rId4"/>
              </a:rPr>
              <a:t>الإلكتروني</a:t>
            </a:r>
            <a:r>
              <a:rPr kumimoji="0" lang="x-none" sz="2400" b="0" i="0" u="none" strike="noStrike" kern="0" cap="none" spc="0" normalizeH="0" baseline="0" noProof="0" dirty="0">
                <a:ln>
                  <a:noFill/>
                </a:ln>
                <a:solidFill>
                  <a:srgbClr val="192A72"/>
                </a:solidFill>
                <a:effectLst/>
                <a:uLnTx/>
                <a:uFillTx/>
                <a:latin typeface="Varela Round"/>
                <a:ea typeface="Varela Round"/>
                <a:cs typeface="Arial"/>
                <a:sym typeface="Varela Round"/>
                <a:hlinkClick r:id="rId4"/>
              </a:rPr>
              <a:t>rights@education.gov.il</a:t>
            </a:r>
            <a:endParaRPr kumimoji="0" lang="ar-SA" sz="2400" b="0" i="0" u="none" strike="noStrike" kern="0" cap="none" spc="0" normalizeH="0" baseline="0" noProof="0" dirty="0">
              <a:ln>
                <a:noFill/>
              </a:ln>
              <a:solidFill>
                <a:srgbClr val="192A72"/>
              </a:solidFill>
              <a:effectLst/>
              <a:uLnTx/>
              <a:uFillTx/>
              <a:latin typeface="Varela Round"/>
              <a:ea typeface="Varela Round"/>
              <a:cs typeface="Arial" panose="020B0604020202020204" pitchFamily="34" charset="0"/>
              <a:sym typeface="Varela Round"/>
            </a:endParaRPr>
          </a:p>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endParaRPr kumimoji="0" lang="ar-SA" sz="2400" b="0" i="0" u="none" strike="noStrike" kern="0" cap="none" spc="0" normalizeH="0" baseline="0" noProof="0" dirty="0">
              <a:ln>
                <a:noFill/>
              </a:ln>
              <a:solidFill>
                <a:srgbClr val="192A72"/>
              </a:solidFill>
              <a:effectLst/>
              <a:uLnTx/>
              <a:uFillTx/>
              <a:latin typeface="Varela Round"/>
              <a:ea typeface="Varela Round"/>
              <a:cs typeface="Arial" panose="020B0604020202020204" pitchFamily="34" charset="0"/>
              <a:sym typeface="Varela Round"/>
            </a:endParaRPr>
          </a:p>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192A72"/>
                </a:solidFill>
                <a:effectLst/>
                <a:uLnTx/>
                <a:uFillTx/>
                <a:latin typeface="Varela Round"/>
                <a:ea typeface="Varela Round"/>
                <a:cs typeface="Arial"/>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400" b="0" i="0" u="none" strike="noStrike" kern="0" cap="none" spc="0" normalizeH="0" baseline="0" noProof="0" dirty="0">
                <a:ln>
                  <a:noFill/>
                </a:ln>
                <a:solidFill>
                  <a:srgbClr val="192A72"/>
                </a:solidFill>
                <a:effectLst/>
                <a:uLnTx/>
                <a:uFillTx/>
                <a:latin typeface="Varela Round"/>
                <a:ea typeface="Varela Round"/>
                <a:cs typeface="Arial"/>
                <a:sym typeface="Varela Round"/>
              </a:rPr>
              <a:t>rights@education.gov.il</a:t>
            </a:r>
          </a:p>
          <a:p>
            <a:pPr marL="895350" marR="0" lvl="0" indent="0" algn="just" defTabSz="914400" rtl="1"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192A72"/>
              </a:solidFill>
              <a:effectLst/>
              <a:uLnTx/>
              <a:uFillTx/>
              <a:latin typeface="Varela Round"/>
              <a:ea typeface="Varela Round"/>
              <a:cs typeface="Arial"/>
              <a:sym typeface="Varela Round"/>
            </a:endParaRPr>
          </a:p>
        </p:txBody>
      </p:sp>
      <p:sp>
        <p:nvSpPr>
          <p:cNvPr id="268" name="Google Shape;268;p14"/>
          <p:cNvSpPr/>
          <p:nvPr/>
        </p:nvSpPr>
        <p:spPr>
          <a:xfrm>
            <a:off x="0" y="1471918"/>
            <a:ext cx="12190413" cy="1200288"/>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ar-SA" sz="2400" b="1"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rPr>
              <a:t>جميع الحقوق محفوظة لاستعمال المنتج وإيجاد أصحاب الحق</a:t>
            </a:r>
          </a:p>
          <a:p>
            <a:pPr marL="0" marR="0" lvl="0" indent="0" algn="ctr" defTabSz="914400" rtl="1" eaLnBrk="1" fontAlgn="auto" latinLnBrk="0" hangingPunct="1">
              <a:lnSpc>
                <a:spcPct val="150000"/>
              </a:lnSpc>
              <a:spcBef>
                <a:spcPts val="0"/>
              </a:spcBef>
              <a:spcAft>
                <a:spcPts val="0"/>
              </a:spcAft>
              <a:buClr>
                <a:srgbClr val="000000"/>
              </a:buClr>
              <a:buSzTx/>
              <a:buFont typeface="Arial"/>
              <a:buNone/>
              <a:tabLst/>
              <a:defRPr/>
            </a:pPr>
            <a:r>
              <a:rPr kumimoji="0" lang="he-IL" sz="2400" b="1" i="0" u="none" strike="noStrike" kern="0" cap="none" spc="0" normalizeH="0" baseline="0" noProof="0" dirty="0">
                <a:ln>
                  <a:noFill/>
                </a:ln>
                <a:solidFill>
                  <a:srgbClr val="192A72"/>
                </a:solidFill>
                <a:effectLst/>
                <a:uLnTx/>
                <a:uFillTx/>
                <a:latin typeface="Varela Round"/>
                <a:ea typeface="Varela Round"/>
                <a:cs typeface="Arial"/>
                <a:sym typeface="Varela Round"/>
              </a:rPr>
              <a:t>שימוש ביצירות מוגנות בזכויות יוצרים ואיתור בעלי זכויות </a:t>
            </a:r>
            <a:r>
              <a:rPr kumimoji="0" lang="ar-SA" sz="2400" b="1" i="0" u="none" strike="noStrike" kern="0" cap="none" spc="0" normalizeH="0" baseline="0" noProof="0" dirty="0">
                <a:ln>
                  <a:noFill/>
                </a:ln>
                <a:solidFill>
                  <a:srgbClr val="192A72"/>
                </a:solidFill>
                <a:effectLst/>
                <a:uLnTx/>
                <a:uFillTx/>
                <a:latin typeface="Times New Roman" panose="02020603050405020304" pitchFamily="18" charset="0"/>
                <a:ea typeface="Varela Round"/>
                <a:cs typeface="Arial" panose="020B0604020202020204" pitchFamily="34" charset="0"/>
                <a:sym typeface="Varela Round"/>
              </a:rPr>
              <a:t> </a:t>
            </a:r>
            <a:r>
              <a:rPr kumimoji="0" lang="x-none" sz="2400" b="1" i="0" u="none" strike="noStrike" kern="0" cap="none" spc="0" normalizeH="0" baseline="0" noProof="0" dirty="0">
                <a:ln>
                  <a:noFill/>
                </a:ln>
                <a:solidFill>
                  <a:srgbClr val="192A72"/>
                </a:solidFill>
                <a:effectLst/>
                <a:uLnTx/>
                <a:uFillTx/>
                <a:latin typeface="Varela Round"/>
                <a:ea typeface="Varela Round"/>
                <a:cs typeface="Arial"/>
                <a:sym typeface="Varela Round"/>
              </a:rPr>
              <a:t> </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3119718" y="482036"/>
            <a:ext cx="9072282" cy="701305"/>
          </a:xfrm>
          <a:prstGeom prst="rect">
            <a:avLst/>
          </a:prstGeom>
          <a:noFill/>
          <a:ln>
            <a:noFill/>
          </a:ln>
        </p:spPr>
        <p:txBody>
          <a:bodyPr spcFirstLastPara="1" wrap="square" lIns="91425" tIns="45700" rIns="91425" bIns="45700" anchor="ctr" anchorCtr="0">
            <a:noAutofit/>
          </a:bodyPr>
          <a:lstStyle/>
          <a:p>
            <a:pPr lvl="0">
              <a:buClr>
                <a:srgbClr val="192A72"/>
              </a:buClr>
            </a:pPr>
            <a:r>
              <a:rPr lang="ar-JO" dirty="0">
                <a:latin typeface="Arial" panose="020B0604020202020204" pitchFamily="34" charset="0"/>
                <a:ea typeface="Tahoma" panose="020B0604030504040204" pitchFamily="34" charset="0"/>
                <a:cs typeface="+mn-cs"/>
              </a:rPr>
              <a:t>ماذا سوف نتعلم</a:t>
            </a:r>
            <a:r>
              <a:rPr lang="ar-SA" dirty="0">
                <a:latin typeface="Arial" panose="020B0604020202020204" pitchFamily="34" charset="0"/>
                <a:ea typeface="Tahoma" panose="020B0604030504040204" pitchFamily="34" charset="0"/>
                <a:cs typeface="+mn-cs"/>
              </a:rPr>
              <a:t> في هذا الدرس</a:t>
            </a:r>
            <a:r>
              <a:rPr lang="ar-JO" dirty="0">
                <a:latin typeface="Tahoma" panose="020B0604030504040204" pitchFamily="34" charset="0"/>
                <a:ea typeface="Tahoma" panose="020B0604030504040204" pitchFamily="34" charset="0"/>
                <a:cs typeface="+mn-cs"/>
              </a:rPr>
              <a:t>:</a:t>
            </a:r>
            <a:endParaRPr dirty="0">
              <a:latin typeface="Tahoma" panose="020B0604030504040204" pitchFamily="34" charset="0"/>
              <a:ea typeface="Tahoma" panose="020B0604030504040204" pitchFamily="34" charset="0"/>
              <a:cs typeface="+mn-cs"/>
            </a:endParaRPr>
          </a:p>
        </p:txBody>
      </p:sp>
      <p:sp>
        <p:nvSpPr>
          <p:cNvPr id="4" name="מציין מיקום טקסט 3">
            <a:extLst>
              <a:ext uri="{FF2B5EF4-FFF2-40B4-BE49-F238E27FC236}">
                <a16:creationId xmlns:a16="http://schemas.microsoft.com/office/drawing/2014/main" id="{C5A535FF-654B-4E4D-A309-7494DF411F27}"/>
              </a:ext>
            </a:extLst>
          </p:cNvPr>
          <p:cNvSpPr>
            <a:spLocks noGrp="1"/>
          </p:cNvSpPr>
          <p:nvPr>
            <p:ph type="body" idx="2"/>
          </p:nvPr>
        </p:nvSpPr>
        <p:spPr/>
        <p:txBody>
          <a:bodyPr>
            <a:normAutofit/>
          </a:bodyPr>
          <a:lstStyle/>
          <a:p>
            <a:r>
              <a:rPr lang="ar-JO" sz="4000" dirty="0">
                <a:cs typeface="+mn-cs"/>
              </a:rPr>
              <a:t>علاقات متبادلة من نوع تنافس</a:t>
            </a:r>
            <a:endParaRPr lang="he-IL" sz="4000" dirty="0">
              <a:cs typeface="+mn-cs"/>
            </a:endParaRPr>
          </a:p>
        </p:txBody>
      </p:sp>
    </p:spTree>
    <p:extLst>
      <p:ext uri="{BB962C8B-B14F-4D97-AF65-F5344CB8AC3E}">
        <p14:creationId xmlns:p14="http://schemas.microsoft.com/office/powerpoint/2010/main" val="89868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426EEEF1-D549-4287-A125-FE8139657521}"/>
              </a:ext>
            </a:extLst>
          </p:cNvPr>
          <p:cNvSpPr>
            <a:spLocks noGrp="1"/>
          </p:cNvSpPr>
          <p:nvPr>
            <p:ph type="ctrTitle"/>
          </p:nvPr>
        </p:nvSpPr>
        <p:spPr>
          <a:xfrm>
            <a:off x="1596123" y="98576"/>
            <a:ext cx="10247689" cy="637353"/>
          </a:xfrm>
        </p:spPr>
        <p:txBody>
          <a:bodyPr/>
          <a:lstStyle/>
          <a:p>
            <a:r>
              <a:rPr lang="ar-JO" sz="3600" dirty="0">
                <a:cs typeface="+mn-cs"/>
              </a:rPr>
              <a:t>أنواع العلاقات المتبادلة </a:t>
            </a:r>
            <a:endParaRPr lang="he-IL" sz="3600" dirty="0">
              <a:cs typeface="+mn-cs"/>
            </a:endParaRPr>
          </a:p>
        </p:txBody>
      </p:sp>
      <p:sp>
        <p:nvSpPr>
          <p:cNvPr id="2" name="מלבן 1"/>
          <p:cNvSpPr/>
          <p:nvPr/>
        </p:nvSpPr>
        <p:spPr>
          <a:xfrm>
            <a:off x="2492679" y="1068197"/>
            <a:ext cx="6711107" cy="3244158"/>
          </a:xfrm>
          <a:prstGeom prst="rect">
            <a:avLst/>
          </a:prstGeom>
          <a:noFill/>
        </p:spPr>
        <p:txBody>
          <a:bodyPr wrap="square" lIns="91440" tIns="45720" rIns="91440" bIns="45720">
            <a:spAutoFit/>
          </a:bodyPr>
          <a:lstStyle/>
          <a:p>
            <a:pPr algn="r">
              <a:lnSpc>
                <a:spcPct val="150000"/>
              </a:lnSpc>
            </a:pPr>
            <a:r>
              <a:rPr lang="ar-JO" sz="2800" b="0" cap="none" spc="0" dirty="0">
                <a:ln w="0"/>
                <a:solidFill>
                  <a:srgbClr val="FF0000"/>
                </a:solidFill>
                <a:effectLst>
                  <a:outerShdw blurRad="38100" dist="19050" dir="2700000" algn="tl" rotWithShape="0">
                    <a:schemeClr val="dk1">
                      <a:alpha val="40000"/>
                    </a:schemeClr>
                  </a:outerShdw>
                </a:effectLst>
              </a:rPr>
              <a:t>* تنافس -القسم الأول </a:t>
            </a:r>
          </a:p>
          <a:p>
            <a:pPr algn="r">
              <a:lnSpc>
                <a:spcPct val="150000"/>
              </a:lnSpc>
            </a:pPr>
            <a:r>
              <a:rPr lang="ar-JO" sz="2800" dirty="0">
                <a:ln w="0"/>
                <a:solidFill>
                  <a:schemeClr val="tx1"/>
                </a:solidFill>
                <a:effectLst>
                  <a:outerShdw blurRad="38100" dist="19050" dir="2700000" algn="tl" rotWithShape="0">
                    <a:schemeClr val="dk1">
                      <a:alpha val="40000"/>
                    </a:schemeClr>
                  </a:outerShdw>
                </a:effectLst>
              </a:rPr>
              <a:t>*افتراس – القسم الثاني</a:t>
            </a:r>
          </a:p>
          <a:p>
            <a:pPr algn="r">
              <a:lnSpc>
                <a:spcPct val="150000"/>
              </a:lnSpc>
            </a:pPr>
            <a:r>
              <a:rPr lang="ar-JO" sz="2800" b="0" cap="none" spc="0" dirty="0">
                <a:ln w="0"/>
                <a:solidFill>
                  <a:schemeClr val="tx1"/>
                </a:solidFill>
                <a:effectLst>
                  <a:outerShdw blurRad="38100" dist="19050" dir="2700000" algn="tl" rotWithShape="0">
                    <a:schemeClr val="dk1">
                      <a:alpha val="40000"/>
                    </a:schemeClr>
                  </a:outerShdw>
                </a:effectLst>
              </a:rPr>
              <a:t>*حياة تشاركية</a:t>
            </a:r>
            <a:r>
              <a:rPr lang="ar-SA" sz="2800" b="0" cap="none" spc="0" dirty="0">
                <a:ln w="0"/>
                <a:solidFill>
                  <a:schemeClr val="tx1"/>
                </a:solidFill>
                <a:effectLst>
                  <a:outerShdw blurRad="38100" dist="19050" dir="2700000" algn="tl" rotWithShape="0">
                    <a:schemeClr val="dk1">
                      <a:alpha val="40000"/>
                    </a:schemeClr>
                  </a:outerShdw>
                </a:effectLst>
              </a:rPr>
              <a:t> </a:t>
            </a:r>
            <a:r>
              <a:rPr lang="ar-JO" sz="2800" b="0" cap="none" spc="0" dirty="0">
                <a:ln w="0"/>
                <a:solidFill>
                  <a:schemeClr val="tx1"/>
                </a:solidFill>
                <a:effectLst>
                  <a:outerShdw blurRad="38100" dist="19050" dir="2700000" algn="tl" rotWithShape="0">
                    <a:schemeClr val="dk1">
                      <a:alpha val="40000"/>
                    </a:schemeClr>
                  </a:outerShdw>
                </a:effectLst>
              </a:rPr>
              <a:t>\</a:t>
            </a:r>
            <a:r>
              <a:rPr lang="ar-SA" sz="2800" b="0" cap="none" spc="0" dirty="0">
                <a:ln w="0"/>
                <a:solidFill>
                  <a:schemeClr val="tx1"/>
                </a:solidFill>
                <a:effectLst>
                  <a:outerShdw blurRad="38100" dist="19050" dir="2700000" algn="tl" rotWithShape="0">
                    <a:schemeClr val="dk1">
                      <a:alpha val="40000"/>
                    </a:schemeClr>
                  </a:outerShdw>
                </a:effectLst>
              </a:rPr>
              <a:t> </a:t>
            </a:r>
            <a:r>
              <a:rPr lang="ar-JO" sz="2800" b="0" cap="none" spc="0" dirty="0">
                <a:ln w="0"/>
                <a:solidFill>
                  <a:schemeClr val="tx1"/>
                </a:solidFill>
                <a:effectLst>
                  <a:outerShdw blurRad="38100" dist="19050" dir="2700000" algn="tl" rotWithShape="0">
                    <a:schemeClr val="dk1">
                      <a:alpha val="40000"/>
                    </a:schemeClr>
                  </a:outerShdw>
                </a:effectLst>
              </a:rPr>
              <a:t>تكافل</a:t>
            </a:r>
            <a:r>
              <a:rPr lang="ar-SA" sz="2800" b="0" cap="none" spc="0" dirty="0">
                <a:ln w="0"/>
                <a:solidFill>
                  <a:schemeClr val="tx1"/>
                </a:solidFill>
                <a:effectLst>
                  <a:outerShdw blurRad="38100" dist="19050" dir="2700000" algn="tl" rotWithShape="0">
                    <a:schemeClr val="dk1">
                      <a:alpha val="40000"/>
                    </a:schemeClr>
                  </a:outerShdw>
                </a:effectLst>
              </a:rPr>
              <a:t> </a:t>
            </a:r>
            <a:r>
              <a:rPr lang="ar-JO" sz="2800" b="0" cap="none" spc="0" dirty="0">
                <a:ln w="0"/>
                <a:solidFill>
                  <a:schemeClr val="tx1"/>
                </a:solidFill>
                <a:effectLst>
                  <a:outerShdw blurRad="38100" dist="19050" dir="2700000" algn="tl" rotWithShape="0">
                    <a:schemeClr val="dk1">
                      <a:alpha val="40000"/>
                    </a:schemeClr>
                  </a:outerShdw>
                </a:effectLst>
              </a:rPr>
              <a:t>\</a:t>
            </a:r>
            <a:r>
              <a:rPr lang="ar-SA" sz="2800" b="0" cap="none" spc="0" dirty="0">
                <a:ln w="0"/>
                <a:solidFill>
                  <a:schemeClr val="tx1"/>
                </a:solidFill>
                <a:effectLst>
                  <a:outerShdw blurRad="38100" dist="19050" dir="2700000" algn="tl" rotWithShape="0">
                    <a:schemeClr val="dk1">
                      <a:alpha val="40000"/>
                    </a:schemeClr>
                  </a:outerShdw>
                </a:effectLst>
              </a:rPr>
              <a:t> </a:t>
            </a:r>
            <a:r>
              <a:rPr lang="ar-JO" sz="2800" b="0" cap="none" spc="0" dirty="0">
                <a:ln w="0"/>
                <a:solidFill>
                  <a:schemeClr val="tx1"/>
                </a:solidFill>
                <a:effectLst>
                  <a:outerShdw blurRad="38100" dist="19050" dir="2700000" algn="tl" rotWithShape="0">
                    <a:schemeClr val="dk1">
                      <a:alpha val="40000"/>
                    </a:schemeClr>
                  </a:outerShdw>
                </a:effectLst>
              </a:rPr>
              <a:t>تبادل </a:t>
            </a:r>
            <a:r>
              <a:rPr lang="ar-JO" sz="2800" b="0" cap="none" spc="0" dirty="0" err="1">
                <a:ln w="0"/>
                <a:solidFill>
                  <a:schemeClr val="tx1"/>
                </a:solidFill>
                <a:effectLst>
                  <a:outerShdw blurRad="38100" dist="19050" dir="2700000" algn="tl" rotWithShape="0">
                    <a:schemeClr val="dk1">
                      <a:alpha val="40000"/>
                    </a:schemeClr>
                  </a:outerShdw>
                </a:effectLst>
              </a:rPr>
              <a:t>منفعه</a:t>
            </a:r>
            <a:endParaRPr lang="ar-JO" sz="2800" b="0" cap="none" spc="0" dirty="0">
              <a:ln w="0"/>
              <a:solidFill>
                <a:schemeClr val="tx1"/>
              </a:solidFill>
              <a:effectLst>
                <a:outerShdw blurRad="38100" dist="19050" dir="2700000" algn="tl" rotWithShape="0">
                  <a:schemeClr val="dk1">
                    <a:alpha val="40000"/>
                  </a:schemeClr>
                </a:outerShdw>
              </a:effectLst>
            </a:endParaRPr>
          </a:p>
          <a:p>
            <a:pPr algn="r">
              <a:lnSpc>
                <a:spcPct val="150000"/>
              </a:lnSpc>
            </a:pPr>
            <a:r>
              <a:rPr lang="ar-JO" sz="2800" dirty="0">
                <a:ln w="0"/>
                <a:solidFill>
                  <a:schemeClr val="tx1"/>
                </a:solidFill>
                <a:effectLst>
                  <a:outerShdw blurRad="38100" dist="19050" dir="2700000" algn="tl" rotWithShape="0">
                    <a:schemeClr val="dk1">
                      <a:alpha val="40000"/>
                    </a:schemeClr>
                  </a:outerShdw>
                </a:effectLst>
              </a:rPr>
              <a:t>*تطفل</a:t>
            </a:r>
          </a:p>
          <a:p>
            <a:pPr algn="r">
              <a:lnSpc>
                <a:spcPct val="150000"/>
              </a:lnSpc>
            </a:pPr>
            <a:r>
              <a:rPr lang="ar-JO" sz="2800" b="0" cap="none" spc="0" dirty="0">
                <a:ln w="0"/>
                <a:solidFill>
                  <a:schemeClr val="tx1"/>
                </a:solidFill>
                <a:effectLst>
                  <a:outerShdw blurRad="38100" dist="19050" dir="2700000" algn="tl" rotWithShape="0">
                    <a:schemeClr val="dk1">
                      <a:alpha val="40000"/>
                    </a:schemeClr>
                  </a:outerShdw>
                </a:effectLst>
              </a:rPr>
              <a:t>*تعايش</a:t>
            </a:r>
          </a:p>
        </p:txBody>
      </p:sp>
    </p:spTree>
    <p:extLst>
      <p:ext uri="{BB962C8B-B14F-4D97-AF65-F5344CB8AC3E}">
        <p14:creationId xmlns:p14="http://schemas.microsoft.com/office/powerpoint/2010/main" val="174974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426EEEF1-D549-4287-A125-FE8139657521}"/>
              </a:ext>
            </a:extLst>
          </p:cNvPr>
          <p:cNvSpPr>
            <a:spLocks noGrp="1"/>
          </p:cNvSpPr>
          <p:nvPr>
            <p:ph type="ctrTitle"/>
          </p:nvPr>
        </p:nvSpPr>
        <p:spPr>
          <a:xfrm>
            <a:off x="1120133" y="111102"/>
            <a:ext cx="10247689" cy="637353"/>
          </a:xfrm>
        </p:spPr>
        <p:txBody>
          <a:bodyPr/>
          <a:lstStyle/>
          <a:p>
            <a:r>
              <a:rPr lang="ar-JO" sz="3600" dirty="0">
                <a:cs typeface="+mn-cs"/>
              </a:rPr>
              <a:t>مقدمة</a:t>
            </a:r>
            <a:endParaRPr lang="he-IL" sz="3600" dirty="0">
              <a:cs typeface="+mn-cs"/>
            </a:endParaRPr>
          </a:p>
        </p:txBody>
      </p:sp>
      <p:sp>
        <p:nvSpPr>
          <p:cNvPr id="2" name="מלבן 1"/>
          <p:cNvSpPr/>
          <p:nvPr/>
        </p:nvSpPr>
        <p:spPr>
          <a:xfrm>
            <a:off x="0" y="1203671"/>
            <a:ext cx="11437517" cy="1951496"/>
          </a:xfrm>
          <a:prstGeom prst="rect">
            <a:avLst/>
          </a:prstGeom>
          <a:noFill/>
        </p:spPr>
        <p:txBody>
          <a:bodyPr wrap="square" lIns="91440" tIns="45720" rIns="91440" bIns="45720">
            <a:spAutoFit/>
          </a:bodyPr>
          <a:lstStyle/>
          <a:p>
            <a:pPr algn="r" rtl="1">
              <a:lnSpc>
                <a:spcPct val="150000"/>
              </a:lnSpc>
            </a:pPr>
            <a:r>
              <a:rPr lang="ar-JO" sz="2800" b="0" cap="none" spc="0" dirty="0">
                <a:ln w="0"/>
                <a:solidFill>
                  <a:schemeClr val="tx1"/>
                </a:solidFill>
                <a:effectLst>
                  <a:outerShdw blurRad="38100" dist="19050" dir="2700000" algn="tl" rotWithShape="0">
                    <a:schemeClr val="dk1">
                      <a:alpha val="40000"/>
                    </a:schemeClr>
                  </a:outerShdw>
                </a:effectLst>
              </a:rPr>
              <a:t> * تحتاج جميع الكائنات الحية </a:t>
            </a:r>
            <a:r>
              <a:rPr lang="ar-JO" sz="2800" b="0" u="sng" cap="none" spc="0" dirty="0">
                <a:ln w="0"/>
                <a:solidFill>
                  <a:schemeClr val="tx1"/>
                </a:solidFill>
                <a:effectLst>
                  <a:outerShdw blurRad="38100" dist="19050" dir="2700000" algn="tl" rotWithShape="0">
                    <a:schemeClr val="dk1">
                      <a:alpha val="40000"/>
                    </a:schemeClr>
                  </a:outerShdw>
                </a:effectLst>
              </a:rPr>
              <a:t>لموارد</a:t>
            </a:r>
            <a:r>
              <a:rPr lang="ar-JO" sz="2800" b="0" cap="none" spc="0" dirty="0">
                <a:ln w="0"/>
                <a:solidFill>
                  <a:schemeClr val="tx1"/>
                </a:solidFill>
                <a:effectLst>
                  <a:outerShdw blurRad="38100" dist="19050" dir="2700000" algn="tl" rotWithShape="0">
                    <a:schemeClr val="dk1">
                      <a:alpha val="40000"/>
                    </a:schemeClr>
                  </a:outerShdw>
                </a:effectLst>
              </a:rPr>
              <a:t> متشابهة : غذاء</a:t>
            </a:r>
            <a:r>
              <a:rPr lang="ar-SA" sz="2800" b="0" cap="none" spc="0" dirty="0">
                <a:ln w="0"/>
                <a:solidFill>
                  <a:schemeClr val="tx1"/>
                </a:solidFill>
                <a:effectLst>
                  <a:outerShdw blurRad="38100" dist="19050" dir="2700000" algn="tl" rotWithShape="0">
                    <a:schemeClr val="dk1">
                      <a:alpha val="40000"/>
                    </a:schemeClr>
                  </a:outerShdw>
                </a:effectLst>
              </a:rPr>
              <a:t>،</a:t>
            </a:r>
            <a:r>
              <a:rPr lang="ar-JO" sz="2800" b="0" cap="none" spc="0" dirty="0">
                <a:ln w="0"/>
                <a:solidFill>
                  <a:schemeClr val="tx1"/>
                </a:solidFill>
                <a:effectLst>
                  <a:outerShdw blurRad="38100" dist="19050" dir="2700000" algn="tl" rotWithShape="0">
                    <a:schemeClr val="dk1">
                      <a:alpha val="40000"/>
                    </a:schemeClr>
                  </a:outerShdw>
                </a:effectLst>
              </a:rPr>
              <a:t> اوكسجين</a:t>
            </a:r>
            <a:r>
              <a:rPr lang="ar-SA" sz="2800" b="0" cap="none" spc="0" dirty="0">
                <a:ln w="0"/>
                <a:solidFill>
                  <a:schemeClr val="tx1"/>
                </a:solidFill>
                <a:effectLst>
                  <a:outerShdw blurRad="38100" dist="19050" dir="2700000" algn="tl" rotWithShape="0">
                    <a:schemeClr val="dk1">
                      <a:alpha val="40000"/>
                    </a:schemeClr>
                  </a:outerShdw>
                </a:effectLst>
              </a:rPr>
              <a:t>،</a:t>
            </a:r>
            <a:r>
              <a:rPr lang="ar-JO" sz="2800" b="0" cap="none" spc="0" dirty="0">
                <a:ln w="0"/>
                <a:solidFill>
                  <a:schemeClr val="tx1"/>
                </a:solidFill>
                <a:effectLst>
                  <a:outerShdw blurRad="38100" dist="19050" dir="2700000" algn="tl" rotWithShape="0">
                    <a:schemeClr val="dk1">
                      <a:alpha val="40000"/>
                    </a:schemeClr>
                  </a:outerShdw>
                </a:effectLst>
              </a:rPr>
              <a:t> ماء</a:t>
            </a:r>
            <a:r>
              <a:rPr lang="ar-SA" sz="2800" b="0" cap="none" spc="0" dirty="0">
                <a:ln w="0"/>
                <a:solidFill>
                  <a:schemeClr val="tx1"/>
                </a:solidFill>
                <a:effectLst>
                  <a:outerShdw blurRad="38100" dist="19050" dir="2700000" algn="tl" rotWithShape="0">
                    <a:schemeClr val="dk1">
                      <a:alpha val="40000"/>
                    </a:schemeClr>
                  </a:outerShdw>
                </a:effectLst>
              </a:rPr>
              <a:t>، </a:t>
            </a:r>
            <a:r>
              <a:rPr lang="ar-JO" sz="2800" b="0" cap="none" spc="0" dirty="0">
                <a:ln w="0"/>
                <a:solidFill>
                  <a:schemeClr val="tx1"/>
                </a:solidFill>
                <a:effectLst>
                  <a:outerShdw blurRad="38100" dist="19050" dir="2700000" algn="tl" rotWithShape="0">
                    <a:schemeClr val="dk1">
                      <a:alpha val="40000"/>
                    </a:schemeClr>
                  </a:outerShdw>
                </a:effectLst>
              </a:rPr>
              <a:t>مأوى...</a:t>
            </a:r>
          </a:p>
          <a:p>
            <a:pPr algn="r" rtl="1">
              <a:lnSpc>
                <a:spcPct val="150000"/>
              </a:lnSpc>
            </a:pPr>
            <a:r>
              <a:rPr lang="ar-JO" sz="2800" dirty="0">
                <a:ln w="0"/>
                <a:solidFill>
                  <a:schemeClr val="tx1"/>
                </a:solidFill>
                <a:effectLst>
                  <a:outerShdw blurRad="38100" dist="19050" dir="2700000" algn="tl" rotWithShape="0">
                    <a:schemeClr val="dk1">
                      <a:alpha val="40000"/>
                    </a:schemeClr>
                  </a:outerShdw>
                </a:effectLst>
              </a:rPr>
              <a:t> * كمية الموارد في كل بيت تنميه </a:t>
            </a:r>
            <a:r>
              <a:rPr lang="ar-JO" sz="2800" u="sng" dirty="0">
                <a:ln w="0"/>
                <a:solidFill>
                  <a:schemeClr val="tx1"/>
                </a:solidFill>
                <a:effectLst>
                  <a:outerShdw blurRad="38100" dist="19050" dir="2700000" algn="tl" rotWithShape="0">
                    <a:schemeClr val="dk1">
                      <a:alpha val="40000"/>
                    </a:schemeClr>
                  </a:outerShdw>
                </a:effectLst>
              </a:rPr>
              <a:t>محدود</a:t>
            </a:r>
            <a:r>
              <a:rPr lang="ar-SA" sz="2800" u="sng" dirty="0">
                <a:ln w="0"/>
                <a:solidFill>
                  <a:schemeClr val="tx1"/>
                </a:solidFill>
                <a:effectLst>
                  <a:outerShdw blurRad="38100" dist="19050" dir="2700000" algn="tl" rotWithShape="0">
                    <a:schemeClr val="dk1">
                      <a:alpha val="40000"/>
                    </a:schemeClr>
                  </a:outerShdw>
                </a:effectLst>
              </a:rPr>
              <a:t>ة.</a:t>
            </a:r>
            <a:r>
              <a:rPr lang="ar-JO" sz="2800" u="sng" dirty="0">
                <a:ln w="0"/>
                <a:solidFill>
                  <a:schemeClr val="tx1"/>
                </a:solidFill>
                <a:effectLst>
                  <a:outerShdw blurRad="38100" dist="19050" dir="2700000" algn="tl" rotWithShape="0">
                    <a:schemeClr val="dk1">
                      <a:alpha val="40000"/>
                    </a:schemeClr>
                  </a:outerShdw>
                </a:effectLst>
              </a:rPr>
              <a:t> </a:t>
            </a:r>
          </a:p>
          <a:p>
            <a:pPr algn="r" rtl="1">
              <a:lnSpc>
                <a:spcPct val="150000"/>
              </a:lnSpc>
            </a:pPr>
            <a:r>
              <a:rPr lang="ar-JO" sz="2800" b="0" cap="none" spc="0" dirty="0">
                <a:ln w="0"/>
                <a:solidFill>
                  <a:schemeClr val="tx1"/>
                </a:solidFill>
                <a:effectLst>
                  <a:outerShdw blurRad="38100" dist="19050" dir="2700000" algn="tl" rotWithShape="0">
                    <a:schemeClr val="dk1">
                      <a:alpha val="40000"/>
                    </a:schemeClr>
                  </a:outerShdw>
                </a:effectLst>
              </a:rPr>
              <a:t>* لذلك تعيش الكائنات الحية </a:t>
            </a:r>
            <a:r>
              <a:rPr lang="ar-JO" sz="2800" b="0" u="sng" cap="none" spc="0" dirty="0">
                <a:ln w="0"/>
                <a:solidFill>
                  <a:schemeClr val="tx1"/>
                </a:solidFill>
                <a:effectLst>
                  <a:outerShdw blurRad="38100" dist="19050" dir="2700000" algn="tl" rotWithShape="0">
                    <a:schemeClr val="dk1">
                      <a:alpha val="40000"/>
                    </a:schemeClr>
                  </a:outerShdw>
                </a:effectLst>
              </a:rPr>
              <a:t>بعلاقات متبادلة </a:t>
            </a:r>
            <a:r>
              <a:rPr lang="ar-JO" sz="2800" b="0" cap="none" spc="0" dirty="0">
                <a:ln w="0"/>
                <a:solidFill>
                  <a:schemeClr val="tx1"/>
                </a:solidFill>
                <a:effectLst>
                  <a:outerShdw blurRad="38100" dist="19050" dir="2700000" algn="tl" rotWithShape="0">
                    <a:schemeClr val="dk1">
                      <a:alpha val="40000"/>
                    </a:schemeClr>
                  </a:outerShdw>
                </a:effectLst>
              </a:rPr>
              <a:t>بينها والتي تساعدها في الحصول على الموارد المختلفة</a:t>
            </a:r>
            <a:r>
              <a:rPr lang="ar-SA" sz="2800" b="0" cap="none" spc="0" dirty="0">
                <a:ln w="0"/>
                <a:solidFill>
                  <a:schemeClr val="tx1"/>
                </a:solidFill>
                <a:effectLst>
                  <a:outerShdw blurRad="38100" dist="19050" dir="2700000" algn="tl" rotWithShape="0">
                    <a:schemeClr val="dk1">
                      <a:alpha val="40000"/>
                    </a:schemeClr>
                  </a:outerShdw>
                </a:effectLst>
              </a:rPr>
              <a:t>.</a:t>
            </a:r>
            <a:r>
              <a:rPr lang="ar-JO" sz="2800" b="0" cap="none" spc="0" dirty="0">
                <a:ln w="0"/>
                <a:solidFill>
                  <a:schemeClr val="tx1"/>
                </a:solidFill>
                <a:effectLst>
                  <a:outerShdw blurRad="38100" dist="19050" dir="2700000" algn="tl" rotWithShape="0">
                    <a:schemeClr val="dk1">
                      <a:alpha val="40000"/>
                    </a:schemeClr>
                  </a:outerShdw>
                </a:effectLst>
              </a:rPr>
              <a:t> </a:t>
            </a:r>
            <a:endParaRPr lang="he-IL" sz="2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1302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426EEEF1-D549-4287-A125-FE8139657521}"/>
              </a:ext>
            </a:extLst>
          </p:cNvPr>
          <p:cNvSpPr>
            <a:spLocks noGrp="1"/>
          </p:cNvSpPr>
          <p:nvPr>
            <p:ph type="ctrTitle"/>
          </p:nvPr>
        </p:nvSpPr>
        <p:spPr>
          <a:xfrm>
            <a:off x="1508441" y="198784"/>
            <a:ext cx="10247689" cy="637353"/>
          </a:xfrm>
        </p:spPr>
        <p:txBody>
          <a:bodyPr/>
          <a:lstStyle/>
          <a:p>
            <a:r>
              <a:rPr lang="ar-JO" sz="3600" dirty="0">
                <a:cs typeface="+mn-cs"/>
              </a:rPr>
              <a:t>تنافس </a:t>
            </a:r>
            <a:endParaRPr lang="he-IL" sz="3600" dirty="0">
              <a:cs typeface="+mn-cs"/>
            </a:endParaRPr>
          </a:p>
        </p:txBody>
      </p:sp>
      <p:sp>
        <p:nvSpPr>
          <p:cNvPr id="2" name="מלבן 1"/>
          <p:cNvSpPr/>
          <p:nvPr/>
        </p:nvSpPr>
        <p:spPr>
          <a:xfrm>
            <a:off x="538619" y="1265800"/>
            <a:ext cx="11488603" cy="259782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rtl="1">
              <a:lnSpc>
                <a:spcPct val="150000"/>
              </a:lnSpc>
            </a:pPr>
            <a:r>
              <a:rPr lang="ar-JO" sz="2800" dirty="0">
                <a:ln/>
                <a:solidFill>
                  <a:schemeClr val="tx2">
                    <a:lumMod val="10000"/>
                  </a:schemeClr>
                </a:solidFill>
              </a:rPr>
              <a:t>*</a:t>
            </a:r>
            <a:r>
              <a:rPr lang="ar-SA" sz="2800" dirty="0">
                <a:ln/>
                <a:solidFill>
                  <a:schemeClr val="tx2">
                    <a:lumMod val="10000"/>
                  </a:schemeClr>
                </a:solidFill>
              </a:rPr>
              <a:t>  </a:t>
            </a:r>
            <a:r>
              <a:rPr lang="ar-JO" sz="2800" dirty="0">
                <a:ln/>
                <a:solidFill>
                  <a:schemeClr val="tx2">
                    <a:lumMod val="10000"/>
                  </a:schemeClr>
                </a:solidFill>
              </a:rPr>
              <a:t>علاقة متبادلة بين فردين او اكثر</a:t>
            </a:r>
            <a:r>
              <a:rPr lang="ar-SA" sz="2800" dirty="0">
                <a:ln/>
                <a:solidFill>
                  <a:schemeClr val="tx2">
                    <a:lumMod val="10000"/>
                  </a:schemeClr>
                </a:solidFill>
              </a:rPr>
              <a:t>،</a:t>
            </a:r>
            <a:r>
              <a:rPr lang="ar-JO" sz="2800" dirty="0">
                <a:ln/>
                <a:solidFill>
                  <a:schemeClr val="tx2">
                    <a:lumMod val="10000"/>
                  </a:schemeClr>
                </a:solidFill>
              </a:rPr>
              <a:t> بحاجة الى </a:t>
            </a:r>
            <a:r>
              <a:rPr lang="ar-JO" sz="2800" u="sng" dirty="0">
                <a:ln/>
                <a:solidFill>
                  <a:schemeClr val="tx2">
                    <a:lumMod val="10000"/>
                  </a:schemeClr>
                </a:solidFill>
              </a:rPr>
              <a:t>نفس الموارد</a:t>
            </a:r>
            <a:r>
              <a:rPr lang="ar-SA" sz="2800" u="sng" dirty="0">
                <a:ln/>
                <a:solidFill>
                  <a:schemeClr val="tx2">
                    <a:lumMod val="10000"/>
                  </a:schemeClr>
                </a:solidFill>
              </a:rPr>
              <a:t>، </a:t>
            </a:r>
            <a:r>
              <a:rPr lang="ar-JO" sz="2800" dirty="0">
                <a:ln/>
                <a:solidFill>
                  <a:schemeClr val="tx2">
                    <a:lumMod val="10000"/>
                  </a:schemeClr>
                </a:solidFill>
              </a:rPr>
              <a:t>الموجود في بيت </a:t>
            </a:r>
            <a:r>
              <a:rPr lang="ar-JO" sz="2800" dirty="0" err="1">
                <a:ln/>
                <a:solidFill>
                  <a:schemeClr val="tx2">
                    <a:lumMod val="10000"/>
                  </a:schemeClr>
                </a:solidFill>
              </a:rPr>
              <a:t>التنميه</a:t>
            </a:r>
            <a:r>
              <a:rPr lang="ar-JO" sz="2800" dirty="0">
                <a:ln/>
                <a:solidFill>
                  <a:schemeClr val="tx2">
                    <a:lumMod val="10000"/>
                  </a:schemeClr>
                </a:solidFill>
              </a:rPr>
              <a:t> </a:t>
            </a:r>
            <a:r>
              <a:rPr lang="ar-JO" sz="2800" u="sng" dirty="0">
                <a:ln/>
                <a:solidFill>
                  <a:schemeClr val="tx2">
                    <a:lumMod val="10000"/>
                  </a:schemeClr>
                </a:solidFill>
              </a:rPr>
              <a:t>بكمية محدودة</a:t>
            </a:r>
            <a:r>
              <a:rPr lang="ar-SA" sz="2800" dirty="0">
                <a:ln/>
                <a:solidFill>
                  <a:schemeClr val="tx2">
                    <a:lumMod val="10000"/>
                  </a:schemeClr>
                </a:solidFill>
              </a:rPr>
              <a:t>.</a:t>
            </a:r>
            <a:r>
              <a:rPr lang="ar-JO" sz="2800" dirty="0">
                <a:ln/>
                <a:solidFill>
                  <a:schemeClr val="tx2">
                    <a:lumMod val="10000"/>
                  </a:schemeClr>
                </a:solidFill>
              </a:rPr>
              <a:t> </a:t>
            </a:r>
            <a:endParaRPr lang="en-US" sz="2800" dirty="0">
              <a:ln/>
              <a:solidFill>
                <a:schemeClr val="tx2">
                  <a:lumMod val="10000"/>
                </a:schemeClr>
              </a:solidFill>
            </a:endParaRPr>
          </a:p>
          <a:p>
            <a:pPr marL="457200" indent="-457200" algn="r" rtl="1">
              <a:lnSpc>
                <a:spcPct val="150000"/>
              </a:lnSpc>
              <a:buFont typeface="Arial" panose="020B0604020202020204" pitchFamily="34" charset="0"/>
              <a:buChar char="•"/>
            </a:pPr>
            <a:r>
              <a:rPr lang="ar-SA" sz="2800" dirty="0">
                <a:ln/>
                <a:solidFill>
                  <a:schemeClr val="tx2">
                    <a:lumMod val="10000"/>
                  </a:schemeClr>
                </a:solidFill>
              </a:rPr>
              <a:t>الافراد الذين يُقيمون بينهم </a:t>
            </a:r>
            <a:r>
              <a:rPr lang="ar-JO" sz="2800" dirty="0">
                <a:ln/>
                <a:solidFill>
                  <a:schemeClr val="tx2">
                    <a:lumMod val="10000"/>
                  </a:schemeClr>
                </a:solidFill>
              </a:rPr>
              <a:t>علاقة تنافس </a:t>
            </a:r>
            <a:r>
              <a:rPr lang="ar-JO" sz="2800" u="sng" dirty="0">
                <a:ln/>
                <a:solidFill>
                  <a:schemeClr val="tx2">
                    <a:lumMod val="10000"/>
                  </a:schemeClr>
                </a:solidFill>
              </a:rPr>
              <a:t>يخسرون</a:t>
            </a:r>
            <a:r>
              <a:rPr lang="ar-SA" sz="2800" u="sng" dirty="0">
                <a:ln/>
                <a:solidFill>
                  <a:schemeClr val="tx2">
                    <a:lumMod val="10000"/>
                  </a:schemeClr>
                </a:solidFill>
              </a:rPr>
              <a:t>،</a:t>
            </a:r>
            <a:r>
              <a:rPr lang="ar-JO" sz="2800" dirty="0">
                <a:ln/>
                <a:solidFill>
                  <a:schemeClr val="tx2">
                    <a:lumMod val="10000"/>
                  </a:schemeClr>
                </a:solidFill>
              </a:rPr>
              <a:t> كل فرد يحصل على اقل</a:t>
            </a:r>
            <a:r>
              <a:rPr lang="ar-SA" sz="2800" dirty="0">
                <a:ln/>
                <a:solidFill>
                  <a:schemeClr val="tx2">
                    <a:lumMod val="10000"/>
                  </a:schemeClr>
                </a:solidFill>
              </a:rPr>
              <a:t>ّ </a:t>
            </a:r>
            <a:r>
              <a:rPr lang="ar-JO" sz="2800" dirty="0">
                <a:ln/>
                <a:solidFill>
                  <a:schemeClr val="tx2">
                    <a:lumMod val="10000"/>
                  </a:schemeClr>
                </a:solidFill>
              </a:rPr>
              <a:t>بالمقارنة </a:t>
            </a:r>
            <a:r>
              <a:rPr lang="ar-SA" sz="2800" dirty="0">
                <a:ln/>
                <a:solidFill>
                  <a:schemeClr val="tx2">
                    <a:lumMod val="10000"/>
                  </a:schemeClr>
                </a:solidFill>
              </a:rPr>
              <a:t>مع </a:t>
            </a:r>
            <a:r>
              <a:rPr lang="ar-JO" sz="2800" dirty="0">
                <a:ln/>
                <a:solidFill>
                  <a:schemeClr val="tx2">
                    <a:lumMod val="10000"/>
                  </a:schemeClr>
                </a:solidFill>
              </a:rPr>
              <a:t>حالة عدم </a:t>
            </a:r>
            <a:r>
              <a:rPr lang="ar-SA" sz="2800" dirty="0">
                <a:ln/>
                <a:solidFill>
                  <a:schemeClr val="tx2">
                    <a:lumMod val="10000"/>
                  </a:schemeClr>
                </a:solidFill>
              </a:rPr>
              <a:t> </a:t>
            </a:r>
          </a:p>
          <a:p>
            <a:pPr algn="r" rtl="1">
              <a:lnSpc>
                <a:spcPct val="150000"/>
              </a:lnSpc>
            </a:pPr>
            <a:r>
              <a:rPr lang="ar-SA" sz="2800" dirty="0">
                <a:ln/>
                <a:solidFill>
                  <a:schemeClr val="tx2">
                    <a:lumMod val="10000"/>
                  </a:schemeClr>
                </a:solidFill>
              </a:rPr>
              <a:t>    </a:t>
            </a:r>
            <a:r>
              <a:rPr lang="ar-JO" sz="2800" dirty="0">
                <a:ln/>
                <a:solidFill>
                  <a:schemeClr val="tx2">
                    <a:lumMod val="10000"/>
                  </a:schemeClr>
                </a:solidFill>
              </a:rPr>
              <a:t>وجود </a:t>
            </a:r>
            <a:r>
              <a:rPr lang="ar-SA" sz="2800" dirty="0">
                <a:ln/>
                <a:solidFill>
                  <a:schemeClr val="tx2">
                    <a:lumMod val="10000"/>
                  </a:schemeClr>
                </a:solidFill>
              </a:rPr>
              <a:t>علاقة تنافس.</a:t>
            </a:r>
            <a:r>
              <a:rPr lang="ar-JO" sz="2800" dirty="0">
                <a:ln/>
                <a:solidFill>
                  <a:schemeClr val="tx2">
                    <a:lumMod val="10000"/>
                  </a:schemeClr>
                </a:solidFill>
              </a:rPr>
              <a:t> </a:t>
            </a:r>
          </a:p>
          <a:p>
            <a:pPr marL="457200" indent="-457200" algn="r" rtl="1">
              <a:lnSpc>
                <a:spcPct val="150000"/>
              </a:lnSpc>
              <a:buFont typeface="Arial" panose="020B0604020202020204" pitchFamily="34" charset="0"/>
              <a:buChar char="•"/>
            </a:pPr>
            <a:r>
              <a:rPr lang="ar-JO" sz="2800" dirty="0">
                <a:ln/>
                <a:solidFill>
                  <a:schemeClr val="tx2">
                    <a:lumMod val="10000"/>
                  </a:schemeClr>
                </a:solidFill>
              </a:rPr>
              <a:t>ي</a:t>
            </a:r>
            <a:r>
              <a:rPr lang="ar-SA" sz="2800" dirty="0">
                <a:ln/>
                <a:solidFill>
                  <a:schemeClr val="tx2">
                    <a:lumMod val="10000"/>
                  </a:schemeClr>
                </a:solidFill>
              </a:rPr>
              <a:t>ُ</a:t>
            </a:r>
            <a:r>
              <a:rPr lang="ar-JO" sz="2800" dirty="0">
                <a:ln/>
                <a:solidFill>
                  <a:schemeClr val="tx2">
                    <a:lumMod val="10000"/>
                  </a:schemeClr>
                </a:solidFill>
              </a:rPr>
              <a:t>رمز للتنافس ب (-</a:t>
            </a:r>
            <a:r>
              <a:rPr lang="ar-SA" sz="2800" dirty="0">
                <a:ln/>
                <a:solidFill>
                  <a:schemeClr val="tx2">
                    <a:lumMod val="10000"/>
                  </a:schemeClr>
                </a:solidFill>
              </a:rPr>
              <a:t>،</a:t>
            </a:r>
            <a:r>
              <a:rPr lang="ar-JO" sz="2800" dirty="0">
                <a:ln/>
                <a:solidFill>
                  <a:schemeClr val="tx2">
                    <a:lumMod val="10000"/>
                  </a:schemeClr>
                </a:solidFill>
              </a:rPr>
              <a:t>-)</a:t>
            </a:r>
            <a:endParaRPr lang="he-IL" sz="2800" b="1" dirty="0">
              <a:ln/>
              <a:solidFill>
                <a:schemeClr val="accent3"/>
              </a:solidFill>
            </a:endParaRPr>
          </a:p>
        </p:txBody>
      </p:sp>
    </p:spTree>
    <p:extLst>
      <p:ext uri="{BB962C8B-B14F-4D97-AF65-F5344CB8AC3E}">
        <p14:creationId xmlns:p14="http://schemas.microsoft.com/office/powerpoint/2010/main" val="416963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1389888" y="0"/>
            <a:ext cx="9642231" cy="720000"/>
          </a:xfrm>
        </p:spPr>
        <p:txBody>
          <a:bodyPr/>
          <a:lstStyle/>
          <a:p>
            <a:r>
              <a:rPr lang="ar-JO" sz="3600" dirty="0">
                <a:cs typeface="+mn-cs"/>
              </a:rPr>
              <a:t>أنواع التنافس</a:t>
            </a:r>
            <a:endParaRPr lang="he-IL" sz="3600" dirty="0">
              <a:cs typeface="+mn-cs"/>
            </a:endParaRPr>
          </a:p>
        </p:txBody>
      </p:sp>
      <p:sp>
        <p:nvSpPr>
          <p:cNvPr id="2" name="מלבן 1"/>
          <p:cNvSpPr/>
          <p:nvPr/>
        </p:nvSpPr>
        <p:spPr>
          <a:xfrm>
            <a:off x="237995" y="1071896"/>
            <a:ext cx="11879893" cy="3244158"/>
          </a:xfrm>
          <a:prstGeom prst="rect">
            <a:avLst/>
          </a:prstGeom>
          <a:noFill/>
        </p:spPr>
        <p:txBody>
          <a:bodyPr wrap="square" lIns="91440" tIns="45720" rIns="91440" bIns="45720">
            <a:spAutoFit/>
          </a:bodyPr>
          <a:lstStyle/>
          <a:p>
            <a:pPr algn="r" rtl="1">
              <a:lnSpc>
                <a:spcPct val="150000"/>
              </a:lnSpc>
            </a:pPr>
            <a:r>
              <a:rPr lang="ar-JO" sz="2800" cap="none" spc="50" dirty="0">
                <a:ln w="0"/>
                <a:solidFill>
                  <a:schemeClr val="bg2"/>
                </a:solidFill>
                <a:effectLst>
                  <a:innerShdw blurRad="63500" dist="50800" dir="13500000">
                    <a:srgbClr val="000000">
                      <a:alpha val="50000"/>
                    </a:srgbClr>
                  </a:innerShdw>
                </a:effectLst>
              </a:rPr>
              <a:t> * </a:t>
            </a:r>
            <a:r>
              <a:rPr lang="ar-JO" sz="2800" b="1" cap="none" spc="50" dirty="0">
                <a:ln w="0"/>
                <a:solidFill>
                  <a:srgbClr val="0070C0"/>
                </a:solidFill>
                <a:effectLst>
                  <a:innerShdw blurRad="63500" dist="50800" dir="13500000">
                    <a:srgbClr val="000000">
                      <a:alpha val="50000"/>
                    </a:srgbClr>
                  </a:innerShdw>
                </a:effectLst>
              </a:rPr>
              <a:t>بين </a:t>
            </a:r>
            <a:r>
              <a:rPr lang="ar-SA" sz="2800" b="1" spc="50" dirty="0">
                <a:ln w="0"/>
                <a:solidFill>
                  <a:srgbClr val="0070C0"/>
                </a:solidFill>
                <a:effectLst>
                  <a:innerShdw blurRad="63500" dist="50800" dir="13500000">
                    <a:srgbClr val="000000">
                      <a:alpha val="50000"/>
                    </a:srgbClr>
                  </a:innerShdw>
                </a:effectLst>
              </a:rPr>
              <a:t>العشائر</a:t>
            </a:r>
            <a:r>
              <a:rPr lang="ar-JO" sz="2800" b="1" cap="none" spc="50" dirty="0">
                <a:ln w="0"/>
                <a:solidFill>
                  <a:srgbClr val="0070C0"/>
                </a:solidFill>
                <a:effectLst>
                  <a:innerShdw blurRad="63500" dist="50800" dir="13500000">
                    <a:srgbClr val="000000">
                      <a:alpha val="50000"/>
                    </a:srgbClr>
                  </a:innerShdw>
                </a:effectLst>
              </a:rPr>
              <a:t> (بين الأنواع )</a:t>
            </a:r>
            <a:r>
              <a:rPr lang="ar-SA" sz="2800" b="1" cap="none" spc="50" dirty="0">
                <a:ln w="0"/>
                <a:solidFill>
                  <a:srgbClr val="0070C0"/>
                </a:solidFill>
                <a:effectLst>
                  <a:innerShdw blurRad="63500" dist="50800" dir="13500000">
                    <a:srgbClr val="000000">
                      <a:alpha val="50000"/>
                    </a:srgbClr>
                  </a:innerShdw>
                </a:effectLst>
              </a:rPr>
              <a:t> </a:t>
            </a:r>
            <a:r>
              <a:rPr lang="ar-JO" sz="2800" cap="none" spc="50" dirty="0">
                <a:ln w="0"/>
                <a:solidFill>
                  <a:schemeClr val="bg2"/>
                </a:solidFill>
                <a:effectLst>
                  <a:innerShdw blurRad="63500" dist="50800" dir="13500000">
                    <a:srgbClr val="000000">
                      <a:alpha val="50000"/>
                    </a:srgbClr>
                  </a:innerShdw>
                </a:effectLst>
              </a:rPr>
              <a:t>- بين افراد من أنواع مختلفة اللذين يتنافسون</a:t>
            </a:r>
            <a:r>
              <a:rPr lang="ar-SA" sz="2800" cap="none" spc="50" dirty="0">
                <a:ln w="0"/>
                <a:solidFill>
                  <a:schemeClr val="bg2"/>
                </a:solidFill>
                <a:effectLst>
                  <a:innerShdw blurRad="63500" dist="50800" dir="13500000">
                    <a:srgbClr val="000000">
                      <a:alpha val="50000"/>
                    </a:srgbClr>
                  </a:innerShdw>
                </a:effectLst>
              </a:rPr>
              <a:t> </a:t>
            </a:r>
            <a:r>
              <a:rPr lang="ar-JO" sz="2800" cap="none" spc="50" dirty="0">
                <a:ln w="0"/>
                <a:solidFill>
                  <a:schemeClr val="bg2"/>
                </a:solidFill>
                <a:effectLst>
                  <a:innerShdw blurRad="63500" dist="50800" dir="13500000">
                    <a:srgbClr val="000000">
                      <a:alpha val="50000"/>
                    </a:srgbClr>
                  </a:innerShdw>
                </a:effectLst>
              </a:rPr>
              <a:t>مثلا على الغذاء وأماكن </a:t>
            </a:r>
            <a:r>
              <a:rPr lang="ar-SA" sz="2800" cap="none" spc="50" dirty="0">
                <a:ln w="0"/>
                <a:solidFill>
                  <a:schemeClr val="bg2"/>
                </a:solidFill>
                <a:effectLst>
                  <a:innerShdw blurRad="63500" dist="50800" dir="13500000">
                    <a:srgbClr val="000000">
                      <a:alpha val="50000"/>
                    </a:srgbClr>
                  </a:innerShdw>
                </a:effectLst>
              </a:rPr>
              <a:t>  </a:t>
            </a:r>
          </a:p>
          <a:p>
            <a:pPr algn="r" rtl="1">
              <a:lnSpc>
                <a:spcPct val="150000"/>
              </a:lnSpc>
            </a:pPr>
            <a:r>
              <a:rPr lang="ar-SA" sz="2800" spc="50" dirty="0">
                <a:ln w="0"/>
                <a:solidFill>
                  <a:schemeClr val="bg2"/>
                </a:solidFill>
                <a:effectLst>
                  <a:innerShdw blurRad="63500" dist="50800" dir="13500000">
                    <a:srgbClr val="000000">
                      <a:alpha val="50000"/>
                    </a:srgbClr>
                  </a:innerShdw>
                </a:effectLst>
              </a:rPr>
              <a:t>                                     </a:t>
            </a:r>
            <a:r>
              <a:rPr lang="ar-JO" sz="2800" cap="none" spc="50" dirty="0">
                <a:ln w="0"/>
                <a:solidFill>
                  <a:schemeClr val="bg2"/>
                </a:solidFill>
                <a:effectLst>
                  <a:innerShdw blurRad="63500" dist="50800" dir="13500000">
                    <a:srgbClr val="000000">
                      <a:alpha val="50000"/>
                    </a:srgbClr>
                  </a:innerShdw>
                </a:effectLst>
              </a:rPr>
              <a:t>الاختباء ...</a:t>
            </a:r>
          </a:p>
          <a:p>
            <a:pPr algn="r" rtl="1">
              <a:lnSpc>
                <a:spcPct val="150000"/>
              </a:lnSpc>
            </a:pPr>
            <a:r>
              <a:rPr lang="ar-JO" sz="2800" cap="none" spc="50" dirty="0">
                <a:ln w="0"/>
                <a:solidFill>
                  <a:schemeClr val="bg2"/>
                </a:solidFill>
                <a:effectLst>
                  <a:innerShdw blurRad="63500" dist="50800" dir="13500000">
                    <a:srgbClr val="000000">
                      <a:alpha val="50000"/>
                    </a:srgbClr>
                  </a:innerShdw>
                </a:effectLst>
              </a:rPr>
              <a:t> </a:t>
            </a:r>
            <a:r>
              <a:rPr lang="ar-JO" sz="2800" spc="50" dirty="0">
                <a:ln w="0"/>
                <a:solidFill>
                  <a:schemeClr val="bg2"/>
                </a:solidFill>
                <a:effectLst>
                  <a:innerShdw blurRad="63500" dist="50800" dir="13500000">
                    <a:srgbClr val="000000">
                      <a:alpha val="50000"/>
                    </a:srgbClr>
                  </a:innerShdw>
                </a:effectLst>
              </a:rPr>
              <a:t>* </a:t>
            </a:r>
            <a:r>
              <a:rPr lang="ar-JO" sz="2800" b="1" spc="50" dirty="0">
                <a:ln w="0"/>
                <a:solidFill>
                  <a:srgbClr val="0070C0"/>
                </a:solidFill>
                <a:effectLst>
                  <a:innerShdw blurRad="63500" dist="50800" dir="13500000">
                    <a:srgbClr val="000000">
                      <a:alpha val="50000"/>
                    </a:srgbClr>
                  </a:innerShdw>
                </a:effectLst>
              </a:rPr>
              <a:t>داخل ا</a:t>
            </a:r>
            <a:r>
              <a:rPr lang="ar-SA" sz="2800" b="1" spc="50" dirty="0">
                <a:ln w="0"/>
                <a:solidFill>
                  <a:srgbClr val="0070C0"/>
                </a:solidFill>
                <a:effectLst>
                  <a:innerShdw blurRad="63500" dist="50800" dir="13500000">
                    <a:srgbClr val="000000">
                      <a:alpha val="50000"/>
                    </a:srgbClr>
                  </a:innerShdw>
                </a:effectLst>
              </a:rPr>
              <a:t>لعشيرة</a:t>
            </a:r>
            <a:r>
              <a:rPr lang="ar-JO" sz="2800" b="1" spc="50" dirty="0">
                <a:ln w="0"/>
                <a:solidFill>
                  <a:srgbClr val="0070C0"/>
                </a:solidFill>
                <a:effectLst>
                  <a:innerShdw blurRad="63500" dist="50800" dir="13500000">
                    <a:srgbClr val="000000">
                      <a:alpha val="50000"/>
                    </a:srgbClr>
                  </a:innerShdw>
                </a:effectLst>
              </a:rPr>
              <a:t> (داخل النوع)</a:t>
            </a:r>
            <a:r>
              <a:rPr lang="ar-SA" sz="2800" b="1" spc="50" dirty="0">
                <a:ln w="0"/>
                <a:solidFill>
                  <a:srgbClr val="0070C0"/>
                </a:solidFill>
                <a:effectLst>
                  <a:innerShdw blurRad="63500" dist="50800" dir="13500000">
                    <a:srgbClr val="000000">
                      <a:alpha val="50000"/>
                    </a:srgbClr>
                  </a:innerShdw>
                </a:effectLst>
              </a:rPr>
              <a:t> </a:t>
            </a:r>
            <a:r>
              <a:rPr lang="ar-JO" sz="2800" b="1" spc="50" dirty="0">
                <a:ln w="0"/>
                <a:solidFill>
                  <a:srgbClr val="0070C0"/>
                </a:solidFill>
                <a:effectLst>
                  <a:innerShdw blurRad="63500" dist="50800" dir="13500000">
                    <a:srgbClr val="000000">
                      <a:alpha val="50000"/>
                    </a:srgbClr>
                  </a:innerShdw>
                </a:effectLst>
              </a:rPr>
              <a:t>-</a:t>
            </a:r>
            <a:r>
              <a:rPr lang="ar-SA" sz="2800" b="1" spc="50" dirty="0">
                <a:ln w="0"/>
                <a:solidFill>
                  <a:srgbClr val="0070C0"/>
                </a:solidFill>
                <a:effectLst>
                  <a:innerShdw blurRad="63500" dist="50800" dir="13500000">
                    <a:srgbClr val="000000">
                      <a:alpha val="50000"/>
                    </a:srgbClr>
                  </a:innerShdw>
                </a:effectLst>
              </a:rPr>
              <a:t>  </a:t>
            </a:r>
            <a:r>
              <a:rPr lang="ar-JO" sz="2800" spc="50" dirty="0">
                <a:ln w="0"/>
                <a:solidFill>
                  <a:schemeClr val="bg2"/>
                </a:solidFill>
                <a:effectLst>
                  <a:innerShdw blurRad="63500" dist="50800" dir="13500000">
                    <a:srgbClr val="000000">
                      <a:alpha val="50000"/>
                    </a:srgbClr>
                  </a:innerShdw>
                </a:effectLst>
              </a:rPr>
              <a:t>بين افراد في نفس المجموعة الذين يتنافسون على الغذاء</a:t>
            </a:r>
            <a:r>
              <a:rPr lang="ar-SA" sz="2800" spc="50" dirty="0">
                <a:ln w="0"/>
                <a:solidFill>
                  <a:schemeClr val="bg2"/>
                </a:solidFill>
                <a:effectLst>
                  <a:innerShdw blurRad="63500" dist="50800" dir="13500000">
                    <a:srgbClr val="000000">
                      <a:alpha val="50000"/>
                    </a:srgbClr>
                  </a:innerShdw>
                </a:effectLst>
              </a:rPr>
              <a:t>، </a:t>
            </a:r>
            <a:r>
              <a:rPr lang="ar-JO" sz="2800" spc="50" dirty="0">
                <a:ln w="0"/>
                <a:solidFill>
                  <a:schemeClr val="bg2"/>
                </a:solidFill>
                <a:effectLst>
                  <a:innerShdw blurRad="63500" dist="50800" dir="13500000">
                    <a:srgbClr val="000000">
                      <a:alpha val="50000"/>
                    </a:srgbClr>
                  </a:innerShdw>
                </a:effectLst>
              </a:rPr>
              <a:t>أماكن </a:t>
            </a:r>
            <a:r>
              <a:rPr lang="ar-SA" sz="2800" spc="50" dirty="0">
                <a:ln w="0"/>
                <a:solidFill>
                  <a:schemeClr val="bg2"/>
                </a:solidFill>
                <a:effectLst>
                  <a:innerShdw blurRad="63500" dist="50800" dir="13500000">
                    <a:srgbClr val="000000">
                      <a:alpha val="50000"/>
                    </a:srgbClr>
                  </a:innerShdw>
                </a:effectLst>
              </a:rPr>
              <a:t> </a:t>
            </a:r>
          </a:p>
          <a:p>
            <a:pPr algn="r" rtl="1">
              <a:lnSpc>
                <a:spcPct val="150000"/>
              </a:lnSpc>
            </a:pPr>
            <a:r>
              <a:rPr lang="ar-SA" sz="2800" spc="50" dirty="0">
                <a:ln w="0"/>
                <a:solidFill>
                  <a:schemeClr val="bg2"/>
                </a:solidFill>
                <a:effectLst>
                  <a:innerShdw blurRad="63500" dist="50800" dir="13500000">
                    <a:srgbClr val="000000">
                      <a:alpha val="50000"/>
                    </a:srgbClr>
                  </a:innerShdw>
                </a:effectLst>
              </a:rPr>
              <a:t>                                     </a:t>
            </a:r>
            <a:r>
              <a:rPr lang="ar-JO" sz="2800" spc="50" dirty="0">
                <a:ln w="0"/>
                <a:solidFill>
                  <a:schemeClr val="bg2"/>
                </a:solidFill>
                <a:effectLst>
                  <a:innerShdw blurRad="63500" dist="50800" dir="13500000">
                    <a:srgbClr val="000000">
                      <a:alpha val="50000"/>
                    </a:srgbClr>
                  </a:innerShdw>
                </a:effectLst>
              </a:rPr>
              <a:t>اختباء</a:t>
            </a:r>
            <a:r>
              <a:rPr lang="ar-SA" sz="2800" spc="50" dirty="0">
                <a:ln w="0"/>
                <a:solidFill>
                  <a:schemeClr val="bg2"/>
                </a:solidFill>
                <a:effectLst>
                  <a:innerShdw blurRad="63500" dist="50800" dir="13500000">
                    <a:srgbClr val="000000">
                      <a:alpha val="50000"/>
                    </a:srgbClr>
                  </a:innerShdw>
                </a:effectLst>
              </a:rPr>
              <a:t>،</a:t>
            </a:r>
            <a:r>
              <a:rPr lang="ar-JO" sz="2800" spc="50" dirty="0">
                <a:ln w="0"/>
                <a:solidFill>
                  <a:schemeClr val="bg2"/>
                </a:solidFill>
                <a:effectLst>
                  <a:innerShdw blurRad="63500" dist="50800" dir="13500000">
                    <a:srgbClr val="000000">
                      <a:alpha val="50000"/>
                    </a:srgbClr>
                  </a:innerShdw>
                </a:effectLst>
              </a:rPr>
              <a:t> واناث </a:t>
            </a:r>
            <a:r>
              <a:rPr lang="ar-SA" sz="2800" spc="50" dirty="0">
                <a:ln w="0"/>
                <a:solidFill>
                  <a:schemeClr val="bg2"/>
                </a:solidFill>
                <a:effectLst>
                  <a:innerShdw blurRad="63500" dist="50800" dir="13500000">
                    <a:srgbClr val="000000">
                      <a:alpha val="50000"/>
                    </a:srgbClr>
                  </a:innerShdw>
                </a:effectLst>
              </a:rPr>
              <a:t>وغيره</a:t>
            </a:r>
            <a:r>
              <a:rPr lang="ar-JO" sz="2800" spc="50" dirty="0">
                <a:ln w="0"/>
                <a:solidFill>
                  <a:schemeClr val="bg2"/>
                </a:solidFill>
                <a:effectLst>
                  <a:innerShdw blurRad="63500" dist="50800" dir="13500000">
                    <a:srgbClr val="000000">
                      <a:alpha val="50000"/>
                    </a:srgbClr>
                  </a:innerShdw>
                </a:effectLst>
              </a:rPr>
              <a:t>...</a:t>
            </a:r>
          </a:p>
          <a:p>
            <a:pPr algn="r" rtl="1">
              <a:lnSpc>
                <a:spcPct val="150000"/>
              </a:lnSpc>
            </a:pPr>
            <a:endParaRPr lang="he-IL" sz="2800" cap="none" spc="50" dirty="0">
              <a:ln w="0"/>
              <a:solidFill>
                <a:schemeClr val="bg2"/>
              </a:solidFill>
              <a:effectLst>
                <a:innerShdw blurRad="63500" dist="50800" dir="13500000">
                  <a:srgbClr val="000000">
                    <a:alpha val="50000"/>
                  </a:srgbClr>
                </a:inn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4" name="Rounded Rectangle 3"/>
          <p:cNvSpPr/>
          <p:nvPr/>
        </p:nvSpPr>
        <p:spPr>
          <a:xfrm>
            <a:off x="4991100" y="2641600"/>
            <a:ext cx="2565400" cy="147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984738" y="184639"/>
            <a:ext cx="11207262" cy="720000"/>
          </a:xfrm>
        </p:spPr>
        <p:txBody>
          <a:bodyPr/>
          <a:lstStyle/>
          <a:p>
            <a:r>
              <a:rPr lang="ar-JO" sz="3600" dirty="0">
                <a:cs typeface="+mn-cs"/>
              </a:rPr>
              <a:t>فك</a:t>
            </a:r>
            <a:r>
              <a:rPr lang="ar-SA" sz="3600" dirty="0">
                <a:cs typeface="+mn-cs"/>
              </a:rPr>
              <a:t>ِّ</a:t>
            </a:r>
            <a:r>
              <a:rPr lang="ar-JO" sz="3600" dirty="0">
                <a:cs typeface="+mn-cs"/>
              </a:rPr>
              <a:t>روا : اي</a:t>
            </a:r>
            <a:r>
              <a:rPr lang="ar-SA" sz="3600" dirty="0">
                <a:cs typeface="+mn-cs"/>
              </a:rPr>
              <a:t>ّ</a:t>
            </a:r>
            <a:r>
              <a:rPr lang="ar-JO" sz="3600" dirty="0">
                <a:cs typeface="+mn-cs"/>
              </a:rPr>
              <a:t>ة صورة </a:t>
            </a:r>
            <a:r>
              <a:rPr lang="ar-SA" sz="3600" dirty="0">
                <a:cs typeface="+mn-cs"/>
              </a:rPr>
              <a:t>تعرض</a:t>
            </a:r>
            <a:r>
              <a:rPr lang="ar-JO" sz="3600" dirty="0">
                <a:cs typeface="+mn-cs"/>
              </a:rPr>
              <a:t> تنافس  بين الأنواع</a:t>
            </a:r>
            <a:r>
              <a:rPr lang="ar-SA" sz="3600" dirty="0">
                <a:cs typeface="+mn-cs"/>
              </a:rPr>
              <a:t>،</a:t>
            </a:r>
            <a:br>
              <a:rPr lang="ar-SA" sz="3600" dirty="0">
                <a:cs typeface="+mn-cs"/>
              </a:rPr>
            </a:br>
            <a:r>
              <a:rPr lang="ar-SA" sz="3600" dirty="0">
                <a:cs typeface="+mn-cs"/>
              </a:rPr>
              <a:t>        </a:t>
            </a:r>
            <a:r>
              <a:rPr lang="ar-JO" sz="3600" dirty="0">
                <a:cs typeface="+mn-cs"/>
              </a:rPr>
              <a:t> واي</a:t>
            </a:r>
            <a:r>
              <a:rPr lang="ar-SA" sz="3600" dirty="0">
                <a:cs typeface="+mn-cs"/>
              </a:rPr>
              <a:t>ّ</a:t>
            </a:r>
            <a:r>
              <a:rPr lang="ar-JO" sz="3600" dirty="0">
                <a:cs typeface="+mn-cs"/>
              </a:rPr>
              <a:t>ة صورة تعرض </a:t>
            </a:r>
            <a:r>
              <a:rPr lang="ar-SA" sz="3600" dirty="0">
                <a:cs typeface="+mn-cs"/>
              </a:rPr>
              <a:t>تنافس</a:t>
            </a:r>
            <a:r>
              <a:rPr lang="ar-JO" sz="3600" dirty="0">
                <a:cs typeface="+mn-cs"/>
              </a:rPr>
              <a:t> داخل النوع</a:t>
            </a:r>
            <a:endParaRPr lang="he-IL" sz="3600" dirty="0">
              <a:cs typeface="+mn-cs"/>
            </a:endParaRPr>
          </a:p>
        </p:txBody>
      </p:sp>
      <p:pic>
        <p:nvPicPr>
          <p:cNvPr id="2" name="תמונה 1"/>
          <p:cNvPicPr>
            <a:picLocks noChangeAspect="1"/>
          </p:cNvPicPr>
          <p:nvPr/>
        </p:nvPicPr>
        <p:blipFill>
          <a:blip r:embed="rId3"/>
          <a:stretch>
            <a:fillRect/>
          </a:stretch>
        </p:blipFill>
        <p:spPr>
          <a:xfrm>
            <a:off x="277362" y="1556239"/>
            <a:ext cx="5363648" cy="5117122"/>
          </a:xfrm>
          <a:prstGeom prst="rect">
            <a:avLst/>
          </a:prstGeom>
        </p:spPr>
      </p:pic>
      <p:pic>
        <p:nvPicPr>
          <p:cNvPr id="3" name="תמונה 2"/>
          <p:cNvPicPr>
            <a:picLocks noChangeAspect="1"/>
          </p:cNvPicPr>
          <p:nvPr/>
        </p:nvPicPr>
        <p:blipFill>
          <a:blip r:embed="rId4"/>
          <a:stretch>
            <a:fillRect/>
          </a:stretch>
        </p:blipFill>
        <p:spPr>
          <a:xfrm>
            <a:off x="5913234" y="1556239"/>
            <a:ext cx="4672704" cy="5117122"/>
          </a:xfrm>
          <a:prstGeom prst="rect">
            <a:avLst/>
          </a:prstGeom>
        </p:spPr>
      </p:pic>
    </p:spTree>
    <p:extLst>
      <p:ext uri="{BB962C8B-B14F-4D97-AF65-F5344CB8AC3E}">
        <p14:creationId xmlns:p14="http://schemas.microsoft.com/office/powerpoint/2010/main" val="410102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6" name="כותרת 5">
            <a:extLst>
              <a:ext uri="{FF2B5EF4-FFF2-40B4-BE49-F238E27FC236}">
                <a16:creationId xmlns:a16="http://schemas.microsoft.com/office/drawing/2014/main" id="{039DC4BF-4888-4743-8171-3A9B98684FA2}"/>
              </a:ext>
            </a:extLst>
          </p:cNvPr>
          <p:cNvSpPr>
            <a:spLocks noGrp="1"/>
          </p:cNvSpPr>
          <p:nvPr>
            <p:ph type="title"/>
          </p:nvPr>
        </p:nvSpPr>
        <p:spPr>
          <a:xfrm>
            <a:off x="1828800" y="1741029"/>
            <a:ext cx="9642231" cy="720000"/>
          </a:xfrm>
        </p:spPr>
        <p:txBody>
          <a:bodyPr/>
          <a:lstStyle/>
          <a:p>
            <a:pPr>
              <a:lnSpc>
                <a:spcPct val="150000"/>
              </a:lnSpc>
            </a:pPr>
            <a:r>
              <a:rPr lang="ar-JO" sz="3600" dirty="0">
                <a:cs typeface="+mn-cs"/>
              </a:rPr>
              <a:t>اين تكون المنافسة قوية اكثر:</a:t>
            </a:r>
            <a:br>
              <a:rPr lang="he-IL" sz="3600" dirty="0">
                <a:cs typeface="+mn-cs"/>
              </a:rPr>
            </a:br>
            <a:r>
              <a:rPr lang="ar-JO" sz="3600" dirty="0">
                <a:cs typeface="+mn-cs"/>
              </a:rPr>
              <a:t> بين الأنواع ام داخل النوع ؟ اشر</a:t>
            </a:r>
            <a:r>
              <a:rPr lang="ar-SA" sz="3600" dirty="0">
                <a:cs typeface="+mn-cs"/>
              </a:rPr>
              <a:t>َ</a:t>
            </a:r>
            <a:r>
              <a:rPr lang="ar-JO" sz="3600" dirty="0">
                <a:cs typeface="+mn-cs"/>
              </a:rPr>
              <a:t>ح</a:t>
            </a:r>
            <a:r>
              <a:rPr lang="ar-SA" sz="3600" dirty="0" err="1">
                <a:cs typeface="+mn-cs"/>
              </a:rPr>
              <a:t>وا</a:t>
            </a:r>
            <a:endParaRPr lang="he-IL" sz="3600" dirty="0">
              <a:cs typeface="+mn-cs"/>
            </a:endParaRPr>
          </a:p>
        </p:txBody>
      </p:sp>
      <p:sp>
        <p:nvSpPr>
          <p:cNvPr id="2" name="מלבן 1"/>
          <p:cNvSpPr/>
          <p:nvPr/>
        </p:nvSpPr>
        <p:spPr>
          <a:xfrm>
            <a:off x="10141821" y="244851"/>
            <a:ext cx="1329210" cy="707886"/>
          </a:xfrm>
          <a:prstGeom prst="rect">
            <a:avLst/>
          </a:prstGeom>
          <a:noFill/>
        </p:spPr>
        <p:txBody>
          <a:bodyPr wrap="none" lIns="91440" tIns="45720" rIns="91440" bIns="45720">
            <a:spAutoFit/>
          </a:bodyPr>
          <a:lstStyle/>
          <a:p>
            <a:pPr algn="ctr"/>
            <a:r>
              <a:rPr lang="ar-JO" sz="4000" dirty="0">
                <a:ln w="0"/>
                <a:solidFill>
                  <a:srgbClr val="FF0000"/>
                </a:solidFill>
                <a:effectLst>
                  <a:outerShdw blurRad="38100" dist="19050" dir="2700000" algn="tl" rotWithShape="0">
                    <a:schemeClr val="dk1">
                      <a:alpha val="40000"/>
                    </a:schemeClr>
                  </a:outerShdw>
                </a:effectLst>
              </a:rPr>
              <a:t>سؤال: </a:t>
            </a:r>
            <a:endParaRPr lang="he-IL" sz="4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1179321"/>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2_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5318</TotalTime>
  <Words>1616</Words>
  <Application>Microsoft Office PowerPoint</Application>
  <PresentationFormat>מסך רחב</PresentationFormat>
  <Paragraphs>182</Paragraphs>
  <Slides>29</Slides>
  <Notes>28</Notes>
  <HiddenSlides>0</HiddenSlides>
  <MMClips>0</MMClips>
  <ScaleCrop>false</ScaleCrop>
  <HeadingPairs>
    <vt:vector size="6" baseType="variant">
      <vt:variant>
        <vt:lpstr>גופנים בשימוש</vt:lpstr>
      </vt:variant>
      <vt:variant>
        <vt:i4>5</vt:i4>
      </vt:variant>
      <vt:variant>
        <vt:lpstr>ערכת נושא</vt:lpstr>
      </vt:variant>
      <vt:variant>
        <vt:i4>4</vt:i4>
      </vt:variant>
      <vt:variant>
        <vt:lpstr>כותרות שקופיות</vt:lpstr>
      </vt:variant>
      <vt:variant>
        <vt:i4>29</vt:i4>
      </vt:variant>
    </vt:vector>
  </HeadingPairs>
  <TitlesOfParts>
    <vt:vector size="38" baseType="lpstr">
      <vt:lpstr>Tahoma</vt:lpstr>
      <vt:lpstr>Times New Roman</vt:lpstr>
      <vt:lpstr>Arial</vt:lpstr>
      <vt:lpstr>Varela Round</vt:lpstr>
      <vt:lpstr>Calibri</vt:lpstr>
      <vt:lpstr>ערכת נושא Office</vt:lpstr>
      <vt:lpstr>1_ערכת נושא Office</vt:lpstr>
      <vt:lpstr>1_Office Theme</vt:lpstr>
      <vt:lpstr>2_ערכת נושא Office</vt:lpstr>
      <vt:lpstr>מערכת שידורים לאומית منظومة البثّ الوطنيّة</vt:lpstr>
      <vt:lpstr>تنافس  תחרות</vt:lpstr>
      <vt:lpstr>ماذا سوف نتعلم في هذا الدرس:</vt:lpstr>
      <vt:lpstr>أنواع العلاقات المتبادلة </vt:lpstr>
      <vt:lpstr>مقدمة</vt:lpstr>
      <vt:lpstr>تنافس </vt:lpstr>
      <vt:lpstr>أنواع التنافس</vt:lpstr>
      <vt:lpstr>فكِّروا : ايّة صورة تعرض تنافس  بين الأنواع،          وايّة صورة تعرض تنافس داخل النوع</vt:lpstr>
      <vt:lpstr>اين تكون المنافسة قوية اكثر:  بين الأنواع ام داخل النوع ؟ اشرَحوا</vt:lpstr>
      <vt:lpstr>سؤال: اين تكون المنافسة قوية اكثر: بين الأنواع ام داخل النوع ؟ اشرَح الإجابة: المنافسة داخل نفس النوع اقوى مقارنة بالمنافسة بين الأنواع. للافراد التابعين لنفس المجموعة \النوع لديهم إحتياجات متشابهة. الوسائل للحصول على هذه الاحتياجات متشابهة أيضاً، وهم يتنافسون على كل مورد ومورد في بيت التنمية بصورة متشابهة. مقابل ذلك في التنافس بين عشائر مختلفة، من الممكن ان تكون الاحتياجات ووسائل الحصول على هذه الاحتياجات متشابه بشكل اقلّ.</vt:lpstr>
      <vt:lpstr>عرض بياني لعلاقة تنافس</vt:lpstr>
      <vt:lpstr>عرض بياني لعلاقة متبادلة من نوع تنافس</vt:lpstr>
      <vt:lpstr>مهمّة لتلخيص القسم الأول </vt:lpstr>
      <vt:lpstr>מצגת של PowerPoint‏</vt:lpstr>
      <vt:lpstr>إفتراس טריפה</vt:lpstr>
      <vt:lpstr>علاقات متبادلة من نوع افتراس</vt:lpstr>
      <vt:lpstr>أنواع العلاقات المتبادلة </vt:lpstr>
      <vt:lpstr>مُقدِّمة</vt:lpstr>
      <vt:lpstr>الافتراس</vt:lpstr>
      <vt:lpstr>الدورية في كبر عشيرة المفترس وعشيرة الفريسة</vt:lpstr>
      <vt:lpstr>الدورية في كبر عشيرة المفترس وعشيرة الفريسة</vt:lpstr>
      <vt:lpstr>ملائمات لتقليل الافتراس وللحصول على فريسه </vt:lpstr>
      <vt:lpstr>ملائمات لتقليل الافتراس وللحصول على فريسه </vt:lpstr>
      <vt:lpstr>ملائمات لتقليل الافتراس وللحصول على فريسه </vt:lpstr>
      <vt:lpstr>ملائمات لتقليل الافتراس وللحصول على فريسه </vt:lpstr>
      <vt:lpstr>الأهمية البيئية لعملية الافتراس لعشيرة الفريسة</vt:lpstr>
      <vt:lpstr>الأهمية البيئية لعملية الافتراس لعشائر أخرى في بيت التنمية</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Anat Kaldaron</cp:lastModifiedBy>
  <cp:revision>260</cp:revision>
  <dcterms:created xsi:type="dcterms:W3CDTF">2020-03-15T19:13:03Z</dcterms:created>
  <dcterms:modified xsi:type="dcterms:W3CDTF">2020-08-19T06:08:15Z</dcterms:modified>
</cp:coreProperties>
</file>