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384" r:id="rId4"/>
    <p:sldId id="292" r:id="rId5"/>
    <p:sldId id="376" r:id="rId6"/>
    <p:sldId id="383" r:id="rId7"/>
    <p:sldId id="369" r:id="rId8"/>
    <p:sldId id="386" r:id="rId9"/>
    <p:sldId id="405" r:id="rId10"/>
    <p:sldId id="398" r:id="rId11"/>
    <p:sldId id="365" r:id="rId12"/>
    <p:sldId id="311" r:id="rId13"/>
    <p:sldId id="400" r:id="rId14"/>
    <p:sldId id="399" r:id="rId15"/>
    <p:sldId id="403" r:id="rId16"/>
    <p:sldId id="388" r:id="rId17"/>
    <p:sldId id="406" r:id="rId18"/>
    <p:sldId id="401" r:id="rId19"/>
    <p:sldId id="407" r:id="rId20"/>
    <p:sldId id="312" r:id="rId21"/>
    <p:sldId id="314" r:id="rId22"/>
    <p:sldId id="408" r:id="rId23"/>
    <p:sldId id="315" r:id="rId24"/>
    <p:sldId id="378" r:id="rId25"/>
    <p:sldId id="317" r:id="rId26"/>
    <p:sldId id="381" r:id="rId27"/>
    <p:sldId id="382" r:id="rId28"/>
    <p:sldId id="391" r:id="rId29"/>
    <p:sldId id="392" r:id="rId30"/>
    <p:sldId id="380" r:id="rId31"/>
    <p:sldId id="390" r:id="rId32"/>
    <p:sldId id="389" r:id="rId33"/>
    <p:sldId id="387" r:id="rId34"/>
    <p:sldId id="291" r:id="rId35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258" autoAdjust="0"/>
  </p:normalViewPr>
  <p:slideViewPr>
    <p:cSldViewPr snapToGrid="0" snapToObjects="1">
      <p:cViewPr varScale="1">
        <p:scale>
          <a:sx n="93" d="100"/>
          <a:sy n="93" d="100"/>
        </p:scale>
        <p:origin x="11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59E39-8747-424B-89E8-C57267B183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3D3C39B-6B00-4523-9845-CFC83BD9CD86}">
      <dgm:prSet phldrT="[טקסט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3200" dirty="0"/>
            <a:t>الموادّ</a:t>
          </a:r>
          <a:endParaRPr lang="he-IL" sz="3200" dirty="0"/>
        </a:p>
      </dgm:t>
    </dgm:pt>
    <dgm:pt modelId="{2981B01D-1A16-47F8-9F4B-BD1A30BDDC97}" type="parTrans" cxnId="{D1EA2214-3D39-43DF-B55E-5428CA80721E}">
      <dgm:prSet/>
      <dgm:spPr/>
      <dgm:t>
        <a:bodyPr/>
        <a:lstStyle/>
        <a:p>
          <a:pPr rtl="1"/>
          <a:endParaRPr lang="he-IL"/>
        </a:p>
      </dgm:t>
    </dgm:pt>
    <dgm:pt modelId="{5EEB7F9F-EA6E-4A84-BE7A-536CEF527A22}" type="sibTrans" cxnId="{D1EA2214-3D39-43DF-B55E-5428CA80721E}">
      <dgm:prSet/>
      <dgm:spPr/>
      <dgm:t>
        <a:bodyPr/>
        <a:lstStyle/>
        <a:p>
          <a:pPr rtl="1"/>
          <a:endParaRPr lang="he-IL"/>
        </a:p>
      </dgm:t>
    </dgm:pt>
    <dgm:pt modelId="{C93506C6-3B8D-450A-80FF-16CA7010A2ED}">
      <dgm:prSet phldrT="[טקסט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dirty="0"/>
            <a:t>موادّ ليست مبنيّة مِن جُزيئات</a:t>
          </a:r>
        </a:p>
        <a:p>
          <a:pPr rtl="1"/>
          <a:r>
            <a:rPr lang="ar-SA" sz="2800" dirty="0">
              <a:solidFill>
                <a:schemeClr val="tx1"/>
              </a:solidFill>
            </a:rPr>
            <a:t>(مبنى ضخم)</a:t>
          </a:r>
          <a:endParaRPr lang="he-IL" sz="2800" dirty="0">
            <a:solidFill>
              <a:schemeClr val="tx1"/>
            </a:solidFill>
          </a:endParaRPr>
        </a:p>
      </dgm:t>
    </dgm:pt>
    <dgm:pt modelId="{8A6A327F-CEC4-4446-8093-CA0711B48595}" type="parTrans" cxnId="{A5D872F0-CEAC-40BA-A4B6-E7CC2826A639}">
      <dgm:prSet/>
      <dgm:spPr/>
      <dgm:t>
        <a:bodyPr/>
        <a:lstStyle/>
        <a:p>
          <a:pPr rtl="1"/>
          <a:endParaRPr lang="he-IL" dirty="0"/>
        </a:p>
      </dgm:t>
    </dgm:pt>
    <dgm:pt modelId="{1878B189-7D39-42F0-9F3D-C739ADFD6193}" type="sibTrans" cxnId="{A5D872F0-CEAC-40BA-A4B6-E7CC2826A639}">
      <dgm:prSet/>
      <dgm:spPr/>
      <dgm:t>
        <a:bodyPr/>
        <a:lstStyle/>
        <a:p>
          <a:pPr rtl="1"/>
          <a:endParaRPr lang="he-IL"/>
        </a:p>
      </dgm:t>
    </dgm:pt>
    <dgm:pt modelId="{BEAFDF30-F90C-4244-A2FB-3E158B492B5E}">
      <dgm:prSet phldrT="[טקסט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dirty="0"/>
            <a:t>موادّ مبنيّة مِن جُزيئات</a:t>
          </a:r>
        </a:p>
        <a:p>
          <a:pPr rtl="1"/>
          <a:r>
            <a:rPr lang="ar-SA" sz="2800" dirty="0">
              <a:solidFill>
                <a:schemeClr val="tx1"/>
              </a:solidFill>
            </a:rPr>
            <a:t>(جُزيء)</a:t>
          </a:r>
        </a:p>
      </dgm:t>
    </dgm:pt>
    <dgm:pt modelId="{EE9BF821-5F4F-429D-9A52-644EAD25C4EE}" type="parTrans" cxnId="{61747096-11DE-4175-8EC0-D611055D0570}">
      <dgm:prSet/>
      <dgm:spPr/>
      <dgm:t>
        <a:bodyPr/>
        <a:lstStyle/>
        <a:p>
          <a:pPr rtl="1"/>
          <a:endParaRPr lang="he-IL"/>
        </a:p>
      </dgm:t>
    </dgm:pt>
    <dgm:pt modelId="{1C1D225A-565B-4AC2-B5E0-C72304A4586A}" type="sibTrans" cxnId="{61747096-11DE-4175-8EC0-D611055D0570}">
      <dgm:prSet/>
      <dgm:spPr/>
      <dgm:t>
        <a:bodyPr/>
        <a:lstStyle/>
        <a:p>
          <a:pPr rtl="1"/>
          <a:endParaRPr lang="he-IL"/>
        </a:p>
      </dgm:t>
    </dgm:pt>
    <dgm:pt modelId="{F47AAACC-E863-4C72-9600-C40B204BBEB3}">
      <dgm:prSet phldrT="[טקסט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CH</a:t>
          </a:r>
          <a:r>
            <a:rPr lang="en-US" sz="2400" baseline="-25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4(g)</a:t>
          </a:r>
        </a:p>
      </dgm:t>
    </dgm:pt>
    <dgm:pt modelId="{049A9072-0729-4E14-8F17-C14B202867FF}" type="parTrans" cxnId="{26C6D071-60F7-44F9-8E62-CEE38BB1E751}">
      <dgm:prSet/>
      <dgm:spPr/>
      <dgm:t>
        <a:bodyPr/>
        <a:lstStyle/>
        <a:p>
          <a:pPr rtl="1"/>
          <a:endParaRPr lang="he-IL"/>
        </a:p>
      </dgm:t>
    </dgm:pt>
    <dgm:pt modelId="{1A298657-9C5B-47B8-BF33-77666F3A0318}" type="sibTrans" cxnId="{26C6D071-60F7-44F9-8E62-CEE38BB1E751}">
      <dgm:prSet/>
      <dgm:spPr/>
      <dgm:t>
        <a:bodyPr/>
        <a:lstStyle/>
        <a:p>
          <a:pPr rtl="1"/>
          <a:endParaRPr lang="he-IL"/>
        </a:p>
      </dgm:t>
    </dgm:pt>
    <dgm:pt modelId="{75656FF3-BF3F-47D3-A7BF-56E090DC86F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3200" dirty="0"/>
            <a:t> موادّ ذرّيّة</a:t>
          </a:r>
          <a:endParaRPr lang="he-IL" sz="3200" dirty="0"/>
        </a:p>
      </dgm:t>
    </dgm:pt>
    <dgm:pt modelId="{4331F840-34F0-4248-B2D5-2D988B5DA8D9}" type="parTrans" cxnId="{14D0ED1A-285C-4F25-9690-E0EE2F9E95CA}">
      <dgm:prSet/>
      <dgm:spPr/>
      <dgm:t>
        <a:bodyPr/>
        <a:lstStyle/>
        <a:p>
          <a:pPr rtl="1"/>
          <a:endParaRPr lang="he-IL" dirty="0"/>
        </a:p>
      </dgm:t>
    </dgm:pt>
    <dgm:pt modelId="{881A0BD7-400A-4F36-9D12-FE53C99D884E}" type="sibTrans" cxnId="{14D0ED1A-285C-4F25-9690-E0EE2F9E95CA}">
      <dgm:prSet/>
      <dgm:spPr/>
      <dgm:t>
        <a:bodyPr/>
        <a:lstStyle/>
        <a:p>
          <a:pPr rtl="1"/>
          <a:endParaRPr lang="he-IL"/>
        </a:p>
      </dgm:t>
    </dgm:pt>
    <dgm:pt modelId="{4BC1FF08-CE88-4387-9ADE-3713B9E5042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lnSpc>
              <a:spcPct val="15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SiO</a:t>
          </a:r>
          <a:r>
            <a:rPr lang="en-US" sz="2000" baseline="-25000" dirty="0">
              <a:latin typeface="Arial" panose="020B0604020202020204" pitchFamily="34" charset="0"/>
              <a:cs typeface="Arial" panose="020B0604020202020204" pitchFamily="34" charset="0"/>
            </a:rPr>
            <a:t>2(s)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0CD09-B5E0-4E6B-B14C-B79F3A36B899}" type="parTrans" cxnId="{C256AF8D-F5C6-4CF0-95E4-5462BB6A6467}">
      <dgm:prSet/>
      <dgm:spPr/>
      <dgm:t>
        <a:bodyPr/>
        <a:lstStyle/>
        <a:p>
          <a:pPr rtl="1"/>
          <a:endParaRPr lang="he-IL" dirty="0"/>
        </a:p>
      </dgm:t>
    </dgm:pt>
    <dgm:pt modelId="{7F73F3DF-4B25-4AF2-8251-0C9EC4E5A153}" type="sibTrans" cxnId="{C256AF8D-F5C6-4CF0-95E4-5462BB6A6467}">
      <dgm:prSet/>
      <dgm:spPr/>
      <dgm:t>
        <a:bodyPr/>
        <a:lstStyle/>
        <a:p>
          <a:pPr rtl="1"/>
          <a:endParaRPr lang="he-IL"/>
        </a:p>
      </dgm:t>
    </dgm:pt>
    <dgm:pt modelId="{87578C77-5A35-48C6-8FF0-2AA92DE050C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EA80F6A-5CE7-4F36-9AB2-4CD10CA73692}" type="parTrans" cxnId="{7C20D6EF-571C-4A0B-8584-24E1F6968FAB}">
      <dgm:prSet/>
      <dgm:spPr/>
      <dgm:t>
        <a:bodyPr/>
        <a:lstStyle/>
        <a:p>
          <a:pPr rtl="1"/>
          <a:endParaRPr lang="he-IL"/>
        </a:p>
      </dgm:t>
    </dgm:pt>
    <dgm:pt modelId="{4D955FE6-A2E8-4B1C-A8FC-590517BD6E8F}" type="sibTrans" cxnId="{7C20D6EF-571C-4A0B-8584-24E1F6968FAB}">
      <dgm:prSet/>
      <dgm:spPr/>
      <dgm:t>
        <a:bodyPr/>
        <a:lstStyle/>
        <a:p>
          <a:pPr rtl="1"/>
          <a:endParaRPr lang="he-IL"/>
        </a:p>
      </dgm:t>
    </dgm:pt>
    <dgm:pt modelId="{C16F7A25-3B76-413D-949F-CBDE9B5824A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3200" dirty="0"/>
            <a:t>مُركّبات جُزيئيّة</a:t>
          </a:r>
          <a:endParaRPr lang="he-IL" sz="3200" dirty="0"/>
        </a:p>
      </dgm:t>
    </dgm:pt>
    <dgm:pt modelId="{0BE4EE88-1E19-4E42-A85F-BE85E7B3F22B}" type="parTrans" cxnId="{C86E02E3-3648-4A96-8750-12C6003DD773}">
      <dgm:prSet/>
      <dgm:spPr/>
      <dgm:t>
        <a:bodyPr/>
        <a:lstStyle/>
        <a:p>
          <a:pPr rtl="1"/>
          <a:endParaRPr lang="he-IL"/>
        </a:p>
      </dgm:t>
    </dgm:pt>
    <dgm:pt modelId="{90DACFC5-E766-47A3-8615-A00ABB6F274B}" type="sibTrans" cxnId="{C86E02E3-3648-4A96-8750-12C6003DD773}">
      <dgm:prSet/>
      <dgm:spPr/>
      <dgm:t>
        <a:bodyPr/>
        <a:lstStyle/>
        <a:p>
          <a:pPr rtl="1"/>
          <a:endParaRPr lang="he-IL"/>
        </a:p>
      </dgm:t>
    </dgm:pt>
    <dgm:pt modelId="{14A199AB-4A4E-4909-A876-E8EC0B09334D}" type="pres">
      <dgm:prSet presAssocID="{14359E39-8747-424B-89E8-C57267B183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6679FA-88B3-43DB-8068-81711DF0B3EF}" type="pres">
      <dgm:prSet presAssocID="{33D3C39B-6B00-4523-9845-CFC83BD9CD86}" presName="root1" presStyleCnt="0"/>
      <dgm:spPr/>
    </dgm:pt>
    <dgm:pt modelId="{116BBF19-42EB-40B4-B5FF-9C2569803DD1}" type="pres">
      <dgm:prSet presAssocID="{33D3C39B-6B00-4523-9845-CFC83BD9CD86}" presName="LevelOneTextNode" presStyleLbl="node0" presStyleIdx="0" presStyleCnt="1" custScaleX="70196" custScaleY="115580" custLinFactNeighborX="5508" custLinFactNeighborY="-75628">
        <dgm:presLayoutVars>
          <dgm:chPref val="3"/>
        </dgm:presLayoutVars>
      </dgm:prSet>
      <dgm:spPr/>
    </dgm:pt>
    <dgm:pt modelId="{CB47ED7D-C4BF-4543-81BE-DF562E7CED2C}" type="pres">
      <dgm:prSet presAssocID="{33D3C39B-6B00-4523-9845-CFC83BD9CD86}" presName="level2hierChild" presStyleCnt="0"/>
      <dgm:spPr/>
    </dgm:pt>
    <dgm:pt modelId="{071A54E7-8403-4F81-A97F-2B377BF09399}" type="pres">
      <dgm:prSet presAssocID="{8A6A327F-CEC4-4446-8093-CA0711B48595}" presName="conn2-1" presStyleLbl="parChTrans1D2" presStyleIdx="0" presStyleCnt="2"/>
      <dgm:spPr/>
    </dgm:pt>
    <dgm:pt modelId="{768FC067-6FD6-4016-B435-E2FB6D71F39A}" type="pres">
      <dgm:prSet presAssocID="{8A6A327F-CEC4-4446-8093-CA0711B48595}" presName="connTx" presStyleLbl="parChTrans1D2" presStyleIdx="0" presStyleCnt="2"/>
      <dgm:spPr/>
    </dgm:pt>
    <dgm:pt modelId="{BE4E26AA-CA99-4039-8AA5-3D570A9E354D}" type="pres">
      <dgm:prSet presAssocID="{C93506C6-3B8D-450A-80FF-16CA7010A2ED}" presName="root2" presStyleCnt="0"/>
      <dgm:spPr/>
    </dgm:pt>
    <dgm:pt modelId="{0A49EC9F-5F17-4C80-91DA-A6F6ADD1746E}" type="pres">
      <dgm:prSet presAssocID="{C93506C6-3B8D-450A-80FF-16CA7010A2ED}" presName="LevelTwoTextNode" presStyleLbl="node2" presStyleIdx="0" presStyleCnt="2" custScaleX="124544" custScaleY="230549" custLinFactY="-30460" custLinFactNeighborX="-27368" custLinFactNeighborY="-100000">
        <dgm:presLayoutVars>
          <dgm:chPref val="3"/>
        </dgm:presLayoutVars>
      </dgm:prSet>
      <dgm:spPr/>
    </dgm:pt>
    <dgm:pt modelId="{006144DC-07F5-40D3-8F75-D3CFCABB24DD}" type="pres">
      <dgm:prSet presAssocID="{C93506C6-3B8D-450A-80FF-16CA7010A2ED}" presName="level3hierChild" presStyleCnt="0"/>
      <dgm:spPr/>
    </dgm:pt>
    <dgm:pt modelId="{CE2D4613-72F0-4F44-ADA7-3F0C5386E842}" type="pres">
      <dgm:prSet presAssocID="{4331F840-34F0-4248-B2D5-2D988B5DA8D9}" presName="conn2-1" presStyleLbl="parChTrans1D3" presStyleIdx="0" presStyleCnt="2"/>
      <dgm:spPr/>
    </dgm:pt>
    <dgm:pt modelId="{439460C5-1B9C-4BD8-A3D5-E81799A2400F}" type="pres">
      <dgm:prSet presAssocID="{4331F840-34F0-4248-B2D5-2D988B5DA8D9}" presName="connTx" presStyleLbl="parChTrans1D3" presStyleIdx="0" presStyleCnt="2"/>
      <dgm:spPr/>
    </dgm:pt>
    <dgm:pt modelId="{1E47C195-162C-4B66-A665-69F363F7AB22}" type="pres">
      <dgm:prSet presAssocID="{75656FF3-BF3F-47D3-A7BF-56E090DC86F0}" presName="root2" presStyleCnt="0"/>
      <dgm:spPr/>
    </dgm:pt>
    <dgm:pt modelId="{27FF83DD-8ABE-4AF2-B2B8-02D78ED90CA7}" type="pres">
      <dgm:prSet presAssocID="{75656FF3-BF3F-47D3-A7BF-56E090DC86F0}" presName="LevelTwoTextNode" presStyleLbl="node3" presStyleIdx="0" presStyleCnt="2" custScaleX="130909" custScaleY="131098" custLinFactY="-30574" custLinFactNeighborX="-40708" custLinFactNeighborY="-100000">
        <dgm:presLayoutVars>
          <dgm:chPref val="3"/>
        </dgm:presLayoutVars>
      </dgm:prSet>
      <dgm:spPr/>
    </dgm:pt>
    <dgm:pt modelId="{FCC8D0B8-98E1-494D-A5F1-D206FB5FE4D3}" type="pres">
      <dgm:prSet presAssocID="{75656FF3-BF3F-47D3-A7BF-56E090DC86F0}" presName="level3hierChild" presStyleCnt="0"/>
      <dgm:spPr/>
    </dgm:pt>
    <dgm:pt modelId="{BA8EB0B4-0CF0-4DB7-B029-CEC8F3A86ECD}" type="pres">
      <dgm:prSet presAssocID="{68B0CD09-B5E0-4E6B-B14C-B79F3A36B899}" presName="conn2-1" presStyleLbl="parChTrans1D4" presStyleIdx="0" presStyleCnt="3"/>
      <dgm:spPr/>
    </dgm:pt>
    <dgm:pt modelId="{41917AB3-22D4-480E-B4FA-610B39E6EA79}" type="pres">
      <dgm:prSet presAssocID="{68B0CD09-B5E0-4E6B-B14C-B79F3A36B899}" presName="connTx" presStyleLbl="parChTrans1D4" presStyleIdx="0" presStyleCnt="3"/>
      <dgm:spPr/>
    </dgm:pt>
    <dgm:pt modelId="{64B6D0DF-3B1B-4F5F-AEC7-6AF2644FBD7B}" type="pres">
      <dgm:prSet presAssocID="{4BC1FF08-CE88-4387-9ADE-3713B9E50423}" presName="root2" presStyleCnt="0"/>
      <dgm:spPr/>
    </dgm:pt>
    <dgm:pt modelId="{63C774B0-33D6-4DBC-95CA-D71AB82C4514}" type="pres">
      <dgm:prSet presAssocID="{4BC1FF08-CE88-4387-9ADE-3713B9E50423}" presName="LevelTwoTextNode" presStyleLbl="node4" presStyleIdx="0" presStyleCnt="3" custScaleX="78796" custScaleY="155524" custLinFactY="-29082" custLinFactNeighborX="-31315" custLinFactNeighborY="-100000">
        <dgm:presLayoutVars>
          <dgm:chPref val="3"/>
        </dgm:presLayoutVars>
      </dgm:prSet>
      <dgm:spPr/>
    </dgm:pt>
    <dgm:pt modelId="{B1185B38-ACAD-4B0B-8B98-CBB1D6A36622}" type="pres">
      <dgm:prSet presAssocID="{4BC1FF08-CE88-4387-9ADE-3713B9E50423}" presName="level3hierChild" presStyleCnt="0"/>
      <dgm:spPr/>
    </dgm:pt>
    <dgm:pt modelId="{43397304-1AAF-444C-85C0-20F9E3B7E56C}" type="pres">
      <dgm:prSet presAssocID="{EE9BF821-5F4F-429D-9A52-644EAD25C4EE}" presName="conn2-1" presStyleLbl="parChTrans1D2" presStyleIdx="1" presStyleCnt="2"/>
      <dgm:spPr/>
    </dgm:pt>
    <dgm:pt modelId="{1BC333B4-C2F0-49E9-BD83-287141CC1F25}" type="pres">
      <dgm:prSet presAssocID="{EE9BF821-5F4F-429D-9A52-644EAD25C4EE}" presName="connTx" presStyleLbl="parChTrans1D2" presStyleIdx="1" presStyleCnt="2"/>
      <dgm:spPr/>
    </dgm:pt>
    <dgm:pt modelId="{CC2F1135-72E9-43D3-9AAF-129E9AF8DAA7}" type="pres">
      <dgm:prSet presAssocID="{BEAFDF30-F90C-4244-A2FB-3E158B492B5E}" presName="root2" presStyleCnt="0"/>
      <dgm:spPr/>
    </dgm:pt>
    <dgm:pt modelId="{721A58B1-9909-4CED-BD20-C50C44EB9A74}" type="pres">
      <dgm:prSet presAssocID="{BEAFDF30-F90C-4244-A2FB-3E158B492B5E}" presName="LevelTwoTextNode" presStyleLbl="node2" presStyleIdx="1" presStyleCnt="2" custScaleX="142632" custScaleY="217648" custLinFactNeighborX="-34042" custLinFactNeighborY="-13719">
        <dgm:presLayoutVars>
          <dgm:chPref val="3"/>
        </dgm:presLayoutVars>
      </dgm:prSet>
      <dgm:spPr/>
    </dgm:pt>
    <dgm:pt modelId="{126BB22C-45DE-466C-B1C7-407B044B5DAC}" type="pres">
      <dgm:prSet presAssocID="{BEAFDF30-F90C-4244-A2FB-3E158B492B5E}" presName="level3hierChild" presStyleCnt="0"/>
      <dgm:spPr/>
    </dgm:pt>
    <dgm:pt modelId="{B2369602-C30C-44E3-BD3A-CB8604F3585C}" type="pres">
      <dgm:prSet presAssocID="{0BE4EE88-1E19-4E42-A85F-BE85E7B3F22B}" presName="conn2-1" presStyleLbl="parChTrans1D3" presStyleIdx="1" presStyleCnt="2"/>
      <dgm:spPr/>
    </dgm:pt>
    <dgm:pt modelId="{8C189B59-DAA8-4993-8540-01FC621303A7}" type="pres">
      <dgm:prSet presAssocID="{0BE4EE88-1E19-4E42-A85F-BE85E7B3F22B}" presName="connTx" presStyleLbl="parChTrans1D3" presStyleIdx="1" presStyleCnt="2"/>
      <dgm:spPr/>
    </dgm:pt>
    <dgm:pt modelId="{09BADE89-0DA7-4E58-9563-5812C89C815F}" type="pres">
      <dgm:prSet presAssocID="{C16F7A25-3B76-413D-949F-CBDE9B5824A4}" presName="root2" presStyleCnt="0"/>
      <dgm:spPr/>
    </dgm:pt>
    <dgm:pt modelId="{6EBB4DD1-5847-4BD4-B354-48B56381D3A6}" type="pres">
      <dgm:prSet presAssocID="{C16F7A25-3B76-413D-949F-CBDE9B5824A4}" presName="LevelTwoTextNode" presStyleLbl="node3" presStyleIdx="1" presStyleCnt="2" custScaleX="154512" custScaleY="149549" custLinFactNeighborX="-52618" custLinFactNeighborY="-15748">
        <dgm:presLayoutVars>
          <dgm:chPref val="3"/>
        </dgm:presLayoutVars>
      </dgm:prSet>
      <dgm:spPr/>
    </dgm:pt>
    <dgm:pt modelId="{6E92D065-C121-49C6-9B0E-23D0768B98F6}" type="pres">
      <dgm:prSet presAssocID="{C16F7A25-3B76-413D-949F-CBDE9B5824A4}" presName="level3hierChild" presStyleCnt="0"/>
      <dgm:spPr/>
    </dgm:pt>
    <dgm:pt modelId="{63BA5E60-08D2-44A1-869E-5D711177AFEC}" type="pres">
      <dgm:prSet presAssocID="{049A9072-0729-4E14-8F17-C14B202867FF}" presName="conn2-1" presStyleLbl="parChTrans1D4" presStyleIdx="1" presStyleCnt="3"/>
      <dgm:spPr/>
    </dgm:pt>
    <dgm:pt modelId="{EECB151A-E2D3-4B48-8601-6777A52E738F}" type="pres">
      <dgm:prSet presAssocID="{049A9072-0729-4E14-8F17-C14B202867FF}" presName="connTx" presStyleLbl="parChTrans1D4" presStyleIdx="1" presStyleCnt="3"/>
      <dgm:spPr/>
    </dgm:pt>
    <dgm:pt modelId="{F83C139F-8D24-4029-B38A-4D7395CA27CC}" type="pres">
      <dgm:prSet presAssocID="{F47AAACC-E863-4C72-9600-C40B204BBEB3}" presName="root2" presStyleCnt="0"/>
      <dgm:spPr/>
    </dgm:pt>
    <dgm:pt modelId="{3F11BAF7-C522-4CAA-9AB5-F4EAED9D536B}" type="pres">
      <dgm:prSet presAssocID="{F47AAACC-E863-4C72-9600-C40B204BBEB3}" presName="LevelTwoTextNode" presStyleLbl="node4" presStyleIdx="1" presStyleCnt="3" custScaleX="96632" custScaleY="126877" custLinFactNeighborX="-41783" custLinFactNeighborY="-16835">
        <dgm:presLayoutVars>
          <dgm:chPref val="3"/>
        </dgm:presLayoutVars>
      </dgm:prSet>
      <dgm:spPr/>
    </dgm:pt>
    <dgm:pt modelId="{F15D85EB-C98D-4791-9FDB-85A45A4C23DE}" type="pres">
      <dgm:prSet presAssocID="{F47AAACC-E863-4C72-9600-C40B204BBEB3}" presName="level3hierChild" presStyleCnt="0"/>
      <dgm:spPr/>
    </dgm:pt>
    <dgm:pt modelId="{AA1F5344-C3ED-4AF9-A1D2-9D9141A99E39}" type="pres">
      <dgm:prSet presAssocID="{DEA80F6A-5CE7-4F36-9AB2-4CD10CA73692}" presName="conn2-1" presStyleLbl="parChTrans1D4" presStyleIdx="2" presStyleCnt="3"/>
      <dgm:spPr/>
    </dgm:pt>
    <dgm:pt modelId="{EF1C7AFF-38F6-41FA-A8FB-6ABFE50876AC}" type="pres">
      <dgm:prSet presAssocID="{DEA80F6A-5CE7-4F36-9AB2-4CD10CA73692}" presName="connTx" presStyleLbl="parChTrans1D4" presStyleIdx="2" presStyleCnt="3"/>
      <dgm:spPr/>
    </dgm:pt>
    <dgm:pt modelId="{2311FFBD-10EE-41AB-A33C-CA7A0650E634}" type="pres">
      <dgm:prSet presAssocID="{87578C77-5A35-48C6-8FF0-2AA92DE050CE}" presName="root2" presStyleCnt="0"/>
      <dgm:spPr/>
    </dgm:pt>
    <dgm:pt modelId="{1749D834-7CB4-4B98-A612-9BD23453C3A3}" type="pres">
      <dgm:prSet presAssocID="{87578C77-5A35-48C6-8FF0-2AA92DE050CE}" presName="LevelTwoTextNode" presStyleLbl="node4" presStyleIdx="2" presStyleCnt="3" custScaleX="110603" custScaleY="183613" custLinFactNeighborX="-12709" custLinFactNeighborY="-17154">
        <dgm:presLayoutVars>
          <dgm:chPref val="3"/>
        </dgm:presLayoutVars>
      </dgm:prSet>
      <dgm:spPr/>
    </dgm:pt>
    <dgm:pt modelId="{030AB38E-1861-4613-8378-5504EB5311A0}" type="pres">
      <dgm:prSet presAssocID="{87578C77-5A35-48C6-8FF0-2AA92DE050CE}" presName="level3hierChild" presStyleCnt="0"/>
      <dgm:spPr/>
    </dgm:pt>
  </dgm:ptLst>
  <dgm:cxnLst>
    <dgm:cxn modelId="{A623E30A-E0DD-4DAA-B1C9-DB01AB5C03A3}" type="presOf" srcId="{4331F840-34F0-4248-B2D5-2D988B5DA8D9}" destId="{CE2D4613-72F0-4F44-ADA7-3F0C5386E842}" srcOrd="0" destOrd="0" presId="urn:microsoft.com/office/officeart/2005/8/layout/hierarchy2"/>
    <dgm:cxn modelId="{00ED170D-B4AC-4E85-8549-DF6B661D47C3}" type="presOf" srcId="{8A6A327F-CEC4-4446-8093-CA0711B48595}" destId="{768FC067-6FD6-4016-B435-E2FB6D71F39A}" srcOrd="1" destOrd="0" presId="urn:microsoft.com/office/officeart/2005/8/layout/hierarchy2"/>
    <dgm:cxn modelId="{1D5A3613-13A6-4FA1-AFED-5679956E5C06}" type="presOf" srcId="{33D3C39B-6B00-4523-9845-CFC83BD9CD86}" destId="{116BBF19-42EB-40B4-B5FF-9C2569803DD1}" srcOrd="0" destOrd="0" presId="urn:microsoft.com/office/officeart/2005/8/layout/hierarchy2"/>
    <dgm:cxn modelId="{D1EA2214-3D39-43DF-B55E-5428CA80721E}" srcId="{14359E39-8747-424B-89E8-C57267B18346}" destId="{33D3C39B-6B00-4523-9845-CFC83BD9CD86}" srcOrd="0" destOrd="0" parTransId="{2981B01D-1A16-47F8-9F4B-BD1A30BDDC97}" sibTransId="{5EEB7F9F-EA6E-4A84-BE7A-536CEF527A22}"/>
    <dgm:cxn modelId="{14D0ED1A-285C-4F25-9690-E0EE2F9E95CA}" srcId="{C93506C6-3B8D-450A-80FF-16CA7010A2ED}" destId="{75656FF3-BF3F-47D3-A7BF-56E090DC86F0}" srcOrd="0" destOrd="0" parTransId="{4331F840-34F0-4248-B2D5-2D988B5DA8D9}" sibTransId="{881A0BD7-400A-4F36-9D12-FE53C99D884E}"/>
    <dgm:cxn modelId="{CF0BBB3A-9379-4705-B958-0FC01EB31F08}" type="presOf" srcId="{049A9072-0729-4E14-8F17-C14B202867FF}" destId="{63BA5E60-08D2-44A1-869E-5D711177AFEC}" srcOrd="0" destOrd="0" presId="urn:microsoft.com/office/officeart/2005/8/layout/hierarchy2"/>
    <dgm:cxn modelId="{8C072E3D-24F8-462F-A4EA-3A39166326F3}" type="presOf" srcId="{8A6A327F-CEC4-4446-8093-CA0711B48595}" destId="{071A54E7-8403-4F81-A97F-2B377BF09399}" srcOrd="0" destOrd="0" presId="urn:microsoft.com/office/officeart/2005/8/layout/hierarchy2"/>
    <dgm:cxn modelId="{56BD7C3F-210B-44A9-B271-5276CDFA1F86}" type="presOf" srcId="{0BE4EE88-1E19-4E42-A85F-BE85E7B3F22B}" destId="{B2369602-C30C-44E3-BD3A-CB8604F3585C}" srcOrd="0" destOrd="0" presId="urn:microsoft.com/office/officeart/2005/8/layout/hierarchy2"/>
    <dgm:cxn modelId="{0C61C440-A13A-4338-A37E-BA57C33CB02D}" type="presOf" srcId="{EE9BF821-5F4F-429D-9A52-644EAD25C4EE}" destId="{1BC333B4-C2F0-49E9-BD83-287141CC1F25}" srcOrd="1" destOrd="0" presId="urn:microsoft.com/office/officeart/2005/8/layout/hierarchy2"/>
    <dgm:cxn modelId="{FC6FF95F-7C5A-4509-9865-39F7070507FA}" type="presOf" srcId="{DEA80F6A-5CE7-4F36-9AB2-4CD10CA73692}" destId="{EF1C7AFF-38F6-41FA-A8FB-6ABFE50876AC}" srcOrd="1" destOrd="0" presId="urn:microsoft.com/office/officeart/2005/8/layout/hierarchy2"/>
    <dgm:cxn modelId="{911B3649-5527-48EB-9BE7-307AA467BAC4}" type="presOf" srcId="{87578C77-5A35-48C6-8FF0-2AA92DE050CE}" destId="{1749D834-7CB4-4B98-A612-9BD23453C3A3}" srcOrd="0" destOrd="0" presId="urn:microsoft.com/office/officeart/2005/8/layout/hierarchy2"/>
    <dgm:cxn modelId="{26C6D071-60F7-44F9-8E62-CEE38BB1E751}" srcId="{C16F7A25-3B76-413D-949F-CBDE9B5824A4}" destId="{F47AAACC-E863-4C72-9600-C40B204BBEB3}" srcOrd="0" destOrd="0" parTransId="{049A9072-0729-4E14-8F17-C14B202867FF}" sibTransId="{1A298657-9C5B-47B8-BF33-77666F3A0318}"/>
    <dgm:cxn modelId="{8823F372-BF63-4C6E-B0CC-2D5A35721E29}" type="presOf" srcId="{F47AAACC-E863-4C72-9600-C40B204BBEB3}" destId="{3F11BAF7-C522-4CAA-9AB5-F4EAED9D536B}" srcOrd="0" destOrd="0" presId="urn:microsoft.com/office/officeart/2005/8/layout/hierarchy2"/>
    <dgm:cxn modelId="{C256AF8D-F5C6-4CF0-95E4-5462BB6A6467}" srcId="{75656FF3-BF3F-47D3-A7BF-56E090DC86F0}" destId="{4BC1FF08-CE88-4387-9ADE-3713B9E50423}" srcOrd="0" destOrd="0" parTransId="{68B0CD09-B5E0-4E6B-B14C-B79F3A36B899}" sibTransId="{7F73F3DF-4B25-4AF2-8251-0C9EC4E5A153}"/>
    <dgm:cxn modelId="{61747096-11DE-4175-8EC0-D611055D0570}" srcId="{33D3C39B-6B00-4523-9845-CFC83BD9CD86}" destId="{BEAFDF30-F90C-4244-A2FB-3E158B492B5E}" srcOrd="1" destOrd="0" parTransId="{EE9BF821-5F4F-429D-9A52-644EAD25C4EE}" sibTransId="{1C1D225A-565B-4AC2-B5E0-C72304A4586A}"/>
    <dgm:cxn modelId="{4F9A679B-F841-4228-A51B-AA32D47D1AC6}" type="presOf" srcId="{C16F7A25-3B76-413D-949F-CBDE9B5824A4}" destId="{6EBB4DD1-5847-4BD4-B354-48B56381D3A6}" srcOrd="0" destOrd="0" presId="urn:microsoft.com/office/officeart/2005/8/layout/hierarchy2"/>
    <dgm:cxn modelId="{2DB8B8A8-B831-4A99-A14D-914396FF6B1B}" type="presOf" srcId="{DEA80F6A-5CE7-4F36-9AB2-4CD10CA73692}" destId="{AA1F5344-C3ED-4AF9-A1D2-9D9141A99E39}" srcOrd="0" destOrd="0" presId="urn:microsoft.com/office/officeart/2005/8/layout/hierarchy2"/>
    <dgm:cxn modelId="{A13F2AB2-8297-4281-9471-51B16C056832}" type="presOf" srcId="{BEAFDF30-F90C-4244-A2FB-3E158B492B5E}" destId="{721A58B1-9909-4CED-BD20-C50C44EB9A74}" srcOrd="0" destOrd="0" presId="urn:microsoft.com/office/officeart/2005/8/layout/hierarchy2"/>
    <dgm:cxn modelId="{17A36EB7-66C6-4C4A-B4A1-C5DA51157059}" type="presOf" srcId="{4331F840-34F0-4248-B2D5-2D988B5DA8D9}" destId="{439460C5-1B9C-4BD8-A3D5-E81799A2400F}" srcOrd="1" destOrd="0" presId="urn:microsoft.com/office/officeart/2005/8/layout/hierarchy2"/>
    <dgm:cxn modelId="{AD3948C3-C2B1-4EBC-A5B6-E3FD19FC645E}" type="presOf" srcId="{14359E39-8747-424B-89E8-C57267B18346}" destId="{14A199AB-4A4E-4909-A876-E8EC0B09334D}" srcOrd="0" destOrd="0" presId="urn:microsoft.com/office/officeart/2005/8/layout/hierarchy2"/>
    <dgm:cxn modelId="{A0F74ECA-70DD-4422-8714-E7383B48A8CE}" type="presOf" srcId="{68B0CD09-B5E0-4E6B-B14C-B79F3A36B899}" destId="{41917AB3-22D4-480E-B4FA-610B39E6EA79}" srcOrd="1" destOrd="0" presId="urn:microsoft.com/office/officeart/2005/8/layout/hierarchy2"/>
    <dgm:cxn modelId="{8A0E34D7-98EC-4F97-B2C2-F1F8B7A164EF}" type="presOf" srcId="{C93506C6-3B8D-450A-80FF-16CA7010A2ED}" destId="{0A49EC9F-5F17-4C80-91DA-A6F6ADD1746E}" srcOrd="0" destOrd="0" presId="urn:microsoft.com/office/officeart/2005/8/layout/hierarchy2"/>
    <dgm:cxn modelId="{444C15DF-AF78-4312-AEA1-2B44A2086CC8}" type="presOf" srcId="{EE9BF821-5F4F-429D-9A52-644EAD25C4EE}" destId="{43397304-1AAF-444C-85C0-20F9E3B7E56C}" srcOrd="0" destOrd="0" presId="urn:microsoft.com/office/officeart/2005/8/layout/hierarchy2"/>
    <dgm:cxn modelId="{C86E02E3-3648-4A96-8750-12C6003DD773}" srcId="{BEAFDF30-F90C-4244-A2FB-3E158B492B5E}" destId="{C16F7A25-3B76-413D-949F-CBDE9B5824A4}" srcOrd="0" destOrd="0" parTransId="{0BE4EE88-1E19-4E42-A85F-BE85E7B3F22B}" sibTransId="{90DACFC5-E766-47A3-8615-A00ABB6F274B}"/>
    <dgm:cxn modelId="{F0A16BE3-1D88-4EB2-882D-3F232FDC6583}" type="presOf" srcId="{0BE4EE88-1E19-4E42-A85F-BE85E7B3F22B}" destId="{8C189B59-DAA8-4993-8540-01FC621303A7}" srcOrd="1" destOrd="0" presId="urn:microsoft.com/office/officeart/2005/8/layout/hierarchy2"/>
    <dgm:cxn modelId="{6F8ECFE3-C5F8-410D-A1D6-B92B6B7141B5}" type="presOf" srcId="{68B0CD09-B5E0-4E6B-B14C-B79F3A36B899}" destId="{BA8EB0B4-0CF0-4DB7-B029-CEC8F3A86ECD}" srcOrd="0" destOrd="0" presId="urn:microsoft.com/office/officeart/2005/8/layout/hierarchy2"/>
    <dgm:cxn modelId="{7C20D6EF-571C-4A0B-8584-24E1F6968FAB}" srcId="{F47AAACC-E863-4C72-9600-C40B204BBEB3}" destId="{87578C77-5A35-48C6-8FF0-2AA92DE050CE}" srcOrd="0" destOrd="0" parTransId="{DEA80F6A-5CE7-4F36-9AB2-4CD10CA73692}" sibTransId="{4D955FE6-A2E8-4B1C-A8FC-590517BD6E8F}"/>
    <dgm:cxn modelId="{A5D872F0-CEAC-40BA-A4B6-E7CC2826A639}" srcId="{33D3C39B-6B00-4523-9845-CFC83BD9CD86}" destId="{C93506C6-3B8D-450A-80FF-16CA7010A2ED}" srcOrd="0" destOrd="0" parTransId="{8A6A327F-CEC4-4446-8093-CA0711B48595}" sibTransId="{1878B189-7D39-42F0-9F3D-C739ADFD6193}"/>
    <dgm:cxn modelId="{E1008DF0-0A7D-405F-9A8B-8B02DA2492E5}" type="presOf" srcId="{75656FF3-BF3F-47D3-A7BF-56E090DC86F0}" destId="{27FF83DD-8ABE-4AF2-B2B8-02D78ED90CA7}" srcOrd="0" destOrd="0" presId="urn:microsoft.com/office/officeart/2005/8/layout/hierarchy2"/>
    <dgm:cxn modelId="{298CFDF5-1173-4428-98B4-202385A8A4C4}" type="presOf" srcId="{4BC1FF08-CE88-4387-9ADE-3713B9E50423}" destId="{63C774B0-33D6-4DBC-95CA-D71AB82C4514}" srcOrd="0" destOrd="0" presId="urn:microsoft.com/office/officeart/2005/8/layout/hierarchy2"/>
    <dgm:cxn modelId="{DB3684FB-CDAE-4BE2-B267-7BFC8043D268}" type="presOf" srcId="{049A9072-0729-4E14-8F17-C14B202867FF}" destId="{EECB151A-E2D3-4B48-8601-6777A52E738F}" srcOrd="1" destOrd="0" presId="urn:microsoft.com/office/officeart/2005/8/layout/hierarchy2"/>
    <dgm:cxn modelId="{30178132-C709-4CB3-BB79-FE53FC5DFC38}" type="presParOf" srcId="{14A199AB-4A4E-4909-A876-E8EC0B09334D}" destId="{FF6679FA-88B3-43DB-8068-81711DF0B3EF}" srcOrd="0" destOrd="0" presId="urn:microsoft.com/office/officeart/2005/8/layout/hierarchy2"/>
    <dgm:cxn modelId="{5DD8437F-63E3-44FB-B451-60DB3DEEA640}" type="presParOf" srcId="{FF6679FA-88B3-43DB-8068-81711DF0B3EF}" destId="{116BBF19-42EB-40B4-B5FF-9C2569803DD1}" srcOrd="0" destOrd="0" presId="urn:microsoft.com/office/officeart/2005/8/layout/hierarchy2"/>
    <dgm:cxn modelId="{DD14AAC2-5136-47B1-A2FB-4D02BC6DF7DB}" type="presParOf" srcId="{FF6679FA-88B3-43DB-8068-81711DF0B3EF}" destId="{CB47ED7D-C4BF-4543-81BE-DF562E7CED2C}" srcOrd="1" destOrd="0" presId="urn:microsoft.com/office/officeart/2005/8/layout/hierarchy2"/>
    <dgm:cxn modelId="{DFC48577-818E-4FFB-9D56-C9A16F4E9C6C}" type="presParOf" srcId="{CB47ED7D-C4BF-4543-81BE-DF562E7CED2C}" destId="{071A54E7-8403-4F81-A97F-2B377BF09399}" srcOrd="0" destOrd="0" presId="urn:microsoft.com/office/officeart/2005/8/layout/hierarchy2"/>
    <dgm:cxn modelId="{55792EB6-C912-497A-AF52-609812460238}" type="presParOf" srcId="{071A54E7-8403-4F81-A97F-2B377BF09399}" destId="{768FC067-6FD6-4016-B435-E2FB6D71F39A}" srcOrd="0" destOrd="0" presId="urn:microsoft.com/office/officeart/2005/8/layout/hierarchy2"/>
    <dgm:cxn modelId="{D093D777-5EE2-469A-AB64-A6060755237A}" type="presParOf" srcId="{CB47ED7D-C4BF-4543-81BE-DF562E7CED2C}" destId="{BE4E26AA-CA99-4039-8AA5-3D570A9E354D}" srcOrd="1" destOrd="0" presId="urn:microsoft.com/office/officeart/2005/8/layout/hierarchy2"/>
    <dgm:cxn modelId="{50710542-FDC3-4B9B-A908-2C4E99D1D7DB}" type="presParOf" srcId="{BE4E26AA-CA99-4039-8AA5-3D570A9E354D}" destId="{0A49EC9F-5F17-4C80-91DA-A6F6ADD1746E}" srcOrd="0" destOrd="0" presId="urn:microsoft.com/office/officeart/2005/8/layout/hierarchy2"/>
    <dgm:cxn modelId="{991EA74C-07F7-41CF-B2D5-A7B1D8CD1770}" type="presParOf" srcId="{BE4E26AA-CA99-4039-8AA5-3D570A9E354D}" destId="{006144DC-07F5-40D3-8F75-D3CFCABB24DD}" srcOrd="1" destOrd="0" presId="urn:microsoft.com/office/officeart/2005/8/layout/hierarchy2"/>
    <dgm:cxn modelId="{7B38F7B8-0637-4C67-9B68-7E417D2368FB}" type="presParOf" srcId="{006144DC-07F5-40D3-8F75-D3CFCABB24DD}" destId="{CE2D4613-72F0-4F44-ADA7-3F0C5386E842}" srcOrd="0" destOrd="0" presId="urn:microsoft.com/office/officeart/2005/8/layout/hierarchy2"/>
    <dgm:cxn modelId="{7E86EC9E-B92A-4FED-8936-F6B2B1AB593C}" type="presParOf" srcId="{CE2D4613-72F0-4F44-ADA7-3F0C5386E842}" destId="{439460C5-1B9C-4BD8-A3D5-E81799A2400F}" srcOrd="0" destOrd="0" presId="urn:microsoft.com/office/officeart/2005/8/layout/hierarchy2"/>
    <dgm:cxn modelId="{14F10AD7-63A3-457B-B327-4EA4AF611511}" type="presParOf" srcId="{006144DC-07F5-40D3-8F75-D3CFCABB24DD}" destId="{1E47C195-162C-4B66-A665-69F363F7AB22}" srcOrd="1" destOrd="0" presId="urn:microsoft.com/office/officeart/2005/8/layout/hierarchy2"/>
    <dgm:cxn modelId="{DF193E1E-2ECD-42BF-A25A-BE12528AF7E0}" type="presParOf" srcId="{1E47C195-162C-4B66-A665-69F363F7AB22}" destId="{27FF83DD-8ABE-4AF2-B2B8-02D78ED90CA7}" srcOrd="0" destOrd="0" presId="urn:microsoft.com/office/officeart/2005/8/layout/hierarchy2"/>
    <dgm:cxn modelId="{5DCD76B4-6536-414B-ACAD-B098CDCE700F}" type="presParOf" srcId="{1E47C195-162C-4B66-A665-69F363F7AB22}" destId="{FCC8D0B8-98E1-494D-A5F1-D206FB5FE4D3}" srcOrd="1" destOrd="0" presId="urn:microsoft.com/office/officeart/2005/8/layout/hierarchy2"/>
    <dgm:cxn modelId="{FF3532C6-27DC-4952-85EF-125BCE2C012B}" type="presParOf" srcId="{FCC8D0B8-98E1-494D-A5F1-D206FB5FE4D3}" destId="{BA8EB0B4-0CF0-4DB7-B029-CEC8F3A86ECD}" srcOrd="0" destOrd="0" presId="urn:microsoft.com/office/officeart/2005/8/layout/hierarchy2"/>
    <dgm:cxn modelId="{F37B6DC5-D29D-4E39-A6F7-7987DF823333}" type="presParOf" srcId="{BA8EB0B4-0CF0-4DB7-B029-CEC8F3A86ECD}" destId="{41917AB3-22D4-480E-B4FA-610B39E6EA79}" srcOrd="0" destOrd="0" presId="urn:microsoft.com/office/officeart/2005/8/layout/hierarchy2"/>
    <dgm:cxn modelId="{AC52BD66-BB27-4720-906F-9D0128C317A0}" type="presParOf" srcId="{FCC8D0B8-98E1-494D-A5F1-D206FB5FE4D3}" destId="{64B6D0DF-3B1B-4F5F-AEC7-6AF2644FBD7B}" srcOrd="1" destOrd="0" presId="urn:microsoft.com/office/officeart/2005/8/layout/hierarchy2"/>
    <dgm:cxn modelId="{0D4EEC3F-D0B5-4DA5-AA54-AA6944682323}" type="presParOf" srcId="{64B6D0DF-3B1B-4F5F-AEC7-6AF2644FBD7B}" destId="{63C774B0-33D6-4DBC-95CA-D71AB82C4514}" srcOrd="0" destOrd="0" presId="urn:microsoft.com/office/officeart/2005/8/layout/hierarchy2"/>
    <dgm:cxn modelId="{87C8F3F0-555A-4929-A75B-02F05CB42903}" type="presParOf" srcId="{64B6D0DF-3B1B-4F5F-AEC7-6AF2644FBD7B}" destId="{B1185B38-ACAD-4B0B-8B98-CBB1D6A36622}" srcOrd="1" destOrd="0" presId="urn:microsoft.com/office/officeart/2005/8/layout/hierarchy2"/>
    <dgm:cxn modelId="{C577BA20-D80E-4176-80AD-48D1EDEC44E1}" type="presParOf" srcId="{CB47ED7D-C4BF-4543-81BE-DF562E7CED2C}" destId="{43397304-1AAF-444C-85C0-20F9E3B7E56C}" srcOrd="2" destOrd="0" presId="urn:microsoft.com/office/officeart/2005/8/layout/hierarchy2"/>
    <dgm:cxn modelId="{1347B05E-4B0D-4E41-9D38-CB2591DD5D25}" type="presParOf" srcId="{43397304-1AAF-444C-85C0-20F9E3B7E56C}" destId="{1BC333B4-C2F0-49E9-BD83-287141CC1F25}" srcOrd="0" destOrd="0" presId="urn:microsoft.com/office/officeart/2005/8/layout/hierarchy2"/>
    <dgm:cxn modelId="{BC404C1F-CB4D-40F0-A91B-A890121DAE59}" type="presParOf" srcId="{CB47ED7D-C4BF-4543-81BE-DF562E7CED2C}" destId="{CC2F1135-72E9-43D3-9AAF-129E9AF8DAA7}" srcOrd="3" destOrd="0" presId="urn:microsoft.com/office/officeart/2005/8/layout/hierarchy2"/>
    <dgm:cxn modelId="{BFE72E57-6B88-464F-8B18-0230625BBE36}" type="presParOf" srcId="{CC2F1135-72E9-43D3-9AAF-129E9AF8DAA7}" destId="{721A58B1-9909-4CED-BD20-C50C44EB9A74}" srcOrd="0" destOrd="0" presId="urn:microsoft.com/office/officeart/2005/8/layout/hierarchy2"/>
    <dgm:cxn modelId="{25DBC043-7B53-4D7F-8E15-502D9437E88D}" type="presParOf" srcId="{CC2F1135-72E9-43D3-9AAF-129E9AF8DAA7}" destId="{126BB22C-45DE-466C-B1C7-407B044B5DAC}" srcOrd="1" destOrd="0" presId="urn:microsoft.com/office/officeart/2005/8/layout/hierarchy2"/>
    <dgm:cxn modelId="{31B2C6A1-9246-4C73-8AAB-B4682B854CF2}" type="presParOf" srcId="{126BB22C-45DE-466C-B1C7-407B044B5DAC}" destId="{B2369602-C30C-44E3-BD3A-CB8604F3585C}" srcOrd="0" destOrd="0" presId="urn:microsoft.com/office/officeart/2005/8/layout/hierarchy2"/>
    <dgm:cxn modelId="{E91F5340-6A3D-45E4-B1D1-2E4CF4408A7C}" type="presParOf" srcId="{B2369602-C30C-44E3-BD3A-CB8604F3585C}" destId="{8C189B59-DAA8-4993-8540-01FC621303A7}" srcOrd="0" destOrd="0" presId="urn:microsoft.com/office/officeart/2005/8/layout/hierarchy2"/>
    <dgm:cxn modelId="{B22957A9-B94B-4337-AD9D-31949BE20936}" type="presParOf" srcId="{126BB22C-45DE-466C-B1C7-407B044B5DAC}" destId="{09BADE89-0DA7-4E58-9563-5812C89C815F}" srcOrd="1" destOrd="0" presId="urn:microsoft.com/office/officeart/2005/8/layout/hierarchy2"/>
    <dgm:cxn modelId="{B4931FCE-EFC9-4756-B609-A39FC2D837D0}" type="presParOf" srcId="{09BADE89-0DA7-4E58-9563-5812C89C815F}" destId="{6EBB4DD1-5847-4BD4-B354-48B56381D3A6}" srcOrd="0" destOrd="0" presId="urn:microsoft.com/office/officeart/2005/8/layout/hierarchy2"/>
    <dgm:cxn modelId="{BE09A326-F663-42BF-8CD5-F9F4471A5D40}" type="presParOf" srcId="{09BADE89-0DA7-4E58-9563-5812C89C815F}" destId="{6E92D065-C121-49C6-9B0E-23D0768B98F6}" srcOrd="1" destOrd="0" presId="urn:microsoft.com/office/officeart/2005/8/layout/hierarchy2"/>
    <dgm:cxn modelId="{8588522B-5B34-4125-933E-AC815B2098EF}" type="presParOf" srcId="{6E92D065-C121-49C6-9B0E-23D0768B98F6}" destId="{63BA5E60-08D2-44A1-869E-5D711177AFEC}" srcOrd="0" destOrd="0" presId="urn:microsoft.com/office/officeart/2005/8/layout/hierarchy2"/>
    <dgm:cxn modelId="{95F53704-8AB0-4EDF-9663-D07BD19316F8}" type="presParOf" srcId="{63BA5E60-08D2-44A1-869E-5D711177AFEC}" destId="{EECB151A-E2D3-4B48-8601-6777A52E738F}" srcOrd="0" destOrd="0" presId="urn:microsoft.com/office/officeart/2005/8/layout/hierarchy2"/>
    <dgm:cxn modelId="{E6C5DFCB-D48A-4922-826C-E1A55623DDED}" type="presParOf" srcId="{6E92D065-C121-49C6-9B0E-23D0768B98F6}" destId="{F83C139F-8D24-4029-B38A-4D7395CA27CC}" srcOrd="1" destOrd="0" presId="urn:microsoft.com/office/officeart/2005/8/layout/hierarchy2"/>
    <dgm:cxn modelId="{BAB6ED45-87B1-4985-A80D-ECF532D5A1F3}" type="presParOf" srcId="{F83C139F-8D24-4029-B38A-4D7395CA27CC}" destId="{3F11BAF7-C522-4CAA-9AB5-F4EAED9D536B}" srcOrd="0" destOrd="0" presId="urn:microsoft.com/office/officeart/2005/8/layout/hierarchy2"/>
    <dgm:cxn modelId="{114BF213-5AC6-422F-A175-92CFCEAF7EDF}" type="presParOf" srcId="{F83C139F-8D24-4029-B38A-4D7395CA27CC}" destId="{F15D85EB-C98D-4791-9FDB-85A45A4C23DE}" srcOrd="1" destOrd="0" presId="urn:microsoft.com/office/officeart/2005/8/layout/hierarchy2"/>
    <dgm:cxn modelId="{71DDC25E-1A83-4CEE-BD95-A255122FBBAE}" type="presParOf" srcId="{F15D85EB-C98D-4791-9FDB-85A45A4C23DE}" destId="{AA1F5344-C3ED-4AF9-A1D2-9D9141A99E39}" srcOrd="0" destOrd="0" presId="urn:microsoft.com/office/officeart/2005/8/layout/hierarchy2"/>
    <dgm:cxn modelId="{44940E15-CA30-436D-B474-D4D62DFFE8DC}" type="presParOf" srcId="{AA1F5344-C3ED-4AF9-A1D2-9D9141A99E39}" destId="{EF1C7AFF-38F6-41FA-A8FB-6ABFE50876AC}" srcOrd="0" destOrd="0" presId="urn:microsoft.com/office/officeart/2005/8/layout/hierarchy2"/>
    <dgm:cxn modelId="{148649F9-6B4A-48CD-A00F-8562017BBA44}" type="presParOf" srcId="{F15D85EB-C98D-4791-9FDB-85A45A4C23DE}" destId="{2311FFBD-10EE-41AB-A33C-CA7A0650E634}" srcOrd="1" destOrd="0" presId="urn:microsoft.com/office/officeart/2005/8/layout/hierarchy2"/>
    <dgm:cxn modelId="{B7C79D65-E4C2-4E2E-BA33-73C7DD711E31}" type="presParOf" srcId="{2311FFBD-10EE-41AB-A33C-CA7A0650E634}" destId="{1749D834-7CB4-4B98-A612-9BD23453C3A3}" srcOrd="0" destOrd="0" presId="urn:microsoft.com/office/officeart/2005/8/layout/hierarchy2"/>
    <dgm:cxn modelId="{43A10D89-FB50-4EAF-9D15-014F86363CEF}" type="presParOf" srcId="{2311FFBD-10EE-41AB-A33C-CA7A0650E634}" destId="{030AB38E-1861-4613-8378-5504EB5311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BF19-42EB-40B4-B5FF-9C2569803DD1}">
      <dsp:nvSpPr>
        <dsp:cNvPr id="0" name=""/>
        <dsp:cNvSpPr/>
      </dsp:nvSpPr>
      <dsp:spPr>
        <a:xfrm>
          <a:off x="84583" y="1779850"/>
          <a:ext cx="977697" cy="8049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الموادّ</a:t>
          </a:r>
          <a:endParaRPr lang="he-IL" sz="3200" kern="1200" dirty="0"/>
        </a:p>
      </dsp:txBody>
      <dsp:txXfrm>
        <a:off x="108158" y="1803425"/>
        <a:ext cx="930547" cy="757755"/>
      </dsp:txXfrm>
    </dsp:sp>
    <dsp:sp modelId="{071A54E7-8403-4F81-A97F-2B377BF09399}">
      <dsp:nvSpPr>
        <dsp:cNvPr id="0" name=""/>
        <dsp:cNvSpPr/>
      </dsp:nvSpPr>
      <dsp:spPr>
        <a:xfrm rot="16485519">
          <a:off x="513861" y="1574764"/>
          <a:ext cx="1196062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196062" y="11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 dirty="0"/>
        </a:p>
      </dsp:txBody>
      <dsp:txXfrm>
        <a:off x="1081991" y="1556431"/>
        <a:ext cx="59803" cy="59803"/>
      </dsp:txXfrm>
    </dsp:sp>
    <dsp:sp modelId="{0A49EC9F-5F17-4C80-91DA-A6F6ADD1746E}">
      <dsp:nvSpPr>
        <dsp:cNvPr id="0" name=""/>
        <dsp:cNvSpPr/>
      </dsp:nvSpPr>
      <dsp:spPr>
        <a:xfrm>
          <a:off x="1161504" y="187585"/>
          <a:ext cx="1734662" cy="16055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موادّ ليست مبنيّة مِن جُزيئات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tx1"/>
              </a:solidFill>
            </a:rPr>
            <a:t>(مبنى ضخم)</a:t>
          </a:r>
          <a:endParaRPr lang="he-IL" sz="2800" kern="1200" dirty="0">
            <a:solidFill>
              <a:schemeClr val="tx1"/>
            </a:solidFill>
          </a:endParaRPr>
        </a:p>
      </dsp:txBody>
      <dsp:txXfrm>
        <a:off x="1208529" y="234610"/>
        <a:ext cx="1640612" cy="1511506"/>
      </dsp:txXfrm>
    </dsp:sp>
    <dsp:sp modelId="{CE2D4613-72F0-4F44-ADA7-3F0C5386E842}">
      <dsp:nvSpPr>
        <dsp:cNvPr id="0" name=""/>
        <dsp:cNvSpPr/>
      </dsp:nvSpPr>
      <dsp:spPr>
        <a:xfrm rot="21592650">
          <a:off x="2896166" y="978397"/>
          <a:ext cx="371324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371324" y="11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 dirty="0"/>
        </a:p>
      </dsp:txBody>
      <dsp:txXfrm>
        <a:off x="3072545" y="980682"/>
        <a:ext cx="18566" cy="18566"/>
      </dsp:txXfrm>
    </dsp:sp>
    <dsp:sp modelId="{27FF83DD-8ABE-4AF2-B2B8-02D78ED90CA7}">
      <dsp:nvSpPr>
        <dsp:cNvPr id="0" name=""/>
        <dsp:cNvSpPr/>
      </dsp:nvSpPr>
      <dsp:spPr>
        <a:xfrm>
          <a:off x="3267490" y="533082"/>
          <a:ext cx="1823315" cy="912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 موادّ ذرّيّة</a:t>
          </a:r>
          <a:endParaRPr lang="he-IL" sz="3200" kern="1200" dirty="0"/>
        </a:p>
      </dsp:txBody>
      <dsp:txXfrm>
        <a:off x="3294230" y="559822"/>
        <a:ext cx="1769835" cy="859493"/>
      </dsp:txXfrm>
    </dsp:sp>
    <dsp:sp modelId="{BA8EB0B4-0CF0-4DB7-B029-CEC8F3A86ECD}">
      <dsp:nvSpPr>
        <dsp:cNvPr id="0" name=""/>
        <dsp:cNvSpPr/>
      </dsp:nvSpPr>
      <dsp:spPr>
        <a:xfrm rot="51918">
          <a:off x="5090766" y="983196"/>
          <a:ext cx="688029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688029" y="11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 dirty="0"/>
        </a:p>
      </dsp:txBody>
      <dsp:txXfrm>
        <a:off x="5417580" y="977563"/>
        <a:ext cx="34401" cy="34401"/>
      </dsp:txXfrm>
    </dsp:sp>
    <dsp:sp modelId="{63C774B0-33D6-4DBC-95CA-D71AB82C4514}">
      <dsp:nvSpPr>
        <dsp:cNvPr id="0" name=""/>
        <dsp:cNvSpPr/>
      </dsp:nvSpPr>
      <dsp:spPr>
        <a:xfrm>
          <a:off x="5778756" y="458420"/>
          <a:ext cx="1097479" cy="10830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SiO</a:t>
          </a:r>
          <a:r>
            <a:rPr lang="en-US" sz="2000" kern="1200" baseline="-25000" dirty="0">
              <a:latin typeface="Arial" panose="020B0604020202020204" pitchFamily="34" charset="0"/>
              <a:cs typeface="Arial" panose="020B0604020202020204" pitchFamily="34" charset="0"/>
            </a:rPr>
            <a:t>2(s)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0478" y="490142"/>
        <a:ext cx="1034035" cy="1019633"/>
      </dsp:txXfrm>
    </dsp:sp>
    <dsp:sp modelId="{43397304-1AAF-444C-85C0-20F9E3B7E56C}">
      <dsp:nvSpPr>
        <dsp:cNvPr id="0" name=""/>
        <dsp:cNvSpPr/>
      </dsp:nvSpPr>
      <dsp:spPr>
        <a:xfrm rot="5383247">
          <a:off x="422333" y="2813807"/>
          <a:ext cx="1286161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286161" y="11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1033260" y="2793221"/>
        <a:ext cx="64308" cy="64308"/>
      </dsp:txXfrm>
    </dsp:sp>
    <dsp:sp modelId="{721A58B1-9909-4CED-BD20-C50C44EB9A74}">
      <dsp:nvSpPr>
        <dsp:cNvPr id="0" name=""/>
        <dsp:cNvSpPr/>
      </dsp:nvSpPr>
      <dsp:spPr>
        <a:xfrm>
          <a:off x="1068548" y="2710592"/>
          <a:ext cx="1986594" cy="15157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موادّ مبنيّة مِن جُزيئات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tx1"/>
              </a:solidFill>
            </a:rPr>
            <a:t>(جُزيء)</a:t>
          </a:r>
        </a:p>
      </dsp:txBody>
      <dsp:txXfrm>
        <a:off x="1112942" y="2754986"/>
        <a:ext cx="1897806" cy="1426924"/>
      </dsp:txXfrm>
    </dsp:sp>
    <dsp:sp modelId="{B2369602-C30C-44E3-BD3A-CB8604F3585C}">
      <dsp:nvSpPr>
        <dsp:cNvPr id="0" name=""/>
        <dsp:cNvSpPr/>
      </dsp:nvSpPr>
      <dsp:spPr>
        <a:xfrm rot="21437332">
          <a:off x="3054975" y="3449815"/>
          <a:ext cx="298730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298730" y="11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3196872" y="3453915"/>
        <a:ext cx="14936" cy="14936"/>
      </dsp:txXfrm>
    </dsp:sp>
    <dsp:sp modelId="{6EBB4DD1-5847-4BD4-B354-48B56381D3A6}">
      <dsp:nvSpPr>
        <dsp:cNvPr id="0" name=""/>
        <dsp:cNvSpPr/>
      </dsp:nvSpPr>
      <dsp:spPr>
        <a:xfrm>
          <a:off x="3353538" y="2933585"/>
          <a:ext cx="2152060" cy="10414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مُركّبات جُزيئيّة</a:t>
          </a:r>
          <a:endParaRPr lang="he-IL" sz="3200" kern="1200" dirty="0"/>
        </a:p>
      </dsp:txBody>
      <dsp:txXfrm>
        <a:off x="3384042" y="2964089"/>
        <a:ext cx="2091052" cy="980459"/>
      </dsp:txXfrm>
    </dsp:sp>
    <dsp:sp modelId="{63BA5E60-08D2-44A1-869E-5D711177AFEC}">
      <dsp:nvSpPr>
        <dsp:cNvPr id="0" name=""/>
        <dsp:cNvSpPr/>
      </dsp:nvSpPr>
      <dsp:spPr>
        <a:xfrm rot="21563247">
          <a:off x="5505578" y="3438965"/>
          <a:ext cx="708075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708075" y="11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841914" y="3432832"/>
        <a:ext cx="35403" cy="35403"/>
      </dsp:txXfrm>
    </dsp:sp>
    <dsp:sp modelId="{3F11BAF7-C522-4CAA-9AB5-F4EAED9D536B}">
      <dsp:nvSpPr>
        <dsp:cNvPr id="0" name=""/>
        <dsp:cNvSpPr/>
      </dsp:nvSpPr>
      <dsp:spPr>
        <a:xfrm>
          <a:off x="6213634" y="3004959"/>
          <a:ext cx="1345901" cy="8835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CH</a:t>
          </a:r>
          <a:r>
            <a:rPr lang="en-US" sz="2400" kern="1200" baseline="-25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4(g)</a:t>
          </a:r>
        </a:p>
      </dsp:txBody>
      <dsp:txXfrm>
        <a:off x="6239513" y="3030838"/>
        <a:ext cx="1294143" cy="831820"/>
      </dsp:txXfrm>
    </dsp:sp>
    <dsp:sp modelId="{AA1F5344-C3ED-4AF9-A1D2-9D9141A99E39}">
      <dsp:nvSpPr>
        <dsp:cNvPr id="0" name=""/>
        <dsp:cNvSpPr/>
      </dsp:nvSpPr>
      <dsp:spPr>
        <a:xfrm rot="21592062">
          <a:off x="7559534" y="3434070"/>
          <a:ext cx="962072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962072" y="11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16518" y="3421586"/>
        <a:ext cx="48103" cy="48103"/>
      </dsp:txXfrm>
    </dsp:sp>
    <dsp:sp modelId="{1749D834-7CB4-4B98-A612-9BD23453C3A3}">
      <dsp:nvSpPr>
        <dsp:cNvPr id="0" name=""/>
        <dsp:cNvSpPr/>
      </dsp:nvSpPr>
      <dsp:spPr>
        <a:xfrm>
          <a:off x="8521605" y="2805181"/>
          <a:ext cx="1540490" cy="12786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400" kern="1200"/>
        </a:p>
      </dsp:txBody>
      <dsp:txXfrm>
        <a:off x="8559057" y="2842633"/>
        <a:ext cx="1465586" cy="120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כ"ט/אלול/תש"ף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773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30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62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76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72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66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043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849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51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64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13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rgbClr val="FFFF00"/>
                </a:solidFill>
              </a:rPr>
              <a:t> </a:t>
            </a:r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86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85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71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01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26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12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16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B24F-0EDF-4D78-A462-27125E988A97}" type="datetimeFigureOut">
              <a:rPr lang="he-IL"/>
              <a:pPr>
                <a:defRPr/>
              </a:pPr>
              <a:t>כ"ט/אלול/תש"ף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4310-F384-479B-9EF5-9A1AA28782F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567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9" r:id="rId4"/>
    <p:sldLayoutId id="2147483670" r:id="rId5"/>
    <p:sldLayoutId id="2147483671" r:id="rId6"/>
    <p:sldLayoutId id="2147483663" r:id="rId7"/>
    <p:sldLayoutId id="2147483675" r:id="rId8"/>
    <p:sldLayoutId id="2147483672" r:id="rId9"/>
    <p:sldLayoutId id="2147483673" r:id="rId10"/>
    <p:sldLayoutId id="2147483674" r:id="rId11"/>
    <p:sldLayoutId id="214748367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6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>
            <a:normAutofit/>
          </a:bodyPr>
          <a:lstStyle/>
          <a:p>
            <a:r>
              <a:rPr lang="ar-SA" dirty="0">
                <a:cs typeface="+mn-cs"/>
              </a:rPr>
              <a:t>مَنظومة البثّ القُطريّة</a:t>
            </a:r>
            <a:endParaRPr lang="he-IL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137" y="1665027"/>
            <a:ext cx="2388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/>
              <a:t>وزارة التربية والتّعليم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56726"/>
            <a:ext cx="8337171" cy="100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96910" y="517100"/>
            <a:ext cx="6278343" cy="720000"/>
          </a:xfrm>
        </p:spPr>
        <p:txBody>
          <a:bodyPr/>
          <a:lstStyle/>
          <a:p>
            <a:r>
              <a:rPr lang="ar-SA" sz="4000" dirty="0"/>
              <a:t>مُميِّزات ميكروسكوبيّة للنّسيج الذّرّيّ</a:t>
            </a: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381000" y="1194456"/>
            <a:ext cx="10810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</a:rPr>
              <a:t> مبنى ضخم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</a:rPr>
              <a:t> ترتبط الذّرّات الّتي في النّسيج الذّرّيّ مع بعضها، </a:t>
            </a:r>
            <a:r>
              <a:rPr lang="ar-SA" sz="2800" b="1" dirty="0">
                <a:solidFill>
                  <a:srgbClr val="FF0000"/>
                </a:solidFill>
              </a:rPr>
              <a:t>بروابط كوفالنتيّة قويّة </a:t>
            </a:r>
            <a:r>
              <a:rPr lang="ar-SA" sz="2400" dirty="0">
                <a:solidFill>
                  <a:srgbClr val="FF0000"/>
                </a:solidFill>
              </a:rPr>
              <a:t>(قطبيّة أو نقيّة)</a:t>
            </a:r>
            <a:endParaRPr lang="he-IL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</a:rPr>
              <a:t> تنتظِم الذّرّات بمبنى مرتّب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</a:rPr>
              <a:t> تتحرّك الذّرّات حركة اهتزازيّة فقط</a:t>
            </a:r>
            <a:endParaRPr lang="he-IL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5059305"/>
            <a:ext cx="82677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تُسمّى الموادّ ذوات المبنى نّسيج ذرّيّ، بموادّ ذرّيّة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95858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72150"/>
            <a:ext cx="833717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6123" y="896203"/>
            <a:ext cx="11729545" cy="46800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600" dirty="0"/>
              <a:t>جميع الموادّ الذّرّيّة </a:t>
            </a:r>
            <a:r>
              <a:rPr lang="ar-SA" sz="2600" b="1" dirty="0">
                <a:solidFill>
                  <a:srgbClr val="FF0000"/>
                </a:solidFill>
              </a:rPr>
              <a:t>صلبة</a:t>
            </a:r>
            <a:r>
              <a:rPr lang="ar-SA" sz="2600" dirty="0"/>
              <a:t> في درجة حرارة الغرفة.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600" dirty="0"/>
              <a:t>مِن أكثر الموادّ صلابة في الطبيعة </a:t>
            </a:r>
            <a:r>
              <a:rPr lang="ar-SA" dirty="0"/>
              <a:t>(بسبب المبنى الميكروسكوبيّ الخاصّ، النّسيج الذّرّيّ، وهو </a:t>
            </a:r>
            <a:r>
              <a:rPr lang="ar-SA" b="1" dirty="0">
                <a:solidFill>
                  <a:srgbClr val="FF0000"/>
                </a:solidFill>
              </a:rPr>
              <a:t>مبنى ضخم ترتبط فيه الذّرّات مع بعضها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برابط كوفالنتيّ قويّ</a:t>
            </a:r>
            <a:r>
              <a:rPr lang="ar-SA" dirty="0"/>
              <a:t>)</a:t>
            </a:r>
            <a:endParaRPr lang="ar-SA" dirty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600" dirty="0"/>
              <a:t>درجات حرارة غليان وانصهار عالية جدًّا، </a:t>
            </a:r>
            <a:r>
              <a:rPr lang="ar-SA" dirty="0"/>
              <a:t>(بسبب الحاجة إلى طاقة كبيرة، </a:t>
            </a:r>
            <a:r>
              <a:rPr lang="ar-SA" b="1" dirty="0">
                <a:solidFill>
                  <a:srgbClr val="FF0000"/>
                </a:solidFill>
              </a:rPr>
              <a:t>لكسر الرّوابط الكوفالنتيّة القويّة الموجودة بين الذّرّات)</a:t>
            </a:r>
            <a:endParaRPr lang="ar-SA" dirty="0"/>
          </a:p>
          <a:p>
            <a:pPr marL="0" indent="0">
              <a:buClr>
                <a:srgbClr val="00B0F0"/>
              </a:buClr>
              <a:buNone/>
            </a:pPr>
            <a:endParaRPr lang="he-IL" dirty="0"/>
          </a:p>
          <a:p>
            <a:pPr marL="0" indent="0">
              <a:buClr>
                <a:srgbClr val="00B0F0"/>
              </a:buClr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2060"/>
                </a:solidFill>
              </a:rPr>
              <a:t>صفات الموادّ الذّرّيّة بالمُستوى الماكروسكوبيّ</a:t>
            </a:r>
            <a:endParaRPr lang="he-IL" dirty="0">
              <a:solidFill>
                <a:srgbClr val="002060"/>
              </a:solidFill>
            </a:endParaRP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42646"/>
              </p:ext>
            </p:extLst>
          </p:nvPr>
        </p:nvGraphicFramePr>
        <p:xfrm>
          <a:off x="756437" y="3736862"/>
          <a:ext cx="6824295" cy="2764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85604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313748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124943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>
                          <a:solidFill>
                            <a:schemeClr val="bg1"/>
                          </a:solidFill>
                        </a:rPr>
                        <a:t>اسم المادّة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>
                          <a:solidFill>
                            <a:schemeClr val="bg1"/>
                          </a:solidFill>
                        </a:rPr>
                        <a:t>درجة</a:t>
                      </a:r>
                      <a:r>
                        <a:rPr lang="ar-SA" sz="2200" b="1" baseline="0" dirty="0">
                          <a:solidFill>
                            <a:schemeClr val="bg1"/>
                          </a:solidFill>
                        </a:rPr>
                        <a:t> حرارة الانصهار</a:t>
                      </a:r>
                    </a:p>
                    <a:p>
                      <a:pPr algn="ctr" rtl="1"/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200" b="1" baseline="30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C)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>
                          <a:solidFill>
                            <a:schemeClr val="bg1"/>
                          </a:solidFill>
                        </a:rPr>
                        <a:t>درجة</a:t>
                      </a:r>
                      <a:r>
                        <a:rPr lang="ar-SA" sz="2200" b="1" baseline="0" dirty="0">
                          <a:solidFill>
                            <a:schemeClr val="bg1"/>
                          </a:solidFill>
                        </a:rPr>
                        <a:t> حرارة الغليان</a:t>
                      </a:r>
                    </a:p>
                    <a:p>
                      <a:pPr algn="ctr" rtl="1"/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200" b="1" baseline="30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C)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ماس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(s)</a:t>
                      </a:r>
                      <a:endParaRPr lang="he-IL" sz="22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3750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/>
                        <a:t>غير مُتوفِّرة</a:t>
                      </a:r>
                      <a:endParaRPr lang="he-IL" sz="22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جرافيت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(s)</a:t>
                      </a:r>
                      <a:endParaRPr lang="he-IL" sz="22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3700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4830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SiO</a:t>
                      </a:r>
                      <a:r>
                        <a:rPr lang="en-US" sz="220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2(s)</a:t>
                      </a:r>
                      <a:endParaRPr lang="he-IL" sz="2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1610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2230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SiC</a:t>
                      </a:r>
                      <a:r>
                        <a:rPr lang="en-US" sz="220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(s)</a:t>
                      </a:r>
                      <a:endParaRPr lang="he-IL" sz="2200" dirty="0"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/>
                        <a:t>2700</a:t>
                      </a:r>
                      <a:endParaRPr lang="he-IL" sz="22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/>
                        <a:t>غير مُتوفِّرة</a:t>
                      </a:r>
                      <a:endParaRPr lang="he-IL" sz="22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8126" y="4590724"/>
            <a:ext cx="1515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مثلًا:</a:t>
            </a:r>
            <a:endParaRPr lang="he-I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7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SA" dirty="0">
                <a:solidFill>
                  <a:srgbClr val="002060"/>
                </a:solidFill>
              </a:rPr>
              <a:t>صفات الموادّ الذّرّيّة بالمُستوى الماكروسكوبيّ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ar-SA" dirty="0">
                <a:solidFill>
                  <a:srgbClr val="002060"/>
                </a:solidFill>
              </a:rPr>
              <a:t>- تتمّة</a:t>
            </a:r>
            <a:endParaRPr lang="he-IL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72150"/>
            <a:ext cx="833717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4584" y="986207"/>
            <a:ext cx="10419494" cy="4680000"/>
          </a:xfrm>
        </p:spPr>
        <p:txBody>
          <a:bodyPr>
            <a:noAutofit/>
          </a:bodyPr>
          <a:lstStyle/>
          <a:p>
            <a:pPr marL="571500" indent="-4572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800" dirty="0"/>
              <a:t>فقط الجرافيت، </a:t>
            </a:r>
            <a:r>
              <a:rPr lang="ar-AE" sz="2800" baseline="-25000" dirty="0">
                <a:solidFill>
                  <a:srgbClr val="C00000"/>
                </a:solidFill>
              </a:rPr>
              <a:t>جرافيت</a:t>
            </a:r>
            <a:r>
              <a:rPr lang="en-US" sz="2800" dirty="0">
                <a:latin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</a:rPr>
              <a:t>(s)</a:t>
            </a:r>
            <a:r>
              <a:rPr lang="ar-SA" sz="2800" dirty="0">
                <a:solidFill>
                  <a:srgbClr val="C00000"/>
                </a:solidFill>
              </a:rPr>
              <a:t>،</a:t>
            </a:r>
            <a:r>
              <a:rPr lang="ar-SA" sz="2800" baseline="-25000" dirty="0">
                <a:solidFill>
                  <a:srgbClr val="C00000"/>
                </a:solidFill>
              </a:rPr>
              <a:t> </a:t>
            </a:r>
            <a:r>
              <a:rPr lang="ar-SA" sz="2800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موصل بحالته الصلبة</a:t>
            </a:r>
            <a:r>
              <a:rPr lang="ar-SA" sz="2800" dirty="0"/>
              <a:t>، سنُفصِّل السّبب عندما نتحدّث عنه بإسهاب.</a:t>
            </a:r>
            <a:endParaRPr lang="he-IL" sz="2800" dirty="0"/>
          </a:p>
        </p:txBody>
      </p:sp>
      <p:sp>
        <p:nvSpPr>
          <p:cNvPr id="12" name="מלבן 11"/>
          <p:cNvSpPr/>
          <p:nvPr/>
        </p:nvSpPr>
        <p:spPr>
          <a:xfrm>
            <a:off x="6916577" y="2825886"/>
            <a:ext cx="4687501" cy="820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4572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rgbClr val="FF0000"/>
                </a:solidFill>
              </a:rPr>
              <a:t>جميع</a:t>
            </a:r>
            <a:r>
              <a:rPr lang="ar-SA" sz="2800" dirty="0">
                <a:solidFill>
                  <a:srgbClr val="002060"/>
                </a:solidFill>
              </a:rPr>
              <a:t> الموادّ الذّرّيّة لا تذوب بالماء.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62" y="702131"/>
            <a:ext cx="11734228" cy="172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600" dirty="0"/>
              <a:t>طلبَ مُعلِّم من تلاميذه، التّعبير عن الرّوابط  بين الذّرّات المُشترِكة بتكوين المادّة</a:t>
            </a:r>
            <a:r>
              <a:rPr lang="en-US" sz="28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2800" baseline="-250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r>
              <a:rPr lang="en-US" sz="2600" baseline="-25000" dirty="0">
                <a:solidFill>
                  <a:srgbClr val="990033"/>
                </a:solidFill>
                <a:cs typeface="Arial" panose="020B0604020202020204" pitchFamily="34" charset="0"/>
              </a:rPr>
              <a:t>  </a:t>
            </a:r>
            <a:r>
              <a:rPr lang="ar-SA" sz="2600" dirty="0">
                <a:solidFill>
                  <a:srgbClr val="990033"/>
                </a:solidFill>
                <a:cs typeface="Arial" panose="020B0604020202020204" pitchFamily="34" charset="0"/>
              </a:rPr>
              <a:t>،</a:t>
            </a:r>
            <a:r>
              <a:rPr lang="ar-SA" sz="2600" baseline="-25000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ar-SA" sz="2600" dirty="0"/>
              <a:t>وتحديد نوعها، كوفالنتيّة نقيّة أم كوفالنتيّة قطبيّة؟</a:t>
            </a:r>
          </a:p>
          <a:p>
            <a:r>
              <a:rPr lang="ar-SA" sz="2600" dirty="0"/>
              <a:t>فكانت إجابة أحد التّلاميذ: </a:t>
            </a:r>
            <a:r>
              <a:rPr lang="ar-SA" sz="2600" b="1" dirty="0">
                <a:solidFill>
                  <a:srgbClr val="7030A0"/>
                </a:solidFill>
              </a:rPr>
              <a:t>الروابّط بين الذّرّات كوفالنتيّة قطبيّة، ترتبط ذرّة السيليكون برابط ثنائيّ مع كلّ واحدة مِن ذرّات الأُكسجين، على النحو التّالي:</a:t>
            </a:r>
            <a:endParaRPr lang="he-IL" sz="2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75" y="1927528"/>
            <a:ext cx="1552575" cy="4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880" y="2394902"/>
            <a:ext cx="117710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إجابة التّلميذ </a:t>
            </a:r>
            <a:r>
              <a:rPr lang="ar-SA" sz="2800" b="1" u="sng" dirty="0">
                <a:solidFill>
                  <a:srgbClr val="7030A0"/>
                </a:solidFill>
              </a:rPr>
              <a:t>بالنّسبة لكيفيّة التّرابُط خاطِئة</a:t>
            </a:r>
            <a:r>
              <a:rPr lang="ar-SA" sz="2800" b="1" dirty="0">
                <a:solidFill>
                  <a:srgbClr val="7030A0"/>
                </a:solidFill>
              </a:rPr>
              <a:t>، </a:t>
            </a:r>
            <a:r>
              <a:rPr lang="ar-SA" sz="2800" dirty="0"/>
              <a:t>ما هو حسب رأيك، الاعتقاد الّذي أدّى للإجابة الخاطِئة؟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730477" y="117356"/>
            <a:ext cx="23332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تمرين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51438" y="5025325"/>
            <a:ext cx="3089114" cy="1500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2844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6400" kern="1200"/>
          </a:p>
        </p:txBody>
      </p:sp>
      <p:grpSp>
        <p:nvGrpSpPr>
          <p:cNvPr id="3" name="קבוצה 2"/>
          <p:cNvGrpSpPr/>
          <p:nvPr/>
        </p:nvGrpSpPr>
        <p:grpSpPr>
          <a:xfrm>
            <a:off x="8549641" y="3109500"/>
            <a:ext cx="3131820" cy="1577234"/>
            <a:chOff x="8549641" y="3109500"/>
            <a:chExt cx="3131820" cy="157723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"/>
            <a:stretch/>
          </p:blipFill>
          <p:spPr bwMode="auto">
            <a:xfrm>
              <a:off x="8587740" y="3246660"/>
              <a:ext cx="3093721" cy="144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צורה חופשית 4"/>
            <p:cNvSpPr/>
            <p:nvPr/>
          </p:nvSpPr>
          <p:spPr>
            <a:xfrm>
              <a:off x="8549641" y="3109500"/>
              <a:ext cx="1180057" cy="706960"/>
            </a:xfrm>
            <a:custGeom>
              <a:avLst/>
              <a:gdLst>
                <a:gd name="connsiteX0" fmla="*/ 0 w 1087820"/>
                <a:gd name="connsiteY0" fmla="*/ 662152 h 696015"/>
                <a:gd name="connsiteX1" fmla="*/ 0 w 1087820"/>
                <a:gd name="connsiteY1" fmla="*/ 662152 h 696015"/>
                <a:gd name="connsiteX2" fmla="*/ 63062 w 1087820"/>
                <a:gd name="connsiteY2" fmla="*/ 488731 h 696015"/>
                <a:gd name="connsiteX3" fmla="*/ 78827 w 1087820"/>
                <a:gd name="connsiteY3" fmla="*/ 425669 h 696015"/>
                <a:gd name="connsiteX4" fmla="*/ 110358 w 1087820"/>
                <a:gd name="connsiteY4" fmla="*/ 378373 h 696015"/>
                <a:gd name="connsiteX5" fmla="*/ 157655 w 1087820"/>
                <a:gd name="connsiteY5" fmla="*/ 283780 h 696015"/>
                <a:gd name="connsiteX6" fmla="*/ 204951 w 1087820"/>
                <a:gd name="connsiteY6" fmla="*/ 220718 h 696015"/>
                <a:gd name="connsiteX7" fmla="*/ 236482 w 1087820"/>
                <a:gd name="connsiteY7" fmla="*/ 173421 h 696015"/>
                <a:gd name="connsiteX8" fmla="*/ 283779 w 1087820"/>
                <a:gd name="connsiteY8" fmla="*/ 157656 h 696015"/>
                <a:gd name="connsiteX9" fmla="*/ 378372 w 1087820"/>
                <a:gd name="connsiteY9" fmla="*/ 94594 h 696015"/>
                <a:gd name="connsiteX10" fmla="*/ 441434 w 1087820"/>
                <a:gd name="connsiteY10" fmla="*/ 47297 h 696015"/>
                <a:gd name="connsiteX11" fmla="*/ 536027 w 1087820"/>
                <a:gd name="connsiteY11" fmla="*/ 15766 h 696015"/>
                <a:gd name="connsiteX12" fmla="*/ 583324 w 1087820"/>
                <a:gd name="connsiteY12" fmla="*/ 0 h 696015"/>
                <a:gd name="connsiteX13" fmla="*/ 1008993 w 1087820"/>
                <a:gd name="connsiteY13" fmla="*/ 15766 h 696015"/>
                <a:gd name="connsiteX14" fmla="*/ 1040524 w 1087820"/>
                <a:gd name="connsiteY14" fmla="*/ 63063 h 696015"/>
                <a:gd name="connsiteX15" fmla="*/ 1087820 w 1087820"/>
                <a:gd name="connsiteY15" fmla="*/ 94594 h 696015"/>
                <a:gd name="connsiteX16" fmla="*/ 1072055 w 1087820"/>
                <a:gd name="connsiteY16" fmla="*/ 409904 h 696015"/>
                <a:gd name="connsiteX17" fmla="*/ 1040524 w 1087820"/>
                <a:gd name="connsiteY17" fmla="*/ 457200 h 696015"/>
                <a:gd name="connsiteX18" fmla="*/ 993227 w 1087820"/>
                <a:gd name="connsiteY18" fmla="*/ 472966 h 696015"/>
                <a:gd name="connsiteX19" fmla="*/ 945931 w 1087820"/>
                <a:gd name="connsiteY19" fmla="*/ 567559 h 696015"/>
                <a:gd name="connsiteX20" fmla="*/ 898634 w 1087820"/>
                <a:gd name="connsiteY20" fmla="*/ 614856 h 696015"/>
                <a:gd name="connsiteX21" fmla="*/ 441434 w 1087820"/>
                <a:gd name="connsiteY21" fmla="*/ 662152 h 696015"/>
                <a:gd name="connsiteX22" fmla="*/ 31531 w 1087820"/>
                <a:gd name="connsiteY22" fmla="*/ 662152 h 696015"/>
                <a:gd name="connsiteX23" fmla="*/ 0 w 1087820"/>
                <a:gd name="connsiteY23" fmla="*/ 662152 h 69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7820" h="696015">
                  <a:moveTo>
                    <a:pt x="0" y="662152"/>
                  </a:moveTo>
                  <a:lnTo>
                    <a:pt x="0" y="662152"/>
                  </a:lnTo>
                  <a:cubicBezTo>
                    <a:pt x="21021" y="604345"/>
                    <a:pt x="43611" y="547085"/>
                    <a:pt x="63062" y="488731"/>
                  </a:cubicBezTo>
                  <a:cubicBezTo>
                    <a:pt x="69914" y="468175"/>
                    <a:pt x="70292" y="445585"/>
                    <a:pt x="78827" y="425669"/>
                  </a:cubicBezTo>
                  <a:cubicBezTo>
                    <a:pt x="86291" y="408253"/>
                    <a:pt x="101884" y="395320"/>
                    <a:pt x="110358" y="378373"/>
                  </a:cubicBezTo>
                  <a:cubicBezTo>
                    <a:pt x="162423" y="274244"/>
                    <a:pt x="82351" y="389206"/>
                    <a:pt x="157655" y="283780"/>
                  </a:cubicBezTo>
                  <a:cubicBezTo>
                    <a:pt x="172927" y="262399"/>
                    <a:pt x="189679" y="242100"/>
                    <a:pt x="204951" y="220718"/>
                  </a:cubicBezTo>
                  <a:cubicBezTo>
                    <a:pt x="215964" y="205299"/>
                    <a:pt x="221686" y="185258"/>
                    <a:pt x="236482" y="173421"/>
                  </a:cubicBezTo>
                  <a:cubicBezTo>
                    <a:pt x="249459" y="163040"/>
                    <a:pt x="268013" y="162911"/>
                    <a:pt x="283779" y="157656"/>
                  </a:cubicBezTo>
                  <a:cubicBezTo>
                    <a:pt x="393848" y="47587"/>
                    <a:pt x="271896" y="155438"/>
                    <a:pt x="378372" y="94594"/>
                  </a:cubicBezTo>
                  <a:cubicBezTo>
                    <a:pt x="401186" y="81557"/>
                    <a:pt x="417932" y="59048"/>
                    <a:pt x="441434" y="47297"/>
                  </a:cubicBezTo>
                  <a:cubicBezTo>
                    <a:pt x="471162" y="32433"/>
                    <a:pt x="504496" y="26276"/>
                    <a:pt x="536027" y="15766"/>
                  </a:cubicBezTo>
                  <a:lnTo>
                    <a:pt x="583324" y="0"/>
                  </a:lnTo>
                  <a:cubicBezTo>
                    <a:pt x="725214" y="5255"/>
                    <a:pt x="868338" y="-3635"/>
                    <a:pt x="1008993" y="15766"/>
                  </a:cubicBezTo>
                  <a:cubicBezTo>
                    <a:pt x="1027763" y="18355"/>
                    <a:pt x="1027126" y="49665"/>
                    <a:pt x="1040524" y="63063"/>
                  </a:cubicBezTo>
                  <a:cubicBezTo>
                    <a:pt x="1053922" y="76461"/>
                    <a:pt x="1072055" y="84084"/>
                    <a:pt x="1087820" y="94594"/>
                  </a:cubicBezTo>
                  <a:cubicBezTo>
                    <a:pt x="1082565" y="199697"/>
                    <a:pt x="1085666" y="305553"/>
                    <a:pt x="1072055" y="409904"/>
                  </a:cubicBezTo>
                  <a:cubicBezTo>
                    <a:pt x="1069604" y="428692"/>
                    <a:pt x="1055320" y="445364"/>
                    <a:pt x="1040524" y="457200"/>
                  </a:cubicBezTo>
                  <a:cubicBezTo>
                    <a:pt x="1027547" y="467581"/>
                    <a:pt x="1008993" y="467711"/>
                    <a:pt x="993227" y="472966"/>
                  </a:cubicBezTo>
                  <a:cubicBezTo>
                    <a:pt x="977427" y="520369"/>
                    <a:pt x="979889" y="526809"/>
                    <a:pt x="945931" y="567559"/>
                  </a:cubicBezTo>
                  <a:cubicBezTo>
                    <a:pt x="931657" y="584687"/>
                    <a:pt x="918124" y="604028"/>
                    <a:pt x="898634" y="614856"/>
                  </a:cubicBezTo>
                  <a:cubicBezTo>
                    <a:pt x="780124" y="680695"/>
                    <a:pt x="506518" y="659322"/>
                    <a:pt x="441434" y="662152"/>
                  </a:cubicBezTo>
                  <a:cubicBezTo>
                    <a:pt x="288628" y="713089"/>
                    <a:pt x="343295" y="701123"/>
                    <a:pt x="31531" y="662152"/>
                  </a:cubicBezTo>
                  <a:cubicBezTo>
                    <a:pt x="19871" y="660694"/>
                    <a:pt x="5255" y="662152"/>
                    <a:pt x="0" y="662152"/>
                  </a:cubicBezTo>
                  <a:close/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301" y="3109500"/>
            <a:ext cx="81503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</a:rPr>
              <a:t>اعتقدَ التّلميذ، </a:t>
            </a:r>
            <a:r>
              <a:rPr lang="ar-SA" sz="2400" b="1" dirty="0">
                <a:solidFill>
                  <a:srgbClr val="FF0000"/>
                </a:solidFill>
              </a:rPr>
              <a:t>بشكل خاطىء، </a:t>
            </a:r>
            <a:r>
              <a:rPr lang="ar-SA" sz="2400" dirty="0">
                <a:solidFill>
                  <a:srgbClr val="002060"/>
                </a:solidFill>
              </a:rPr>
              <a:t>بأنّ المادّة المُعطاة هي مادّة جُزيئيّة، وأنّها مبنيّة من جُزيئات، وأنّ صيغتها الجُزيئيّة هي </a:t>
            </a:r>
            <a:r>
              <a:rPr lang="en-US" sz="24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SiO</a:t>
            </a:r>
            <a:r>
              <a:rPr lang="en-US" sz="2400" baseline="-250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r>
              <a:rPr lang="ar-SA" sz="2400" dirty="0">
                <a:solidFill>
                  <a:srgbClr val="002060"/>
                </a:solidFill>
              </a:rPr>
              <a:t> </a:t>
            </a:r>
            <a:r>
              <a:rPr lang="ar-SA" sz="2400" dirty="0">
                <a:solidFill>
                  <a:srgbClr val="002060"/>
                </a:solidFill>
                <a:cs typeface="Arial" panose="020B0604020202020204" pitchFamily="34" charset="0"/>
              </a:rPr>
              <a:t>بمعنى،</a:t>
            </a:r>
            <a:r>
              <a:rPr lang="ar-SA" sz="2400" dirty="0">
                <a:solidFill>
                  <a:srgbClr val="002060"/>
                </a:solidFill>
              </a:rPr>
              <a:t> أنّ الجزيء يشمل عددًا مُحدَّدًا من الذّرّات، بهذه الحالة: ذرّة واحدة من السيليكون وذرّتين من الأُكسجين.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</a:rPr>
              <a:t>بينما </a:t>
            </a:r>
            <a:r>
              <a:rPr lang="ar-SA" sz="2400" b="1" dirty="0">
                <a:solidFill>
                  <a:srgbClr val="FF0000"/>
                </a:solidFill>
              </a:rPr>
              <a:t>في الحقيقة </a:t>
            </a:r>
            <a:r>
              <a:rPr lang="ar-SA" sz="2400" dirty="0">
                <a:solidFill>
                  <a:srgbClr val="002060"/>
                </a:solidFill>
              </a:rPr>
              <a:t>المادّة المُعطاة هي </a:t>
            </a:r>
            <a:r>
              <a:rPr lang="ar-SA" sz="2400" b="1" dirty="0">
                <a:solidFill>
                  <a:srgbClr val="FF0000"/>
                </a:solidFill>
              </a:rPr>
              <a:t>مادّة ذرّيّة</a:t>
            </a:r>
            <a:r>
              <a:rPr lang="ar-SA" sz="2400" dirty="0">
                <a:solidFill>
                  <a:srgbClr val="002060"/>
                </a:solidFill>
              </a:rPr>
              <a:t>، لها </a:t>
            </a:r>
            <a:r>
              <a:rPr lang="ar-SA" sz="2400" b="1" dirty="0">
                <a:solidFill>
                  <a:srgbClr val="FF0000"/>
                </a:solidFill>
              </a:rPr>
              <a:t>الصّيغة الإمبيريّة</a:t>
            </a:r>
            <a:r>
              <a:rPr lang="ar-SA" sz="2400" dirty="0">
                <a:solidFill>
                  <a:srgbClr val="002060"/>
                </a:solidFill>
              </a:rPr>
              <a:t>،</a:t>
            </a:r>
            <a:r>
              <a:rPr lang="en-US" sz="24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SiO</a:t>
            </a:r>
            <a:r>
              <a:rPr lang="en-US" sz="2400" baseline="-25000" dirty="0">
                <a:solidFill>
                  <a:srgbClr val="9900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r>
              <a:rPr lang="ar-SA" sz="2400" dirty="0">
                <a:solidFill>
                  <a:srgbClr val="002060"/>
                </a:solidFill>
              </a:rPr>
              <a:t> ومبناها </a:t>
            </a:r>
            <a:r>
              <a:rPr lang="ar-SA" sz="2400" b="1" dirty="0">
                <a:solidFill>
                  <a:srgbClr val="FF0000"/>
                </a:solidFill>
              </a:rPr>
              <a:t>نسيج ذرّيّ</a:t>
            </a:r>
            <a:r>
              <a:rPr lang="ar-SA" sz="2400" dirty="0">
                <a:solidFill>
                  <a:srgbClr val="002060"/>
                </a:solidFill>
              </a:rPr>
              <a:t>، يتكوَّن مِن </a:t>
            </a:r>
            <a:r>
              <a:rPr lang="ar-SA" sz="2400" b="1" dirty="0">
                <a:solidFill>
                  <a:srgbClr val="FF0000"/>
                </a:solidFill>
              </a:rPr>
              <a:t>عدد هائل مِن الذّرّات </a:t>
            </a:r>
            <a:r>
              <a:rPr lang="ar-SA" sz="2400" dirty="0">
                <a:solidFill>
                  <a:srgbClr val="002060"/>
                </a:solidFill>
              </a:rPr>
              <a:t>المُرتبطة </a:t>
            </a:r>
            <a:r>
              <a:rPr lang="ar-SA" sz="2400" b="1" dirty="0">
                <a:solidFill>
                  <a:srgbClr val="FF0000"/>
                </a:solidFill>
              </a:rPr>
              <a:t>بروابط </a:t>
            </a:r>
            <a:r>
              <a:rPr lang="ar-SA" sz="2400" b="1" dirty="0" err="1">
                <a:solidFill>
                  <a:srgbClr val="FF0000"/>
                </a:solidFill>
              </a:rPr>
              <a:t>كوفالنتيّة</a:t>
            </a:r>
            <a:r>
              <a:rPr lang="he-IL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قطبيّة قويّة</a:t>
            </a:r>
            <a:r>
              <a:rPr lang="ar-SA" sz="2400" dirty="0">
                <a:solidFill>
                  <a:srgbClr val="002060"/>
                </a:solidFill>
              </a:rPr>
              <a:t>، وحسب الصيغة الإمبيريّة</a:t>
            </a:r>
            <a:r>
              <a:rPr lang="en-US" sz="2400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cs typeface="Arial" panose="020B0604020202020204" pitchFamily="34" charset="0"/>
              </a:rPr>
              <a:t>فإنّ</a:t>
            </a:r>
            <a:r>
              <a:rPr lang="ar-SA" sz="2400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</a:rPr>
              <a:t>النّسبة بين العناصر: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Si: O= 1:2</a:t>
            </a:r>
            <a:endParaRPr lang="he-IL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159615" y="1582768"/>
            <a:ext cx="8101516" cy="1065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86832" y="186259"/>
            <a:ext cx="10246355" cy="637353"/>
          </a:xfrm>
        </p:spPr>
        <p:txBody>
          <a:bodyPr/>
          <a:lstStyle/>
          <a:p>
            <a:r>
              <a:rPr lang="ar-SA" sz="4000" dirty="0"/>
              <a:t>الموادّ الذّرّيّة </a:t>
            </a:r>
            <a:r>
              <a:rPr lang="ar-SA" sz="4000" u="sng" dirty="0">
                <a:solidFill>
                  <a:srgbClr val="FF0000"/>
                </a:solidFill>
              </a:rPr>
              <a:t>الّتي سنُفصِّل صفاتها خلال الدّرس</a:t>
            </a:r>
            <a:r>
              <a:rPr lang="ar-SA" sz="4000" dirty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7" name="תמונה 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4"/>
          <a:stretch/>
        </p:blipFill>
        <p:spPr bwMode="auto">
          <a:xfrm>
            <a:off x="159615" y="2406613"/>
            <a:ext cx="8669075" cy="4073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317270" y="1582768"/>
            <a:ext cx="757242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AE" sz="3600" baseline="-25000" dirty="0">
                <a:solidFill>
                  <a:srgbClr val="C00000"/>
                </a:solidFill>
              </a:rPr>
              <a:t>جرافيت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/>
              <a:t>             </a:t>
            </a:r>
            <a:r>
              <a:rPr lang="ar-AE" sz="2800" dirty="0"/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SiC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6194" y="1784932"/>
            <a:ext cx="1116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aseline="-25000" dirty="0">
                <a:solidFill>
                  <a:srgbClr val="C00000"/>
                </a:solidFill>
              </a:rPr>
              <a:t>ماس</a:t>
            </a:r>
            <a:r>
              <a:rPr lang="ar-SA" sz="2400" baseline="-25000" dirty="0"/>
              <a:t>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</a:t>
            </a:r>
            <a:r>
              <a:rPr lang="en-US" sz="2800" baseline="-25000" dirty="0">
                <a:latin typeface="Calibri" panose="020F0502020204030204" pitchFamily="34" charset="0"/>
              </a:rPr>
              <a:t>)</a:t>
            </a:r>
            <a:endParaRPr lang="he-IL" baseline="-25000" dirty="0"/>
          </a:p>
        </p:txBody>
      </p:sp>
      <p:sp>
        <p:nvSpPr>
          <p:cNvPr id="6" name="מלבן 5"/>
          <p:cNvSpPr/>
          <p:nvPr/>
        </p:nvSpPr>
        <p:spPr>
          <a:xfrm>
            <a:off x="2213355" y="1784932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endParaRPr lang="he-IL" sz="2800" dirty="0">
              <a:latin typeface="Calibri" panose="020F0502020204030204" pitchFamily="34" charset="0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738432" y="2304028"/>
            <a:ext cx="6434878" cy="295050"/>
            <a:chOff x="738432" y="2304028"/>
            <a:chExt cx="6434878" cy="295050"/>
          </a:xfrm>
        </p:grpSpPr>
        <p:sp>
          <p:nvSpPr>
            <p:cNvPr id="4" name="חץ למטה 3"/>
            <p:cNvSpPr/>
            <p:nvPr/>
          </p:nvSpPr>
          <p:spPr>
            <a:xfrm>
              <a:off x="6779172" y="2308152"/>
              <a:ext cx="394138" cy="29092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חץ למטה 8"/>
            <p:cNvSpPr/>
            <p:nvPr/>
          </p:nvSpPr>
          <p:spPr>
            <a:xfrm>
              <a:off x="4494152" y="2308152"/>
              <a:ext cx="394138" cy="290926"/>
            </a:xfrm>
            <a:prstGeom prst="downArrow">
              <a:avLst/>
            </a:prstGeom>
            <a:solidFill>
              <a:srgbClr val="FFFF9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למטה 9"/>
            <p:cNvSpPr/>
            <p:nvPr/>
          </p:nvSpPr>
          <p:spPr>
            <a:xfrm>
              <a:off x="2333139" y="2304028"/>
              <a:ext cx="394138" cy="29092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חץ למטה 10"/>
            <p:cNvSpPr/>
            <p:nvPr/>
          </p:nvSpPr>
          <p:spPr>
            <a:xfrm>
              <a:off x="738432" y="2304028"/>
              <a:ext cx="394138" cy="290926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560371" y="928048"/>
            <a:ext cx="9511677" cy="584597"/>
            <a:chOff x="560371" y="928048"/>
            <a:chExt cx="9511677" cy="58459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560371" y="928048"/>
              <a:ext cx="7152546" cy="584597"/>
              <a:chOff x="560371" y="928048"/>
              <a:chExt cx="7152546" cy="58459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71" y="1174508"/>
                <a:ext cx="604837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9445" y="1249428"/>
                <a:ext cx="581025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3310" y="928048"/>
                <a:ext cx="539607" cy="571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7889696" y="1028292"/>
              <a:ext cx="21823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/>
                <a:t>عودة للمهمّة البيتيّة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48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695950"/>
            <a:ext cx="8991600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0369" y="573094"/>
            <a:ext cx="10613820" cy="720000"/>
          </a:xfrm>
        </p:spPr>
        <p:txBody>
          <a:bodyPr/>
          <a:lstStyle/>
          <a:p>
            <a:r>
              <a:rPr lang="ar-SA" sz="4800" dirty="0"/>
              <a:t>ما المُشتَرك بين الرّمل، الماس، والجرافيت؟</a:t>
            </a:r>
            <a:endParaRPr lang="he-IL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25431" r="5246" b="17672"/>
          <a:stretch/>
        </p:blipFill>
        <p:spPr bwMode="auto">
          <a:xfrm>
            <a:off x="236483" y="4185973"/>
            <a:ext cx="8119241" cy="20910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3314670"/>
            <a:ext cx="83557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   الماس          الجرافيت           الرّمل</a:t>
            </a:r>
            <a:endParaRPr lang="he-IL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פוסטרים Think - Vazi Vaz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7040" r="4878" b="26408"/>
          <a:stretch/>
        </p:blipFill>
        <p:spPr bwMode="auto">
          <a:xfrm>
            <a:off x="5103903" y="2257940"/>
            <a:ext cx="2822027" cy="9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 Clipart| (34)++ Stunning Cliparts #TC | 4570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45" y="2055670"/>
            <a:ext cx="895158" cy="11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40" y="25509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0280" y="2156806"/>
            <a:ext cx="21084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</a:rPr>
              <a:t>امسَح الشيفرة لمُشاهدة فيلم، يُجيب عن السؤال 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9599" y="1293094"/>
            <a:ext cx="6356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لجميعها مبنى ضخم، مبنى نسيج ذرّيّ</a:t>
            </a:r>
            <a:endParaRPr lang="he-IL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71838"/>
            <a:ext cx="8337171" cy="100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41644"/>
            <a:ext cx="12190412" cy="720000"/>
          </a:xfrm>
        </p:spPr>
        <p:txBody>
          <a:bodyPr/>
          <a:lstStyle/>
          <a:p>
            <a:r>
              <a:rPr lang="ar-SA" dirty="0"/>
              <a:t> نُفكِّر خلال الاستراحة </a:t>
            </a:r>
            <a:endParaRPr lang="he-IL" dirty="0"/>
          </a:p>
        </p:txBody>
      </p:sp>
      <p:pic>
        <p:nvPicPr>
          <p:cNvPr id="3" name="Picture 2" descr="Caffeine Chemistry Coffee Cup  Porcelain Cup by LLTownleyCeram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12614" r="19247" b="10994"/>
          <a:stretch/>
        </p:blipFill>
        <p:spPr bwMode="auto">
          <a:xfrm>
            <a:off x="8017886" y="130548"/>
            <a:ext cx="783214" cy="71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57150" y="728260"/>
            <a:ext cx="119237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التآصُل</a:t>
            </a:r>
            <a:r>
              <a:rPr lang="ar-SA" sz="2800" dirty="0"/>
              <a:t> هو ظاهرة كيميائيّة موجودة  في بعض الموادّ،  تُؤدّي إلى وجودها بصُور مُتعدِّدة نتيجة لاختلاف تركيبها البلّوريّ، مع تشابُه تركيبها الكيميائيّ. 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فمثلًا: </a:t>
            </a:r>
            <a:r>
              <a:rPr lang="ar-SA" sz="2800" dirty="0">
                <a:solidFill>
                  <a:srgbClr val="FF0000"/>
                </a:solidFill>
              </a:rPr>
              <a:t>الجرافيت والماس والفحم </a:t>
            </a:r>
            <a:r>
              <a:rPr lang="ar-SA" sz="2800" dirty="0"/>
              <a:t>هما أشكال تآصُل لعنصر الكربون.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هل تعرف أشكال تآصُل لعناصر أُخرى؟ أُذكر أشكال التآصُل لعنصر واحد على الأقلّ. </a:t>
            </a:r>
            <a:r>
              <a:rPr lang="ar-SA" sz="2000" dirty="0"/>
              <a:t>(بإمكانك الاستعانة بمصادر مكتوبة/ مُحوْسَبة)</a:t>
            </a:r>
            <a:endParaRPr lang="he-IL" sz="20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203913" y="3816051"/>
            <a:ext cx="11757900" cy="2834463"/>
            <a:chOff x="203913" y="3816051"/>
            <a:chExt cx="11757900" cy="2834463"/>
          </a:xfrm>
        </p:grpSpPr>
        <p:sp>
          <p:nvSpPr>
            <p:cNvPr id="5" name="מלבן 4"/>
            <p:cNvSpPr/>
            <p:nvPr/>
          </p:nvSpPr>
          <p:spPr>
            <a:xfrm>
              <a:off x="203913" y="3816051"/>
              <a:ext cx="117579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400" dirty="0">
                  <a:solidFill>
                    <a:srgbClr val="002060"/>
                  </a:solidFill>
                  <a:latin typeface="+mj-lt"/>
                </a:rPr>
                <a:t>أشكال تآصُل لعنصر الأُكسجين: غاز الأُكسجين،</a:t>
              </a:r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O</a:t>
              </a:r>
              <a:r>
                <a:rPr lang="en-US" sz="2400" baseline="-25000" dirty="0">
                  <a:solidFill>
                    <a:srgbClr val="002060"/>
                  </a:solidFill>
                  <a:latin typeface="+mj-lt"/>
                </a:rPr>
                <a:t>2(g)</a:t>
              </a:r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،</a:t>
              </a:r>
              <a:r>
                <a:rPr lang="ar-SA" sz="2400" dirty="0">
                  <a:solidFill>
                    <a:srgbClr val="002060"/>
                  </a:solidFill>
                  <a:latin typeface="+mj-lt"/>
                </a:rPr>
                <a:t> وغاز الأوزون </a:t>
              </a:r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O</a:t>
              </a:r>
              <a:r>
                <a:rPr lang="en-US" sz="2400" baseline="-25000" dirty="0">
                  <a:solidFill>
                    <a:srgbClr val="002060"/>
                  </a:solidFill>
                  <a:latin typeface="+mj-lt"/>
                </a:rPr>
                <a:t>3(g)</a:t>
              </a:r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، </a:t>
              </a:r>
              <a:r>
                <a:rPr lang="ar-SA" sz="2400" dirty="0">
                  <a:solidFill>
                    <a:srgbClr val="002060"/>
                  </a:solidFill>
                  <a:latin typeface="+mj-lt"/>
                </a:rPr>
                <a:t>والّذي يُشكّل طبقة الأوزون، الّتي تحمي الكرة الأرضيّة من الإشعاعات الكونيّة</a:t>
              </a:r>
              <a:endParaRPr lang="he-IL" sz="2400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1026" name="Picture 2" descr="بحث عن طبقة الاوزون | Ra2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85" y="4619049"/>
              <a:ext cx="3771900" cy="203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8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" b="9788"/>
          <a:stretch/>
        </p:blipFill>
        <p:spPr bwMode="auto">
          <a:xfrm>
            <a:off x="0" y="95250"/>
            <a:ext cx="937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7606993" y="247650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 بعض أشكال تآصُل عنصر الكربون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84581" y="370153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ماس</a:t>
            </a:r>
            <a:endParaRPr lang="he-IL" sz="3200" dirty="0">
              <a:solidFill>
                <a:srgbClr val="00206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057520" y="1225034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جرافيت</a:t>
            </a:r>
            <a:endParaRPr lang="he-IL" sz="3200" dirty="0">
              <a:solidFill>
                <a:srgbClr val="00206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06833" y="3072884"/>
            <a:ext cx="2545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أنابيب نانوكربونيّة</a:t>
            </a:r>
            <a:endParaRPr lang="he-IL" sz="3200" dirty="0">
              <a:solidFill>
                <a:srgbClr val="00206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451492" y="5396984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فولارين</a:t>
            </a:r>
            <a:endParaRPr lang="he-I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6256944" y="3242238"/>
            <a:ext cx="5933469" cy="637353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</a:rPr>
              <a:t>الجرافين-</a:t>
            </a:r>
            <a:r>
              <a:rPr lang="ar-SA" sz="2400" dirty="0"/>
              <a:t> طبقة وحيدة مِن ذرّات الكربون، مُرتبطة على شكل أنماط سُداسيّة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6483" y="415164"/>
            <a:ext cx="118027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الجرافين هو شكل تآصُل إضافيّ لعُنصر الكربون، تمّ تطويره في الآونة الأخيرة </a:t>
            </a:r>
          </a:p>
        </p:txBody>
      </p:sp>
      <p:pic>
        <p:nvPicPr>
          <p:cNvPr id="3076" name="Picture 4" descr="https://haltaalam.info/wp-content/uploads/2015/05/16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/>
        </p:blipFill>
        <p:spPr bwMode="auto">
          <a:xfrm>
            <a:off x="0" y="1444442"/>
            <a:ext cx="6115050" cy="54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الجرافين Graphene أصلب مادة معروفة و طرق لتحضيره منزلياً ! | مكتب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4" y="1385066"/>
            <a:ext cx="5782316" cy="17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0" y="4091397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6944" y="5748747"/>
            <a:ext cx="1812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لمعلومات أوفى عن الجرافين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6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159615" y="1582768"/>
            <a:ext cx="6556495" cy="1065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86832" y="186259"/>
            <a:ext cx="10246355" cy="637353"/>
          </a:xfrm>
        </p:spPr>
        <p:txBody>
          <a:bodyPr/>
          <a:lstStyle/>
          <a:p>
            <a:r>
              <a:rPr lang="ar-SA" sz="3600" dirty="0"/>
              <a:t>عوْدة إلى الموادّ الذّرّيّة </a:t>
            </a:r>
            <a:r>
              <a:rPr lang="ar-SA" sz="3600" u="sng" dirty="0">
                <a:solidFill>
                  <a:srgbClr val="FF0000"/>
                </a:solidFill>
              </a:rPr>
              <a:t>الّتي سنُفصِّل صِفاتها</a:t>
            </a:r>
            <a:r>
              <a:rPr lang="ar-SA" sz="3600" dirty="0">
                <a:solidFill>
                  <a:srgbClr val="FF0000"/>
                </a:solidFill>
              </a:rPr>
              <a:t> 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7" name="תמונה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4"/>
          <a:stretch/>
        </p:blipFill>
        <p:spPr bwMode="auto">
          <a:xfrm>
            <a:off x="159616" y="2406613"/>
            <a:ext cx="7502426" cy="4073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317270" y="1582768"/>
            <a:ext cx="595740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AE" sz="3600" baseline="-25000" dirty="0">
                <a:solidFill>
                  <a:srgbClr val="C00000"/>
                </a:solidFill>
              </a:rPr>
              <a:t>جراف</a:t>
            </a:r>
            <a:r>
              <a:rPr lang="ar-SA" sz="3600" baseline="-25000" dirty="0" err="1">
                <a:solidFill>
                  <a:srgbClr val="C00000"/>
                </a:solidFill>
              </a:rPr>
              <a:t>يت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r>
              <a:rPr lang="ar-SA" sz="2800" dirty="0"/>
              <a:t>   </a:t>
            </a:r>
            <a:r>
              <a:rPr lang="ar-AE" sz="2800" dirty="0"/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SiC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50100" y="178493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aseline="-25000" dirty="0">
                <a:solidFill>
                  <a:srgbClr val="C00000"/>
                </a:solidFill>
              </a:rPr>
              <a:t>ماس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</a:t>
            </a:r>
            <a:r>
              <a:rPr lang="en-US" sz="2400" baseline="-25000" dirty="0">
                <a:latin typeface="Calibri" panose="020F0502020204030204" pitchFamily="34" charset="0"/>
              </a:rPr>
              <a:t>)</a:t>
            </a:r>
            <a:r>
              <a:rPr lang="ar-SA" sz="2400" baseline="-25000" dirty="0"/>
              <a:t>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213355" y="1784932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endParaRPr lang="he-IL" sz="2800" dirty="0">
              <a:latin typeface="Calibri" panose="020F0502020204030204" pitchFamily="34" charset="0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738432" y="2304028"/>
            <a:ext cx="5142105" cy="295050"/>
            <a:chOff x="738432" y="2304028"/>
            <a:chExt cx="5142105" cy="295050"/>
          </a:xfrm>
        </p:grpSpPr>
        <p:sp>
          <p:nvSpPr>
            <p:cNvPr id="4" name="חץ למטה 3"/>
            <p:cNvSpPr/>
            <p:nvPr/>
          </p:nvSpPr>
          <p:spPr>
            <a:xfrm>
              <a:off x="5486399" y="2308152"/>
              <a:ext cx="394138" cy="29092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חץ למטה 8"/>
            <p:cNvSpPr/>
            <p:nvPr/>
          </p:nvSpPr>
          <p:spPr>
            <a:xfrm>
              <a:off x="3910829" y="2308152"/>
              <a:ext cx="394138" cy="290926"/>
            </a:xfrm>
            <a:prstGeom prst="downArrow">
              <a:avLst/>
            </a:prstGeom>
            <a:solidFill>
              <a:srgbClr val="FFFF99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למטה 9"/>
            <p:cNvSpPr/>
            <p:nvPr/>
          </p:nvSpPr>
          <p:spPr>
            <a:xfrm>
              <a:off x="2333139" y="2304028"/>
              <a:ext cx="394138" cy="29092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חץ למטה 10"/>
            <p:cNvSpPr/>
            <p:nvPr/>
          </p:nvSpPr>
          <p:spPr>
            <a:xfrm>
              <a:off x="738432" y="2304028"/>
              <a:ext cx="394138" cy="290926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47176" y="1243682"/>
            <a:ext cx="5143237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002060"/>
                </a:solidFill>
              </a:rPr>
              <a:t>مِن بين أشكال تآصُل الكربون سنُفصِّل صِفات الماس والجرافيت، إلى جانِب تفصيل صفات المادّتَين: أُكسيد السّيليكون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endParaRPr lang="he-IL" sz="2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rgbClr val="002060"/>
                </a:solidFill>
              </a:rPr>
              <a:t>وكربيد السّيليكون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SiC</a:t>
            </a:r>
            <a:r>
              <a:rPr lang="en-US" sz="28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4"/>
          <p:cNvSpPr>
            <a:spLocks noGrp="1"/>
          </p:cNvSpPr>
          <p:nvPr>
            <p:ph type="ctrTitle"/>
          </p:nvPr>
        </p:nvSpPr>
        <p:spPr>
          <a:xfrm>
            <a:off x="797249" y="1191682"/>
            <a:ext cx="10871177" cy="1260000"/>
          </a:xfrm>
        </p:spPr>
        <p:txBody>
          <a:bodyPr/>
          <a:lstStyle/>
          <a:p>
            <a:r>
              <a:rPr lang="ar-SA" sz="5400" dirty="0">
                <a:solidFill>
                  <a:srgbClr val="002060"/>
                </a:solidFill>
              </a:rPr>
              <a:t>الموادّ الذّرّيّة- نموذج النّسيج الذّرّيّ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1" name="כותרת משנה 6"/>
          <p:cNvSpPr>
            <a:spLocks noGrp="1"/>
          </p:cNvSpPr>
          <p:nvPr>
            <p:ph type="subTitle" idx="1"/>
          </p:nvPr>
        </p:nvSpPr>
        <p:spPr>
          <a:xfrm>
            <a:off x="683525" y="2342598"/>
            <a:ext cx="10872000" cy="826756"/>
          </a:xfrm>
        </p:spPr>
        <p:txBody>
          <a:bodyPr/>
          <a:lstStyle/>
          <a:p>
            <a:r>
              <a:rPr lang="ar-SA" sz="4400" dirty="0">
                <a:sym typeface="Varela Round"/>
              </a:rPr>
              <a:t>كيمياء لتلاميذ الصُّفوف العاشرة حتّى الثّانية عشرة</a:t>
            </a:r>
            <a:endParaRPr lang="he-IL" sz="4400" dirty="0">
              <a:sym typeface="Varela Round"/>
            </a:endParaRPr>
          </a:p>
        </p:txBody>
      </p:sp>
      <p:sp>
        <p:nvSpPr>
          <p:cNvPr id="12" name="מציין מיקום תוכן 3"/>
          <p:cNvSpPr>
            <a:spLocks noGrp="1"/>
          </p:cNvSpPr>
          <p:nvPr>
            <p:ph idx="10"/>
          </p:nvPr>
        </p:nvSpPr>
        <p:spPr>
          <a:xfrm>
            <a:off x="797249" y="2968647"/>
            <a:ext cx="10872000" cy="1437672"/>
          </a:xfrm>
        </p:spPr>
        <p:txBody>
          <a:bodyPr/>
          <a:lstStyle/>
          <a:p>
            <a:r>
              <a:rPr lang="he-IL" dirty="0">
                <a:cs typeface="+mn-cs"/>
                <a:sym typeface="Varela Round"/>
              </a:rPr>
              <a:t> </a:t>
            </a:r>
            <a:r>
              <a:rPr lang="ar-SA" dirty="0">
                <a:cs typeface="+mn-cs"/>
                <a:sym typeface="Varela Round"/>
              </a:rPr>
              <a:t>د. عبير زيدان-عابد</a:t>
            </a:r>
            <a:endParaRPr lang="he-IL" dirty="0">
              <a:cs typeface="+mn-cs"/>
              <a:sym typeface="Varela Round"/>
            </a:endParaRPr>
          </a:p>
          <a:p>
            <a:r>
              <a:rPr lang="ar-SA" dirty="0">
                <a:cs typeface="+mn-cs"/>
                <a:sym typeface="Varela Round"/>
              </a:rPr>
              <a:t>بإرشاد: ريم سابا ونهال ناصر، </a:t>
            </a:r>
            <a:r>
              <a:rPr lang="ar-SA" dirty="0">
                <a:sym typeface="Varela Round"/>
              </a:rPr>
              <a:t>مُرشِدات الكيمياء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907" y="4406319"/>
            <a:ext cx="685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מבנה וקישור-חומרים אטומריים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SA" b="1" dirty="0">
                <a:solidFill>
                  <a:srgbClr val="002060"/>
                </a:solidFill>
              </a:rPr>
              <a:t>شكْلا تآصُل الكَربون: الماس والجرافيت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2260" y="5197323"/>
            <a:ext cx="9300404" cy="1218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600" dirty="0"/>
              <a:t>يوجد رابط كوفالنتيّ نقيّ بين ذرّات الكربون في المادّتَين.</a:t>
            </a:r>
          </a:p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600" dirty="0"/>
              <a:t>بالرّغم مِن أنّ المادّتين تتكوّنان من عنصر الكربون فقط، إلّا أنّ صفاتهما مُختلفة.</a:t>
            </a:r>
            <a:endParaRPr lang="he-IL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095517"/>
            <a:ext cx="88963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1100" y="2076450"/>
            <a:ext cx="1924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aseline="-25000" dirty="0">
                <a:solidFill>
                  <a:srgbClr val="FF0000"/>
                </a:solidFill>
              </a:rPr>
              <a:t>جرافيت</a:t>
            </a:r>
            <a:r>
              <a:rPr lang="he-IL" sz="4000" baseline="-25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(s)</a:t>
            </a:r>
            <a:endParaRPr lang="he-IL" sz="4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100" y="4171950"/>
            <a:ext cx="1924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aseline="-25000" dirty="0">
                <a:solidFill>
                  <a:srgbClr val="FF0000"/>
                </a:solidFill>
              </a:rPr>
              <a:t>ماس</a:t>
            </a:r>
            <a:r>
              <a:rPr lang="he-IL" sz="4000" baseline="-25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(s)</a:t>
            </a:r>
            <a:r>
              <a:rPr lang="he-IL" sz="4000" baseline="-25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55920" y="423091"/>
            <a:ext cx="5317172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SA" sz="4000" dirty="0"/>
              <a:t>الجرافيت، </a:t>
            </a:r>
            <a:endParaRPr lang="he-I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4998" y="1173274"/>
            <a:ext cx="10643650" cy="6505391"/>
          </a:xfrm>
        </p:spPr>
        <p:txBody>
          <a:bodyPr>
            <a:noAutofit/>
          </a:bodyPr>
          <a:lstStyle/>
          <a:p>
            <a:pPr marL="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800" b="1" dirty="0">
                <a:solidFill>
                  <a:srgbClr val="FF0000"/>
                </a:solidFill>
              </a:rPr>
              <a:t>مادّة بلّوريّة صلبة</a:t>
            </a:r>
            <a:r>
              <a:rPr lang="ar-SA" sz="2800" dirty="0">
                <a:solidFill>
                  <a:schemeClr val="tx1"/>
                </a:solidFill>
              </a:rPr>
              <a:t>، لونها بنيّ مائل للأسود أو الرّماديّ</a:t>
            </a:r>
            <a:endParaRPr lang="en-US" sz="2800" dirty="0">
              <a:solidFill>
                <a:schemeClr val="tx1"/>
              </a:solidFill>
            </a:endParaRPr>
          </a:p>
          <a:p>
            <a:pPr marL="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chemeClr val="tx1"/>
                </a:solidFill>
              </a:rPr>
              <a:t>ترتبط كلّ ذرّة كربون برابط كوفالنتيّ مع ثلاث ذرّات كربون بمبنى ذو طبقات</a:t>
            </a:r>
            <a:endParaRPr lang="en-US" sz="2800" dirty="0">
              <a:solidFill>
                <a:schemeClr val="tx1"/>
              </a:solidFill>
            </a:endParaRPr>
          </a:p>
          <a:p>
            <a:pPr marL="571500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chemeClr val="tx1"/>
                </a:solidFill>
              </a:rPr>
              <a:t>بين الطّبقات توجد قوى فاندرفالس </a:t>
            </a:r>
          </a:p>
        </p:txBody>
      </p:sp>
      <p:pic>
        <p:nvPicPr>
          <p:cNvPr id="5124" name="Picture 4" descr="Pencil with eraser cartoon ic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14073"/>
          <a:stretch/>
        </p:blipFill>
        <p:spPr bwMode="auto">
          <a:xfrm>
            <a:off x="9078453" y="412859"/>
            <a:ext cx="814725" cy="7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19321" y="412859"/>
            <a:ext cx="1924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aseline="-25000" dirty="0">
                <a:solidFill>
                  <a:srgbClr val="002060"/>
                </a:solidFill>
              </a:rPr>
              <a:t>جرافيت</a:t>
            </a:r>
            <a:r>
              <a:rPr lang="en-US" sz="4000" dirty="0">
                <a:solidFill>
                  <a:srgbClr val="002060"/>
                </a:solidFill>
              </a:rPr>
              <a:t>C</a:t>
            </a:r>
            <a:r>
              <a:rPr lang="en-US" sz="4000" baseline="-25000" dirty="0">
                <a:solidFill>
                  <a:srgbClr val="002060"/>
                </a:solidFill>
              </a:rPr>
              <a:t>(s)</a:t>
            </a:r>
            <a:endParaRPr lang="he-IL" sz="4000" baseline="-25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655319"/>
            <a:ext cx="3627120" cy="16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קבוצה 8"/>
          <p:cNvGrpSpPr/>
          <p:nvPr/>
        </p:nvGrpSpPr>
        <p:grpSpPr>
          <a:xfrm>
            <a:off x="441960" y="2942770"/>
            <a:ext cx="5013959" cy="3503750"/>
            <a:chOff x="7724367" y="157618"/>
            <a:chExt cx="4297226" cy="3765360"/>
          </a:xfrm>
        </p:grpSpPr>
        <p:sp>
          <p:nvSpPr>
            <p:cNvPr id="6" name="מלבן 5"/>
            <p:cNvSpPr/>
            <p:nvPr/>
          </p:nvSpPr>
          <p:spPr>
            <a:xfrm>
              <a:off x="9648373" y="157618"/>
              <a:ext cx="1180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(s)</a:t>
              </a:r>
              <a:r>
                <a:rPr lang="en-US" sz="2800" baseline="-25000" dirty="0">
                  <a:solidFill>
                    <a:srgbClr val="002060"/>
                  </a:solidFill>
                </a:rPr>
                <a:t> </a:t>
              </a:r>
              <a:r>
                <a:rPr lang="ar-AE" sz="2800" baseline="-25000" dirty="0">
                  <a:solidFill>
                    <a:srgbClr val="002060"/>
                  </a:solidFill>
                </a:rPr>
                <a:t>جرافيت</a:t>
              </a:r>
              <a:endParaRPr lang="he-IL" sz="2800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קבוצה 4"/>
            <p:cNvGrpSpPr/>
            <p:nvPr/>
          </p:nvGrpSpPr>
          <p:grpSpPr>
            <a:xfrm>
              <a:off x="7724367" y="741272"/>
              <a:ext cx="4297226" cy="3181706"/>
              <a:chOff x="7724367" y="741272"/>
              <a:chExt cx="4297226" cy="3181706"/>
            </a:xfrm>
          </p:grpSpPr>
          <p:pic>
            <p:nvPicPr>
              <p:cNvPr id="7" name="תמונה 6" descr="תוצאת תמונה עבור ‪graphite structure‬‏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2" t="15625" r="12136" b="15625"/>
              <a:stretch/>
            </p:blipFill>
            <p:spPr bwMode="auto">
              <a:xfrm>
                <a:off x="8613230" y="741272"/>
                <a:ext cx="3408363" cy="318170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724367" y="1907628"/>
                <a:ext cx="1837586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rgbClr val="002060"/>
                    </a:solidFill>
                  </a:rPr>
                  <a:t>قوى فاندرفالس بين الطّبقات</a:t>
                </a:r>
                <a:endParaRPr lang="he-IL" sz="2400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/>
        </p:blipFill>
        <p:spPr bwMode="auto">
          <a:xfrm>
            <a:off x="77413" y="1651780"/>
            <a:ext cx="1774834" cy="25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75934"/>
            <a:ext cx="12190412" cy="720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SA" sz="3600" dirty="0">
                <a:solidFill>
                  <a:srgbClr val="FF0000"/>
                </a:solidFill>
              </a:rPr>
              <a:t>  الجرافيت - تتمّة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72150"/>
            <a:ext cx="833717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2023" y="523087"/>
            <a:ext cx="11588390" cy="1336193"/>
          </a:xfrm>
        </p:spPr>
        <p:txBody>
          <a:bodyPr>
            <a:noAutofit/>
          </a:bodyPr>
          <a:lstStyle/>
          <a:p>
            <a:pPr marL="571500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dirty="0">
                <a:solidFill>
                  <a:schemeClr val="tx1"/>
                </a:solidFill>
              </a:rPr>
              <a:t>ترتبط كلّ ذرّة كربون</a:t>
            </a:r>
            <a:r>
              <a:rPr lang="ar-SA" dirty="0"/>
              <a:t>، </a:t>
            </a:r>
            <a:r>
              <a:rPr lang="ar-SA" b="1" dirty="0"/>
              <a:t>في الطّبقات، </a:t>
            </a:r>
            <a:r>
              <a:rPr lang="ar-SA" b="1" dirty="0">
                <a:solidFill>
                  <a:srgbClr val="FF0000"/>
                </a:solidFill>
              </a:rPr>
              <a:t>بثلاثة روابط كوفالنتيّة نقيّة </a:t>
            </a:r>
            <a:r>
              <a:rPr lang="ar-SA" dirty="0">
                <a:solidFill>
                  <a:schemeClr val="tx1"/>
                </a:solidFill>
              </a:rPr>
              <a:t>مع ثلاث ذرّات كربون مُجاورة، والإلكترون الرابع لكلّ ذرّة كربون يبقى حرّ الحركة، </a:t>
            </a:r>
            <a:r>
              <a:rPr lang="ar-SA" b="1" dirty="0">
                <a:solidFill>
                  <a:srgbClr val="FF0000"/>
                </a:solidFill>
              </a:rPr>
              <a:t>ممّا يُكسب الجرافيت صِفة الإيصال الكهربائيّ في الحالة الصّلبة. </a:t>
            </a:r>
          </a:p>
        </p:txBody>
      </p:sp>
      <p:sp>
        <p:nvSpPr>
          <p:cNvPr id="6" name="מלבן 5"/>
          <p:cNvSpPr/>
          <p:nvPr/>
        </p:nvSpPr>
        <p:spPr>
          <a:xfrm>
            <a:off x="980950" y="2813887"/>
            <a:ext cx="104182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spcBef>
                <a:spcPct val="50000"/>
              </a:spcBef>
              <a:buClr>
                <a:srgbClr val="00B0F0"/>
              </a:buClr>
              <a:defRPr/>
            </a:pPr>
            <a:r>
              <a:rPr lang="ar-SA" sz="2200" dirty="0"/>
              <a:t>الإلكترون الرابع </a:t>
            </a:r>
            <a:r>
              <a:rPr lang="ar-SA" sz="2200" u="sng" dirty="0"/>
              <a:t>لكلّ ذرّة كربون في النّسيج الذّرّيّ </a:t>
            </a:r>
            <a:r>
              <a:rPr lang="ar-SA" sz="2200" dirty="0"/>
              <a:t>يبقى حُرّ الحركة، </a:t>
            </a:r>
            <a:r>
              <a:rPr lang="ar-SA" sz="2200" b="1" dirty="0"/>
              <a:t>ممّا يُسبّب الإيصال الكهربائيّ </a:t>
            </a:r>
          </a:p>
          <a:p>
            <a:pPr marL="114300" algn="ctr">
              <a:spcBef>
                <a:spcPct val="50000"/>
              </a:spcBef>
              <a:buClr>
                <a:srgbClr val="00B0F0"/>
              </a:buClr>
              <a:defRPr/>
            </a:pPr>
            <a:r>
              <a:rPr lang="ar-SA" sz="2200" b="1" dirty="0"/>
              <a:t>في الحالة الصّلبة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183079" y="3813506"/>
            <a:ext cx="2980211" cy="2755864"/>
            <a:chOff x="106878" y="2963621"/>
            <a:chExt cx="4285047" cy="3655048"/>
          </a:xfrm>
        </p:grpSpPr>
        <p:sp>
          <p:nvSpPr>
            <p:cNvPr id="8" name="TextBox 7"/>
            <p:cNvSpPr txBox="1"/>
            <p:nvPr/>
          </p:nvSpPr>
          <p:spPr>
            <a:xfrm>
              <a:off x="106878" y="4690998"/>
              <a:ext cx="4285047" cy="423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لذرّة الكربون 4 إلكترونات تكافُؤ</a:t>
              </a:r>
              <a:endParaRPr lang="he-IL" sz="2000" dirty="0"/>
            </a:p>
          </p:txBody>
        </p:sp>
        <p:pic>
          <p:nvPicPr>
            <p:cNvPr id="2050" name="Picture 2" descr="Carbon (Element) - Facts, Discovery, Atomic Structure &amp; Uses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184583" y="5297711"/>
              <a:ext cx="1322279" cy="1320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918" y="2963621"/>
              <a:ext cx="1653415" cy="170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לבן 9"/>
          <p:cNvSpPr/>
          <p:nvPr/>
        </p:nvSpPr>
        <p:spPr>
          <a:xfrm>
            <a:off x="1856064" y="1859280"/>
            <a:ext cx="10332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 dirty="0"/>
              <a:t>عند تحويل الجرافيت إلى </a:t>
            </a:r>
            <a:r>
              <a:rPr lang="ar-SA" sz="2400" dirty="0">
                <a:solidFill>
                  <a:srgbClr val="FF0000"/>
                </a:solidFill>
              </a:rPr>
              <a:t>الحالة السائلة</a:t>
            </a:r>
            <a:r>
              <a:rPr lang="ar-SA" sz="2400" dirty="0"/>
              <a:t>، ينهدم النّسيج الذّرّي ، </a:t>
            </a:r>
            <a:r>
              <a:rPr lang="ar-SA" sz="2400" dirty="0">
                <a:solidFill>
                  <a:srgbClr val="FF0000"/>
                </a:solidFill>
              </a:rPr>
              <a:t>فتنعدِم صِفة الإيصال الكهربائيّ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2622491" y="3709712"/>
            <a:ext cx="9538662" cy="3047348"/>
            <a:chOff x="2622491" y="3709712"/>
            <a:chExt cx="9538662" cy="3047348"/>
          </a:xfrm>
        </p:grpSpPr>
        <p:sp>
          <p:nvSpPr>
            <p:cNvPr id="9" name="מלבן 8"/>
            <p:cNvSpPr/>
            <p:nvPr/>
          </p:nvSpPr>
          <p:spPr>
            <a:xfrm>
              <a:off x="2622491" y="3709712"/>
              <a:ext cx="953866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457200">
                <a:spcBef>
                  <a:spcPct val="50000"/>
                </a:spcBef>
                <a:buClr>
                  <a:srgbClr val="00B0F0"/>
                </a:buClr>
                <a:buFont typeface="Wingdings" panose="05000000000000000000" pitchFamily="2" charset="2"/>
                <a:buChar char="q"/>
                <a:defRPr/>
              </a:pPr>
              <a:r>
                <a:rPr lang="ar-SA" sz="2800" dirty="0">
                  <a:solidFill>
                    <a:srgbClr val="FF0000"/>
                  </a:solidFill>
                </a:rPr>
                <a:t>لا يذوب الجرافيت بالماء</a:t>
              </a:r>
            </a:p>
            <a:p>
              <a:pPr marL="571500" indent="-457200">
                <a:spcBef>
                  <a:spcPct val="50000"/>
                </a:spcBef>
                <a:buClr>
                  <a:srgbClr val="00B0F0"/>
                </a:buClr>
                <a:buFont typeface="Wingdings" panose="05000000000000000000" pitchFamily="2" charset="2"/>
                <a:buChar char="q"/>
                <a:defRPr/>
              </a:pPr>
              <a:r>
                <a:rPr lang="ar-SA" sz="2800" dirty="0">
                  <a:solidFill>
                    <a:srgbClr val="002060"/>
                  </a:solidFill>
                </a:rPr>
                <a:t>يُستعمل الجرافيت في صناعة أقلام الرّصاص، والأقطاب الكهربائيّة (</a:t>
              </a:r>
              <a:r>
                <a:rPr lang="ar-SA" sz="2800" dirty="0" err="1">
                  <a:solidFill>
                    <a:srgbClr val="002060"/>
                  </a:solidFill>
                </a:rPr>
                <a:t>إلكترودات</a:t>
              </a:r>
              <a:r>
                <a:rPr lang="ar-SA" sz="2800" dirty="0">
                  <a:solidFill>
                    <a:srgbClr val="002060"/>
                  </a:solidFill>
                </a:rPr>
                <a:t>)</a:t>
              </a:r>
              <a:endParaRPr lang="he-IL" sz="2800" b="1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7527" y="5697953"/>
              <a:ext cx="19826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 err="1"/>
                <a:t>إلكترودة</a:t>
              </a:r>
              <a:r>
                <a:rPr lang="ar-SA" sz="2400" dirty="0"/>
                <a:t> جرافيت</a:t>
              </a:r>
              <a:endParaRPr lang="he-IL" sz="24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74" y="5053012"/>
              <a:ext cx="1359929" cy="170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5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3972" y="76200"/>
            <a:ext cx="12190412" cy="72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الماس،</a:t>
            </a:r>
            <a:endParaRPr lang="he-I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03059"/>
            <a:ext cx="9799093" cy="4373563"/>
          </a:xfrm>
        </p:spPr>
        <p:txBody>
          <a:bodyPr>
            <a:noAutofit/>
          </a:bodyPr>
          <a:lstStyle/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b="1" dirty="0">
                <a:solidFill>
                  <a:srgbClr val="FF0000"/>
                </a:solidFill>
              </a:rPr>
              <a:t>أصلب الموادّ في الطّبيعة</a:t>
            </a:r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ترتبط كلّ ذرّة كربون برابط </a:t>
            </a:r>
            <a:r>
              <a:rPr lang="ar-SA" sz="2200" dirty="0" err="1"/>
              <a:t>كوفالنتيّ</a:t>
            </a:r>
            <a:r>
              <a:rPr lang="ar-SA" sz="2200" dirty="0"/>
              <a:t> نقيّ مع </a:t>
            </a:r>
            <a:r>
              <a:rPr lang="ar-SA" sz="2200" b="1" dirty="0">
                <a:solidFill>
                  <a:srgbClr val="FF0000"/>
                </a:solidFill>
              </a:rPr>
              <a:t>أربع ذرّات كربون مُجاورة، </a:t>
            </a:r>
            <a:r>
              <a:rPr lang="ar-SA" sz="2200" dirty="0"/>
              <a:t>ممّا يُكسب المادّة درجة قساوة عالية.</a:t>
            </a:r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تتواجد كلّ ذرّة كربون في مركز شكل هندسيّ </a:t>
            </a:r>
            <a:r>
              <a:rPr lang="ar-SA" sz="2200" dirty="0" err="1"/>
              <a:t>تتراهيدراليّ</a:t>
            </a:r>
            <a:endParaRPr lang="ar-SA" sz="2200" dirty="0"/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إمكانيّات الحركة لذرّات الكربون في المبنى محدودة </a:t>
            </a:r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b="1" dirty="0">
                <a:solidFill>
                  <a:srgbClr val="FF0000"/>
                </a:solidFill>
              </a:rPr>
              <a:t>غير موصل للكهرباء، </a:t>
            </a:r>
            <a:r>
              <a:rPr lang="ar-SA" sz="2200" dirty="0"/>
              <a:t>لأنّ جميع إلكترونات التكافؤ لذرّات الكربون كوّنت روابط كوفالنتيّة مع أربع ذرّات كربون مُجاوِرة</a:t>
            </a:r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b="1" dirty="0">
                <a:solidFill>
                  <a:srgbClr val="FF0000"/>
                </a:solidFill>
              </a:rPr>
              <a:t>لا يذوب بالماء</a:t>
            </a:r>
            <a:endParaRPr lang="he-IL" sz="2200" b="1" dirty="0"/>
          </a:p>
          <a:p>
            <a:pPr marL="571500" indent="-457200">
              <a:lnSpc>
                <a:spcPct val="13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يُستخدم الماس في صناعة الحُلي بالإضافة إلى استعمالات صناعيّة أُخرى مثل استخدام الماس على رأس أنابيب حفر الآبار العميقة كالبترول والغاز الطبيعيّ، بالإضافة إلى استخداماته في قصّ الزُّجاج.</a:t>
            </a:r>
            <a:endParaRPr lang="he-IL" sz="2200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416505" y="108971"/>
            <a:ext cx="11672785" cy="3529055"/>
            <a:chOff x="-1003070" y="346810"/>
            <a:chExt cx="13092360" cy="3735713"/>
          </a:xfrm>
        </p:grpSpPr>
        <p:pic>
          <p:nvPicPr>
            <p:cNvPr id="143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3070" y="586537"/>
              <a:ext cx="1919567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16101">
              <a:off x="1107593" y="466578"/>
              <a:ext cx="1033463" cy="1153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652" y="953700"/>
              <a:ext cx="2813638" cy="3128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מלבן 5"/>
            <p:cNvSpPr/>
            <p:nvPr/>
          </p:nvSpPr>
          <p:spPr>
            <a:xfrm>
              <a:off x="10553007" y="346810"/>
              <a:ext cx="1316460" cy="553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AE" sz="2800" b="1" baseline="-25000" dirty="0"/>
                <a:t>ماس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(s)</a:t>
              </a:r>
              <a:r>
                <a:rPr lang="ar-AE" sz="2800" b="1" baseline="-25000" dirty="0"/>
                <a:t> </a:t>
              </a:r>
              <a:endParaRPr lang="he-IL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90097" y="108971"/>
            <a:ext cx="1924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aseline="-25000" dirty="0">
                <a:solidFill>
                  <a:srgbClr val="FF0000"/>
                </a:solidFill>
              </a:rPr>
              <a:t>ماس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(s)</a:t>
            </a:r>
            <a:endParaRPr lang="he-IL" sz="40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543550"/>
            <a:ext cx="8337171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15319" y="183741"/>
            <a:ext cx="12190412" cy="720000"/>
          </a:xfrm>
        </p:spPr>
        <p:txBody>
          <a:bodyPr/>
          <a:lstStyle/>
          <a:p>
            <a:r>
              <a:rPr lang="ar-SA" dirty="0"/>
              <a:t>مُقارنة بين </a:t>
            </a:r>
            <a:r>
              <a:rPr lang="ar-SA" dirty="0">
                <a:solidFill>
                  <a:srgbClr val="FF0000"/>
                </a:solidFill>
              </a:rPr>
              <a:t>مبنى</a:t>
            </a:r>
            <a:r>
              <a:rPr lang="ar-SA" dirty="0"/>
              <a:t> الماس والجرافيت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391230" y="5194404"/>
            <a:ext cx="591891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12B4BC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يتميّز المبنى بوجود طبقات مُنفصلة لذرّات الكربون</a:t>
            </a:r>
          </a:p>
          <a:p>
            <a:pPr marL="342900" indent="-342900">
              <a:buClr>
                <a:srgbClr val="12B4BC"/>
              </a:buClr>
              <a:buFont typeface="Wingdings" panose="05000000000000000000" pitchFamily="2" charset="2"/>
              <a:buChar char="q"/>
            </a:pPr>
            <a:r>
              <a:rPr lang="ar-SA" sz="2000" b="1" dirty="0">
                <a:solidFill>
                  <a:srgbClr val="FF0000"/>
                </a:solidFill>
              </a:rPr>
              <a:t>في كلّ طبقة </a:t>
            </a:r>
            <a:r>
              <a:rPr lang="ar-SA" sz="2000" dirty="0">
                <a:solidFill>
                  <a:srgbClr val="FF0000"/>
                </a:solidFill>
              </a:rPr>
              <a:t>3 روابط كوفالنتيّة </a:t>
            </a:r>
            <a:r>
              <a:rPr lang="ar-SA" sz="2000" dirty="0"/>
              <a:t>حول كلّ ذرّة كربون</a:t>
            </a:r>
          </a:p>
          <a:p>
            <a:pPr marL="342900" indent="-342900">
              <a:buClr>
                <a:srgbClr val="12B4BC"/>
              </a:buClr>
              <a:buFont typeface="Wingdings" panose="05000000000000000000" pitchFamily="2" charset="2"/>
              <a:buChar char="q"/>
            </a:pPr>
            <a:r>
              <a:rPr lang="ar-SA" sz="2000" b="1" dirty="0">
                <a:solidFill>
                  <a:srgbClr val="FF0000"/>
                </a:solidFill>
              </a:rPr>
              <a:t>بين الطبقات </a:t>
            </a:r>
            <a:r>
              <a:rPr lang="ar-SA" sz="2000" dirty="0"/>
              <a:t>يوجد تأثيرات مُتبادلة من نوع فاندرفالس</a:t>
            </a:r>
          </a:p>
          <a:p>
            <a:pPr marL="342900" indent="-342900">
              <a:buClr>
                <a:srgbClr val="12B4BC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بناءً على ما تقدَّم، الجرافيت مادّة صلبة ولكنّ صلابتها أقلّ بكثير مِن صلابة الماس.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50" y="2006282"/>
            <a:ext cx="3592541" cy="29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73374" y="2965553"/>
            <a:ext cx="14225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قوى</a:t>
            </a:r>
          </a:p>
          <a:p>
            <a:pPr algn="ctr"/>
            <a:r>
              <a:rPr lang="ar-SA" sz="2000" dirty="0"/>
              <a:t> فاندرفالس</a:t>
            </a:r>
          </a:p>
          <a:p>
            <a:pPr algn="ctr"/>
            <a:r>
              <a:rPr lang="ar-SA" sz="2000" dirty="0"/>
              <a:t> بين الطّبقات</a:t>
            </a:r>
            <a:endParaRPr lang="he-IL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6" y="762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933094"/>
            <a:ext cx="17354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رابط لفيلم قصير يُقارن بين المادّتين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4180" y="1113541"/>
            <a:ext cx="1924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aseline="-25000" dirty="0">
                <a:solidFill>
                  <a:srgbClr val="FF0000"/>
                </a:solidFill>
              </a:rPr>
              <a:t>جرافيت 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(s)</a:t>
            </a:r>
            <a:endParaRPr lang="he-IL" sz="4000" baseline="-25000" dirty="0">
              <a:solidFill>
                <a:srgbClr val="FF0000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12439" y="1128149"/>
            <a:ext cx="4278791" cy="5771012"/>
            <a:chOff x="112439" y="1128149"/>
            <a:chExt cx="4278791" cy="5771012"/>
          </a:xfrm>
        </p:grpSpPr>
        <p:sp>
          <p:nvSpPr>
            <p:cNvPr id="5" name="TextBox 4"/>
            <p:cNvSpPr txBox="1"/>
            <p:nvPr/>
          </p:nvSpPr>
          <p:spPr>
            <a:xfrm>
              <a:off x="112439" y="5267945"/>
              <a:ext cx="4112720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buClr>
                  <a:srgbClr val="12B4BC"/>
                </a:buClr>
                <a:buFont typeface="Wingdings" panose="05000000000000000000" pitchFamily="2" charset="2"/>
                <a:buChar char="q"/>
              </a:pPr>
              <a:r>
                <a:rPr lang="ar-SA" sz="2000" dirty="0">
                  <a:solidFill>
                    <a:srgbClr val="FF0000"/>
                  </a:solidFill>
                </a:rPr>
                <a:t>مبنى </a:t>
              </a:r>
              <a:r>
                <a:rPr lang="ar-SA" sz="2000" dirty="0" err="1">
                  <a:solidFill>
                    <a:srgbClr val="FF0000"/>
                  </a:solidFill>
                </a:rPr>
                <a:t>تتراهيدرال</a:t>
              </a:r>
              <a:r>
                <a:rPr lang="ar-SA" sz="2000" dirty="0">
                  <a:solidFill>
                    <a:srgbClr val="FF0000"/>
                  </a:solidFill>
                </a:rPr>
                <a:t> حول كلّ ذرّة كربون</a:t>
              </a:r>
            </a:p>
            <a:p>
              <a:pPr marL="342900" indent="-342900">
                <a:buClr>
                  <a:srgbClr val="12B4BC"/>
                </a:buClr>
                <a:buFont typeface="Wingdings" panose="05000000000000000000" pitchFamily="2" charset="2"/>
                <a:buChar char="q"/>
              </a:pPr>
              <a:r>
                <a:rPr lang="ar-SA" sz="2000" dirty="0">
                  <a:solidFill>
                    <a:srgbClr val="FF0000"/>
                  </a:solidFill>
                </a:rPr>
                <a:t>4 روابط كوفالنتيّة </a:t>
              </a:r>
              <a:r>
                <a:rPr lang="ar-SA" sz="2000" dirty="0"/>
                <a:t>حول كلّ ذرّة كربون</a:t>
              </a:r>
            </a:p>
            <a:p>
              <a:pPr marL="342900" indent="-342900">
                <a:buClr>
                  <a:srgbClr val="12B4BC"/>
                </a:buClr>
                <a:buFont typeface="Wingdings" panose="05000000000000000000" pitchFamily="2" charset="2"/>
                <a:buChar char="q"/>
              </a:pPr>
              <a:r>
                <a:rPr lang="ar-SA" sz="2000" dirty="0"/>
                <a:t>بناءً على ما تقدَّم، يُعتَبَر الماس من أصلب الموادّ في الطبيعة</a:t>
              </a:r>
              <a:endParaRPr lang="he-IL" sz="2000" dirty="0"/>
            </a:p>
            <a:p>
              <a:pPr marL="342900" indent="-342900">
                <a:buClr>
                  <a:srgbClr val="12B4BC"/>
                </a:buClr>
                <a:buFont typeface="Wingdings" panose="05000000000000000000" pitchFamily="2" charset="2"/>
                <a:buChar char="q"/>
              </a:pPr>
              <a:endParaRPr lang="he-IL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4035" y="1128149"/>
              <a:ext cx="192405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aseline="-25000" dirty="0">
                  <a:solidFill>
                    <a:srgbClr val="FF0000"/>
                  </a:solidFill>
                </a:rPr>
                <a:t>ماس </a:t>
              </a:r>
              <a:r>
                <a:rPr lang="en-US" sz="4000" dirty="0">
                  <a:solidFill>
                    <a:srgbClr val="FF0000"/>
                  </a:solidFill>
                </a:rPr>
                <a:t>C</a:t>
              </a:r>
              <a:r>
                <a:rPr lang="en-US" sz="4000" baseline="-25000" dirty="0">
                  <a:solidFill>
                    <a:srgbClr val="FF0000"/>
                  </a:solidFill>
                </a:rPr>
                <a:t>(s)</a:t>
              </a:r>
              <a:endParaRPr lang="he-IL" sz="4000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8" y="1925573"/>
              <a:ext cx="350520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מחבר ישר 10"/>
            <p:cNvCxnSpPr/>
            <p:nvPr/>
          </p:nvCxnSpPr>
          <p:spPr>
            <a:xfrm>
              <a:off x="4391230" y="1180876"/>
              <a:ext cx="0" cy="498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8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70754"/>
            <a:ext cx="12190412" cy="72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كوارتز/ سيليكا/ أُكسيد السّيليكون </a:t>
            </a:r>
            <a:r>
              <a:rPr lang="en-US" sz="4900" dirty="0">
                <a:solidFill>
                  <a:srgbClr val="990033"/>
                </a:solidFill>
                <a:latin typeface="Calibri" panose="020F0502020204030204" pitchFamily="34" charset="0"/>
              </a:rPr>
              <a:t>SiO</a:t>
            </a:r>
            <a:r>
              <a:rPr lang="en-US" sz="4900" baseline="-25000" dirty="0">
                <a:solidFill>
                  <a:srgbClr val="990033"/>
                </a:solidFill>
                <a:latin typeface="Calibri" panose="020F0502020204030204" pitchFamily="34" charset="0"/>
              </a:rPr>
              <a:t>2(s)</a:t>
            </a:r>
            <a:br>
              <a:rPr lang="en-US" sz="8000" baseline="-25000" dirty="0">
                <a:solidFill>
                  <a:srgbClr val="990033"/>
                </a:solidFill>
              </a:rPr>
            </a:br>
            <a:endParaRPr lang="he-IL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3779" y="1025719"/>
            <a:ext cx="8285899" cy="5675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he-IL" b="1" dirty="0">
                <a:cs typeface="+mj-cs"/>
              </a:rPr>
              <a:t> </a:t>
            </a:r>
            <a:r>
              <a:rPr lang="ar-SA" b="1" dirty="0">
                <a:solidFill>
                  <a:srgbClr val="FF0000"/>
                </a:solidFill>
                <a:cs typeface="+mj-cs"/>
              </a:rPr>
              <a:t>مادّة صلبة، </a:t>
            </a:r>
            <a:r>
              <a:rPr lang="ar-SA" b="1" dirty="0">
                <a:cs typeface="+mj-cs"/>
              </a:rPr>
              <a:t>درجة قساوتها عالية.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مادّة بيضاء اللّون، </a:t>
            </a:r>
            <a:r>
              <a:rPr lang="ar-SA" b="1" dirty="0">
                <a:solidFill>
                  <a:srgbClr val="FF0000"/>
                </a:solidFill>
                <a:cs typeface="+mj-cs"/>
              </a:rPr>
              <a:t>غير موصلة للكهرباء.</a:t>
            </a:r>
            <a:endParaRPr lang="ar-SA" b="1" dirty="0">
              <a:cs typeface="+mj-cs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>
                <a:cs typeface="+mj-cs"/>
              </a:rPr>
              <a:t>ترتبط كلّ </a:t>
            </a:r>
            <a:r>
              <a:rPr lang="ar-SA" b="1" dirty="0">
                <a:cs typeface="+mj-cs"/>
              </a:rPr>
              <a:t>ذرّة سيليكون برابط كوفالنتيّ قطبيّ بأربع ذرّات أُكسجين بشكل هندسيّ </a:t>
            </a:r>
            <a:r>
              <a:rPr lang="ar-SA" b="1" dirty="0" err="1">
                <a:cs typeface="+mj-cs"/>
              </a:rPr>
              <a:t>تتراهيدرال</a:t>
            </a:r>
            <a:r>
              <a:rPr lang="ar-SA" b="1" dirty="0">
                <a:cs typeface="+mj-cs"/>
              </a:rPr>
              <a:t>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وترتبط كلّ ذرّة أُكسجين </a:t>
            </a:r>
            <a:r>
              <a:rPr lang="ar-SA" b="1" dirty="0"/>
              <a:t>برابط كوفالنتيّ قطبيّ </a:t>
            </a:r>
            <a:r>
              <a:rPr lang="ar-SA" b="1" dirty="0">
                <a:cs typeface="+mj-cs"/>
              </a:rPr>
              <a:t>بذرّتين سيليكون.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يتشكّل مبنى ضخم، نسمّيه نسيج ذرّيّ.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أُكسيد السّيليكون هو المُكوِّن الرّئيسيّ للرّمل.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FF0000"/>
                </a:solidFill>
              </a:rPr>
              <a:t>لا يذوب بالماء.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يُستَخدم أُكسيد السّيليكون كمادّة خام في صناعة الزّجاج، </a:t>
            </a:r>
            <a:r>
              <a:rPr lang="ar-SA" b="1" dirty="0" err="1">
                <a:cs typeface="+mj-cs"/>
              </a:rPr>
              <a:t>والكراميكا</a:t>
            </a:r>
            <a:r>
              <a:rPr lang="ar-SA" b="1" dirty="0">
                <a:cs typeface="+mj-cs"/>
              </a:rPr>
              <a:t>، كما وتُستخدم بلّورات المادّة في صناعة السّاعات.</a:t>
            </a:r>
            <a:endParaRPr lang="en-US" b="1" dirty="0">
              <a:cs typeface="+mj-cs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endParaRPr lang="en-US" b="1" dirty="0">
              <a:cs typeface="+mj-cs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endParaRPr lang="he-IL" dirty="0">
              <a:cs typeface="+mj-c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215949"/>
            <a:ext cx="1828801" cy="2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89" y="941185"/>
            <a:ext cx="2443655" cy="208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70754"/>
            <a:ext cx="12190412" cy="72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كربيد السّيليكون </a:t>
            </a:r>
            <a:r>
              <a:rPr lang="en-US" sz="4900" dirty="0" err="1">
                <a:solidFill>
                  <a:srgbClr val="990033"/>
                </a:solidFill>
                <a:latin typeface="Calibri" panose="020F0502020204030204" pitchFamily="34" charset="0"/>
              </a:rPr>
              <a:t>SiC</a:t>
            </a:r>
            <a:r>
              <a:rPr lang="en-US" sz="4900" baseline="-25000" dirty="0">
                <a:solidFill>
                  <a:srgbClr val="990033"/>
                </a:solidFill>
                <a:latin typeface="Calibri" panose="020F0502020204030204" pitchFamily="34" charset="0"/>
              </a:rPr>
              <a:t>(s)</a:t>
            </a:r>
            <a:br>
              <a:rPr lang="en-US" sz="8000" baseline="-25000" dirty="0">
                <a:solidFill>
                  <a:srgbClr val="990033"/>
                </a:solidFill>
              </a:rPr>
            </a:br>
            <a:endParaRPr lang="he-IL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3779" y="1025720"/>
            <a:ext cx="9145971" cy="531503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he-IL" b="1" dirty="0">
                <a:cs typeface="+mj-cs"/>
              </a:rPr>
              <a:t> </a:t>
            </a:r>
            <a:r>
              <a:rPr lang="ar-SA" b="1" dirty="0">
                <a:solidFill>
                  <a:srgbClr val="FF0000"/>
                </a:solidFill>
                <a:cs typeface="+mj-cs"/>
              </a:rPr>
              <a:t>مادّة صلبة، </a:t>
            </a:r>
            <a:r>
              <a:rPr lang="ar-SA" b="1" dirty="0">
                <a:cs typeface="+mj-cs"/>
              </a:rPr>
              <a:t>درجة قساوتها عالية.</a:t>
            </a:r>
          </a:p>
          <a:p>
            <a:pPr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مادّة بيضاء اللّون.</a:t>
            </a:r>
          </a:p>
          <a:p>
            <a:pPr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 </a:t>
            </a:r>
            <a:r>
              <a:rPr lang="ar-SA" b="1" dirty="0">
                <a:solidFill>
                  <a:srgbClr val="FF0000"/>
                </a:solidFill>
                <a:cs typeface="+mj-cs"/>
              </a:rPr>
              <a:t>غير موصلة للكهرباء.</a:t>
            </a:r>
          </a:p>
          <a:p>
            <a:pPr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solidFill>
                  <a:srgbClr val="FF0000"/>
                </a:solidFill>
              </a:rPr>
              <a:t>لا تذوب بالماء.</a:t>
            </a:r>
            <a:endParaRPr lang="ar-SA" b="1" dirty="0">
              <a:cs typeface="+mj-cs"/>
            </a:endParaRPr>
          </a:p>
          <a:p>
            <a:pPr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>
                <a:cs typeface="+mj-cs"/>
              </a:rPr>
              <a:t>تُستخدَم في: </a:t>
            </a:r>
          </a:p>
          <a:p>
            <a:pPr lvl="1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ar-SA" dirty="0">
                <a:latin typeface="+mj-lt"/>
                <a:cs typeface="+mj-cs"/>
              </a:rPr>
              <a:t>صناعة السُترات الواقية من الرّصاص.</a:t>
            </a:r>
          </a:p>
          <a:p>
            <a:pPr lvl="1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ar-SA" dirty="0">
                <a:latin typeface="+mj-lt"/>
                <a:cs typeface="+mj-cs"/>
              </a:rPr>
              <a:t>التطبيقات التي تتطلّب قُدرة عالية على التحمُّل، مثل: فرامل السيّارات.</a:t>
            </a:r>
            <a:endParaRPr lang="en-US" dirty="0">
              <a:latin typeface="+mj-lt"/>
              <a:cs typeface="+mj-cs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endParaRPr lang="he-IL" dirty="0">
              <a:cs typeface="+mj-cs"/>
            </a:endParaRPr>
          </a:p>
        </p:txBody>
      </p:sp>
      <p:sp>
        <p:nvSpPr>
          <p:cNvPr id="4" name="AutoShape 2" descr="Silicon carbide manufacturing process - GAB Neumann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4" name="Picture 4" descr="https://www.gab-neumann.com/public/images/customers/gab-neumann.de/4dQ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8965"/>
          <a:stretch/>
        </p:blipFill>
        <p:spPr bwMode="auto">
          <a:xfrm>
            <a:off x="536027" y="216343"/>
            <a:ext cx="2961986" cy="29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d/d2/Soldier_Plate_Carrier_System_%28SPCS%29.jpg/220px-Soldier_Plate_Carrier_System_%28SPCS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13" y="4189354"/>
            <a:ext cx="1226676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536027" y="4773664"/>
            <a:ext cx="1303282" cy="1497724"/>
            <a:chOff x="373118" y="3657600"/>
            <a:chExt cx="1303282" cy="1497724"/>
          </a:xfrm>
        </p:grpSpPr>
        <p:pic>
          <p:nvPicPr>
            <p:cNvPr id="4100" name="Picture 4" descr="https://upload.wikimedia.org/wikipedia/commons/thumb/2/25/PCCB_Brake_Carrera_GT.jpg/220px-PCCB_Brake_Carrera_G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8" y="4177862"/>
              <a:ext cx="1303282" cy="97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מחבר חץ ישר 6"/>
            <p:cNvCxnSpPr/>
            <p:nvPr/>
          </p:nvCxnSpPr>
          <p:spPr>
            <a:xfrm>
              <a:off x="373118" y="3657600"/>
              <a:ext cx="504497" cy="756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MiYunn(TM) 23mm SiC Crystal structure model 3 layer Silicon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b="8503"/>
          <a:stretch/>
        </p:blipFill>
        <p:spPr bwMode="auto">
          <a:xfrm>
            <a:off x="9715500" y="205472"/>
            <a:ext cx="2333080" cy="234722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8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834892" y="271004"/>
            <a:ext cx="469070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b="1" dirty="0"/>
              <a:t> بند  د سؤال  10، بجروت</a:t>
            </a:r>
            <a:r>
              <a:rPr lang="he-IL" b="1" dirty="0"/>
              <a:t> 201</a:t>
            </a:r>
            <a:r>
              <a:rPr lang="ar-SA" b="1" dirty="0"/>
              <a:t>9، رقم النموذج</a:t>
            </a:r>
            <a:r>
              <a:rPr lang="he-IL" b="1" dirty="0"/>
              <a:t> 037381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9" t="14871" r="26693" b="75203"/>
          <a:stretch/>
        </p:blipFill>
        <p:spPr bwMode="auto">
          <a:xfrm>
            <a:off x="5895832" y="455671"/>
            <a:ext cx="6082217" cy="13071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779" y="1850639"/>
            <a:ext cx="94082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ar-SA" sz="2400" dirty="0">
                <a:solidFill>
                  <a:srgbClr val="002060"/>
                </a:solidFill>
              </a:rPr>
              <a:t>.  نذكُر ثلاثة مُميّزات، </a:t>
            </a:r>
            <a:r>
              <a:rPr lang="ar-SA" sz="2400" u="sng" dirty="0">
                <a:solidFill>
                  <a:srgbClr val="002060"/>
                </a:solidFill>
              </a:rPr>
              <a:t>مِن بين مُميّزات أُخرى</a:t>
            </a:r>
            <a:r>
              <a:rPr lang="ar-SA" sz="2400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</a:rPr>
              <a:t>      (1) مبنى ضخم (نسيج ذرّيّ)، يتكوّن مِن </a:t>
            </a:r>
            <a:r>
              <a:rPr lang="ar-SA" sz="2400" dirty="0">
                <a:solidFill>
                  <a:srgbClr val="FF0000"/>
                </a:solidFill>
              </a:rPr>
              <a:t>ذرّات </a:t>
            </a:r>
            <a:r>
              <a:rPr lang="ar-SA" sz="2400" dirty="0">
                <a:solidFill>
                  <a:srgbClr val="002060"/>
                </a:solidFill>
              </a:rPr>
              <a:t>كربون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2060"/>
                </a:solidFill>
              </a:rPr>
              <a:t>مُرتبطة بروابط كوفالنتيّة نقيّة.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</a:rPr>
              <a:t>      (2) ترتبط كلّ ذرّة كربون </a:t>
            </a:r>
            <a:r>
              <a:rPr lang="ar-SA" sz="2400" dirty="0">
                <a:solidFill>
                  <a:srgbClr val="FF0000"/>
                </a:solidFill>
              </a:rPr>
              <a:t>بـ 3 روابط كوفالنتيّة </a:t>
            </a:r>
            <a:r>
              <a:rPr lang="ar-SA" sz="2400" dirty="0">
                <a:solidFill>
                  <a:srgbClr val="002060"/>
                </a:solidFill>
              </a:rPr>
              <a:t>أُحاديّة مع ذرّات كربون مُجاورة.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</a:rPr>
              <a:t>      (3)  تتحرّك الذّرّات </a:t>
            </a:r>
            <a:r>
              <a:rPr lang="ar-SA" sz="2400" dirty="0">
                <a:solidFill>
                  <a:srgbClr val="FF0000"/>
                </a:solidFill>
              </a:rPr>
              <a:t>بحركة اهتزازيّة.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148" y="4911206"/>
            <a:ext cx="8103476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(ii)</a:t>
            </a:r>
            <a:r>
              <a:rPr lang="ar-SA" sz="2400" dirty="0"/>
              <a:t>. للجرافيت الصّلب توجد إلكترونات حرّة الحركة. وذلك، لأنّ  </a:t>
            </a:r>
            <a:r>
              <a:rPr lang="ar-SA" sz="2400" dirty="0">
                <a:solidFill>
                  <a:srgbClr val="FF0000"/>
                </a:solidFill>
              </a:rPr>
              <a:t>كلّ ذرّة كربون بالجرافيت، ترتبط بثلاثة روابط كوفالنتيّة، والإلكترون الرابع لكلّ ذرّة كربون يبقى حرّ الحركة</a:t>
            </a:r>
            <a:r>
              <a:rPr lang="ar-SA" sz="2400" dirty="0"/>
              <a:t>، ممّا يُسبّب الإيصال الكهربائيّ.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24686" r="26693" b="69396"/>
          <a:stretch/>
        </p:blipFill>
        <p:spPr bwMode="auto">
          <a:xfrm>
            <a:off x="1933982" y="4155387"/>
            <a:ext cx="6274103" cy="80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2006352" y="138748"/>
            <a:ext cx="41953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b="1" dirty="0"/>
              <a:t>تمّت ملاءمة السؤال للمادّة الّتي علمتكم إياها حتّى الآن</a:t>
            </a:r>
          </a:p>
          <a:p>
            <a:r>
              <a:rPr lang="ar-SA" b="1" dirty="0"/>
              <a:t>سؤال </a:t>
            </a:r>
            <a:r>
              <a:rPr lang="he-IL" b="1" dirty="0"/>
              <a:t>3</a:t>
            </a:r>
            <a:r>
              <a:rPr lang="ar-SA" b="1" dirty="0"/>
              <a:t>، بجروت</a:t>
            </a:r>
            <a:r>
              <a:rPr lang="he-IL" b="1" dirty="0"/>
              <a:t> 2011</a:t>
            </a:r>
            <a:r>
              <a:rPr lang="ar-SA" b="1" dirty="0"/>
              <a:t>، رقم النموذج</a:t>
            </a:r>
            <a:r>
              <a:rPr lang="he-IL" b="1" dirty="0"/>
              <a:t> 037303</a:t>
            </a:r>
            <a:endParaRPr lang="en-US" b="1" dirty="0"/>
          </a:p>
        </p:txBody>
      </p:sp>
      <p:sp>
        <p:nvSpPr>
          <p:cNvPr id="4" name="מלבן 3"/>
          <p:cNvSpPr/>
          <p:nvPr/>
        </p:nvSpPr>
        <p:spPr>
          <a:xfrm>
            <a:off x="-10758" y="952222"/>
            <a:ext cx="1197361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200" dirty="0"/>
              <a:t>أمامك ثلاث عبارات </a:t>
            </a:r>
            <a:r>
              <a:rPr lang="en-US" sz="2200" dirty="0">
                <a:solidFill>
                  <a:srgbClr val="00B0F0"/>
                </a:solidFill>
              </a:rPr>
              <a:t>I-III </a:t>
            </a:r>
            <a:r>
              <a:rPr lang="ar-SA" sz="2200" dirty="0">
                <a:solidFill>
                  <a:srgbClr val="00B0F0"/>
                </a:solidFill>
              </a:rPr>
              <a:t>، </a:t>
            </a:r>
            <a:r>
              <a:rPr lang="ar-SA" sz="2200" dirty="0"/>
              <a:t>كلّ واحدة منها لها علاقة بصفات إحدى الموادّ: بروم، </a:t>
            </a:r>
            <a:r>
              <a:rPr lang="en-US" sz="2200" dirty="0"/>
              <a:t>Br</a:t>
            </a:r>
            <a:r>
              <a:rPr lang="en-US" sz="2200" baseline="-25000" dirty="0"/>
              <a:t>2</a:t>
            </a:r>
            <a:r>
              <a:rPr lang="he-IL" sz="2200" dirty="0"/>
              <a:t>; </a:t>
            </a:r>
            <a:r>
              <a:rPr lang="ar-SA" sz="2200" dirty="0"/>
              <a:t>بروميد الهيدروجين، </a:t>
            </a:r>
            <a:r>
              <a:rPr lang="en-US" sz="2200" dirty="0"/>
              <a:t>HBr</a:t>
            </a:r>
            <a:r>
              <a:rPr lang="he-IL" sz="2200" dirty="0"/>
              <a:t>; </a:t>
            </a:r>
            <a:r>
              <a:rPr lang="ar-SA" sz="2200" dirty="0"/>
              <a:t>وجرافيت، </a:t>
            </a:r>
            <a:r>
              <a:rPr lang="en-US" sz="2200" dirty="0"/>
              <a:t>.C</a:t>
            </a:r>
            <a:r>
              <a:rPr lang="he-IL" sz="2200" dirty="0"/>
              <a:t> </a:t>
            </a:r>
            <a:endParaRPr lang="ar-SA" sz="2200" dirty="0"/>
          </a:p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+mj-lt"/>
              <a:buAutoNum type="romanUcPeriod"/>
            </a:pPr>
            <a:r>
              <a:rPr lang="ar-SA" sz="2200" dirty="0"/>
              <a:t>تتفاعل المادّة مع الماء، والمحلول المائيّ موصل للكهرباء. </a:t>
            </a:r>
            <a:endParaRPr lang="en-US" sz="2200" dirty="0"/>
          </a:p>
          <a:p>
            <a:pPr marL="514350" lvl="0" indent="-514350">
              <a:lnSpc>
                <a:spcPct val="150000"/>
              </a:lnSpc>
              <a:buClr>
                <a:srgbClr val="12B4BC"/>
              </a:buClr>
              <a:buFont typeface="+mj-lt"/>
              <a:buAutoNum type="romanUcPeriod"/>
            </a:pPr>
            <a:r>
              <a:rPr lang="ar-SA" sz="2200" dirty="0"/>
              <a:t>المادة غير موصلة للكهرباء في الحالة السائلة وفي الحالة الصلبة، وذائبيّتها في الماء مُنخفضة.   </a:t>
            </a:r>
            <a:endParaRPr lang="en-US" sz="2200" dirty="0"/>
          </a:p>
          <a:p>
            <a:pPr marL="514350" lvl="0" indent="-514350">
              <a:lnSpc>
                <a:spcPct val="150000"/>
              </a:lnSpc>
              <a:buClr>
                <a:srgbClr val="12B4BC"/>
              </a:buClr>
              <a:buFont typeface="+mj-lt"/>
              <a:buAutoNum type="romanUcPeriod"/>
            </a:pPr>
            <a:r>
              <a:rPr lang="ar-SA" sz="2200" dirty="0"/>
              <a:t>المادّة موصلة للكهرباء في الحالة الصّلبة ولا تذوب في الماء. 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ar-SA" sz="2200" dirty="0"/>
              <a:t>كما أنّه معطى الرسومات، </a:t>
            </a:r>
            <a:r>
              <a:rPr lang="en-US" sz="2200" b="1" dirty="0"/>
              <a:t>a</a:t>
            </a:r>
            <a:r>
              <a:rPr lang="he-IL" sz="2200" dirty="0"/>
              <a:t>-</a:t>
            </a:r>
            <a:r>
              <a:rPr lang="en-US" sz="2200" b="1" dirty="0"/>
              <a:t>c</a:t>
            </a:r>
            <a:r>
              <a:rPr lang="en-US" sz="2200" dirty="0"/>
              <a:t> </a:t>
            </a:r>
            <a:r>
              <a:rPr lang="ar-SA" sz="2200" dirty="0"/>
              <a:t>، الّتي تصِف بشكل تخطيطيّ مبنى الموادّ.</a:t>
            </a:r>
            <a:endParaRPr lang="he-IL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2743194"/>
            <a:ext cx="4976896" cy="40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68256"/>
              </p:ext>
            </p:extLst>
          </p:nvPr>
        </p:nvGraphicFramePr>
        <p:xfrm>
          <a:off x="646406" y="1119978"/>
          <a:ext cx="10610193" cy="32918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9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المادّة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رقم العبارة المناسبة للمادّة 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he-IL" sz="2400" dirty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I</a:t>
                      </a:r>
                      <a:r>
                        <a:rPr lang="he-IL" sz="2400" dirty="0">
                          <a:effectLst/>
                        </a:rPr>
                        <a:t> - </a:t>
                      </a:r>
                      <a:r>
                        <a:rPr lang="en-US" sz="2400" dirty="0">
                          <a:effectLst/>
                        </a:rPr>
                        <a:t>III</a:t>
                      </a:r>
                      <a:r>
                        <a:rPr lang="he-IL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الحرف الّذي يمثّل الرّسمة المناسبة للمادّة  </a:t>
                      </a: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he-IL" sz="2400" dirty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c - a</a:t>
                      </a:r>
                      <a:r>
                        <a:rPr lang="he-IL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حالة المادّة كما هي موصوفة في الرّسمة  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بروم، </a:t>
                      </a:r>
                      <a:r>
                        <a:rPr lang="en-US" sz="2400" dirty="0"/>
                        <a:t>Br</a:t>
                      </a:r>
                      <a:r>
                        <a:rPr lang="en-US" sz="2400" baseline="-25000" dirty="0"/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بروميد الهيدروجين، </a:t>
                      </a:r>
                      <a:r>
                        <a:rPr lang="en-US" sz="2400" dirty="0"/>
                        <a:t>HBr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ar-SA" sz="2400" dirty="0">
                          <a:effectLst/>
                        </a:rPr>
                        <a:t>جرافيت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90173" y="-22437"/>
            <a:ext cx="6432331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3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" algn="l"/>
              </a:tabLst>
            </a:pPr>
            <a:endParaRPr kumimoji="0" lang="en-US" altLang="he-I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" algn="l"/>
              </a:tabLst>
            </a:pPr>
            <a:r>
              <a:rPr kumimoji="0" lang="ar-SA" alt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(أ) انسخ الجدول التّالي في دفتر الامتحان، وأكمله</a:t>
            </a:r>
            <a:endParaRPr kumimoji="0" lang="en-US" altLang="he-I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" algn="l"/>
              </a:tabLst>
            </a:pPr>
            <a:endParaRPr kumimoji="0" lang="en-US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68491"/>
              </p:ext>
            </p:extLst>
          </p:nvPr>
        </p:nvGraphicFramePr>
        <p:xfrm>
          <a:off x="134354" y="1053829"/>
          <a:ext cx="11768651" cy="325634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6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5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8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he-IL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المادّة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رقم العبارة المُناسبة للمادّة 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الحرف الّذي يمثّل الرّسمة المُناسبة للمادّة  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حالة المادّة كما هي موصوفة في الرّسمة</a:t>
                      </a:r>
                      <a:r>
                        <a:rPr lang="he-IL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بروم، </a:t>
                      </a:r>
                      <a:r>
                        <a:rPr lang="en-US" sz="2400" b="1" dirty="0"/>
                        <a:t>Br</a:t>
                      </a:r>
                      <a:r>
                        <a:rPr lang="en-US" sz="2400" b="1" baseline="-25000" dirty="0"/>
                        <a:t>2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II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سائل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بروميد الهيدروجين، </a:t>
                      </a:r>
                      <a:r>
                        <a:rPr lang="en-US" sz="2400" b="1" dirty="0"/>
                        <a:t>HBr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>
                          <a:effectLst/>
                        </a:rPr>
                        <a:t>غاز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b="1" dirty="0">
                          <a:effectLst/>
                        </a:rPr>
                        <a:t>جرافيت </a:t>
                      </a:r>
                      <a:r>
                        <a:rPr lang="en-US" sz="2400" b="1" dirty="0">
                          <a:effectLst/>
                        </a:rPr>
                        <a:t>C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ar-SA" sz="2400" dirty="0">
                          <a:effectLst/>
                        </a:rPr>
                        <a:t>صلب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מלבן 1"/>
          <p:cNvSpPr/>
          <p:nvPr/>
        </p:nvSpPr>
        <p:spPr>
          <a:xfrm>
            <a:off x="3375432" y="4601753"/>
            <a:ext cx="6052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+mj-lt"/>
              <a:buAutoNum type="romanUcPeriod"/>
            </a:pPr>
            <a:r>
              <a:rPr lang="ar-SA" sz="2000" dirty="0"/>
              <a:t>تتفاعل المادّة مع الماء، والمحلول المائيّ موصل للكهرباء. </a:t>
            </a:r>
            <a:endParaRPr lang="en-US" sz="2000" dirty="0"/>
          </a:p>
          <a:p>
            <a:pPr marL="514350" lvl="0" indent="-514350">
              <a:lnSpc>
                <a:spcPct val="150000"/>
              </a:lnSpc>
              <a:buClr>
                <a:srgbClr val="12B4BC"/>
              </a:buClr>
              <a:buFont typeface="+mj-lt"/>
              <a:buAutoNum type="romanUcPeriod"/>
            </a:pPr>
            <a:r>
              <a:rPr lang="ar-SA" sz="2000" dirty="0"/>
              <a:t>المادة غير موصلة للكهرباء في الحالة السائلة وفي الحالة الصلبة، وذائبيّتها في الماء مُنخفضة.   </a:t>
            </a:r>
            <a:endParaRPr lang="en-US" sz="2000" dirty="0"/>
          </a:p>
          <a:p>
            <a:pPr marL="514350" lvl="0" indent="-514350">
              <a:lnSpc>
                <a:spcPct val="150000"/>
              </a:lnSpc>
              <a:buClr>
                <a:srgbClr val="12B4BC"/>
              </a:buClr>
              <a:buFont typeface="+mj-lt"/>
              <a:buAutoNum type="romanUcPeriod"/>
            </a:pPr>
            <a:r>
              <a:rPr lang="ar-SA" sz="2000" dirty="0"/>
              <a:t>المادّة موصلة للكهرباء في الحالة الصلبة ولا تذوب في الماء.  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6" y="4554455"/>
            <a:ext cx="2943144" cy="22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695950"/>
            <a:ext cx="8991600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0369" y="573094"/>
            <a:ext cx="10613820" cy="720000"/>
          </a:xfrm>
        </p:spPr>
        <p:txBody>
          <a:bodyPr/>
          <a:lstStyle/>
          <a:p>
            <a:r>
              <a:rPr lang="ar-SA" sz="4800" dirty="0"/>
              <a:t>ما المُشتَرك بين الرّمل، الماس، والجرافيت؟</a:t>
            </a:r>
            <a:endParaRPr lang="he-IL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25431" r="5246" b="17672"/>
          <a:stretch/>
        </p:blipFill>
        <p:spPr bwMode="auto">
          <a:xfrm>
            <a:off x="236483" y="4185973"/>
            <a:ext cx="8119241" cy="20910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3314670"/>
            <a:ext cx="83557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   الماس          الجرافيت           الرّمل</a:t>
            </a:r>
            <a:endParaRPr lang="he-IL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פוסטרים Think - Vazi Vaz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7040" r="4878" b="26408"/>
          <a:stretch/>
        </p:blipFill>
        <p:spPr bwMode="auto">
          <a:xfrm>
            <a:off x="8991600" y="1885920"/>
            <a:ext cx="2822027" cy="9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 Clipart| (34)++ Stunning Cliparts #TC | 4570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42" y="1720796"/>
            <a:ext cx="895158" cy="11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5550" y="2038405"/>
            <a:ext cx="4379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ستُعطى الإجابة خلال الدّرس 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20277" y="213094"/>
            <a:ext cx="12190412" cy="720000"/>
          </a:xfrm>
        </p:spPr>
        <p:txBody>
          <a:bodyPr/>
          <a:lstStyle/>
          <a:p>
            <a:pPr algn="r"/>
            <a:r>
              <a:rPr lang="ar-SA" dirty="0"/>
              <a:t>تلخيص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502074"/>
            <a:ext cx="9943593" cy="6355926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ar-SA" sz="2800" b="1" dirty="0">
                <a:solidFill>
                  <a:srgbClr val="FF0000"/>
                </a:solidFill>
              </a:rPr>
              <a:t>الموادّ الذّريّة: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تتميّز بمبنى ضخم، يشمل عدد هائل مِن الذّرّات اللّافلزّيّة.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الذّرّات اللّافلزّيّة خاصّة ومُحدّدة، مِن العمود الرّابع في الجدول الدوريّ.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الروابط بين الذّرات هي روابط </a:t>
            </a:r>
            <a:r>
              <a:rPr lang="ar-SA" dirty="0" err="1"/>
              <a:t>كوفالنتيّة</a:t>
            </a:r>
            <a:r>
              <a:rPr lang="ar-SA" dirty="0"/>
              <a:t> قويّة.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جميعها موادّ صلبة.</a:t>
            </a:r>
            <a:endParaRPr lang="he-IL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الجرافيت هي المادّة الوحيدة الموصلة للتيّار الكهربائيّ في الحالة الصلبة، بسبب وجود إلكترونات حرّة الحركة في طبقات الجرافيت.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dirty="0"/>
              <a:t>جميعها لا تذوب بالماء.</a:t>
            </a:r>
          </a:p>
        </p:txBody>
      </p:sp>
    </p:spTree>
    <p:extLst>
      <p:ext uri="{BB962C8B-B14F-4D97-AF65-F5344CB8AC3E}">
        <p14:creationId xmlns:p14="http://schemas.microsoft.com/office/powerpoint/2010/main" val="153194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تنظيم صِفات الموادّ الذّرّيّة بجدول تلخيصيّ</a:t>
            </a:r>
            <a:endParaRPr lang="he-IL" sz="4400" dirty="0"/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28337"/>
              </p:ext>
            </p:extLst>
          </p:nvPr>
        </p:nvGraphicFramePr>
        <p:xfrm>
          <a:off x="725216" y="1236414"/>
          <a:ext cx="10562894" cy="24444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12579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443655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00222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00222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200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03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الحالة </a:t>
                      </a:r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التراكميّة </a:t>
                      </a:r>
                      <a:r>
                        <a:rPr lang="ar-AE" sz="2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في درجة حرارة الغرفة</a:t>
                      </a:r>
                      <a:endParaRPr lang="he-IL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صفة الذّائبيّة </a:t>
                      </a:r>
                      <a:r>
                        <a:rPr lang="ar-AE" sz="2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بالماء</a:t>
                      </a:r>
                      <a:endParaRPr lang="he-IL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+mj-lt"/>
                        </a:rPr>
                        <a:t>الإيصال</a:t>
                      </a:r>
                      <a:r>
                        <a:rPr lang="ar-SA" sz="28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الكهربائيّ</a:t>
                      </a:r>
                      <a:endParaRPr lang="he-IL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00703">
                <a:tc vMerge="1"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</a:txBody>
                  <a:tcPr marL="91428" marR="91428" marT="45714" marB="45714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tx1"/>
                          </a:solidFill>
                          <a:latin typeface="+mj-lt"/>
                        </a:rPr>
                        <a:t>للمحلول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(aq)</a:t>
                      </a:r>
                      <a:endParaRPr lang="he-IL" sz="2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latin typeface="+mj-lt"/>
                        </a:rPr>
                        <a:t>للسّائل</a:t>
                      </a:r>
                    </a:p>
                    <a:p>
                      <a:pPr marL="0" algn="ctr" defTabSz="914400" rtl="1" eaLnBrk="1" latinLnBrk="0" hangingPunct="1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(l)</a:t>
                      </a:r>
                      <a:endParaRPr lang="he-IL" sz="2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latin typeface="+mj-lt"/>
                        </a:rPr>
                        <a:t>للصّلب</a:t>
                      </a:r>
                    </a:p>
                    <a:p>
                      <a:pPr algn="ctr" rtl="1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(s)</a:t>
                      </a:r>
                      <a:endParaRPr lang="he-IL" sz="2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(s)</a:t>
                      </a:r>
                      <a:endParaRPr lang="he-IL" sz="28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(-)</a:t>
                      </a: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(+) 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الجرافيت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70678" y="5894533"/>
            <a:ext cx="8412497" cy="952500"/>
            <a:chOff x="70678" y="5894533"/>
            <a:chExt cx="8412497" cy="952500"/>
          </a:xfrm>
        </p:grpSpPr>
        <p:sp>
          <p:nvSpPr>
            <p:cNvPr id="6" name="מלבן 5"/>
            <p:cNvSpPr/>
            <p:nvPr/>
          </p:nvSpPr>
          <p:spPr>
            <a:xfrm>
              <a:off x="70678" y="6005590"/>
              <a:ext cx="73397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000" b="1" dirty="0"/>
                <a:t>تمّ إعداد  مُعظم الموادّ  بالاعتمادّ على المصدر: مُلخَّص مادّة تخصُّص الكيمياء ومُجمّع أسئلة تدريبيّة، إعداد: د. عبير زيدان-عابد</a:t>
              </a:r>
              <a:endParaRPr lang="he-IL" sz="2000" b="1" dirty="0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5" y="589453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8610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4479"/>
              </p:ext>
            </p:extLst>
          </p:nvPr>
        </p:nvGraphicFramePr>
        <p:xfrm>
          <a:off x="457200" y="1236414"/>
          <a:ext cx="10830910" cy="200281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70234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4083269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4477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140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نوع المادّة </a:t>
                      </a:r>
                      <a:r>
                        <a:rPr lang="en-US" sz="2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28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لجُسَيمات</a:t>
                      </a:r>
                      <a:r>
                        <a:rPr lang="ar-SA" sz="2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المسؤولة عن الإيصال الكهربائيّ</a:t>
                      </a:r>
                      <a:endParaRPr lang="en-US" sz="2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أمثلة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100140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نسيج ذرّيّ</a:t>
                      </a:r>
                      <a:endParaRPr lang="he-IL" sz="2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1" eaLnBrk="1" latinLnBrk="0" hangingPunct="1"/>
                      <a:r>
                        <a:rPr lang="ar-SA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صلب</a:t>
                      </a:r>
                      <a:endParaRPr lang="he-IL" sz="2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إلكترونات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ar-SA" sz="2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فقط</a:t>
                      </a:r>
                      <a:endParaRPr lang="en-US" sz="3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2124" y="460153"/>
            <a:ext cx="70629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الجُسَيمات المسؤولة عن الإيصال الكهربائيّ 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11810" y="2330309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3600" baseline="-25000" dirty="0"/>
              <a:t>جرافيت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r>
              <a:rPr lang="en-US" sz="3600" baseline="-25000" dirty="0"/>
              <a:t> </a:t>
            </a:r>
            <a:endParaRPr lang="he-IL" sz="36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03682"/>
            <a:ext cx="833717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/>
        </p:blipFill>
        <p:spPr bwMode="auto">
          <a:xfrm>
            <a:off x="265236" y="3512669"/>
            <a:ext cx="3300640" cy="315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2897187" y="5090741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>
              <a:spcBef>
                <a:spcPct val="50000"/>
              </a:spcBef>
              <a:buClr>
                <a:srgbClr val="00B0F0"/>
              </a:buClr>
              <a:defRPr/>
            </a:pPr>
            <a:r>
              <a:rPr lang="ar-SA" sz="2400" dirty="0"/>
              <a:t>الإلكترون الرابع </a:t>
            </a:r>
            <a:r>
              <a:rPr lang="ar-SA" sz="2400" u="sng" dirty="0"/>
              <a:t>لكلّ ذرّة كربون </a:t>
            </a:r>
            <a:r>
              <a:rPr lang="ar-SA" sz="2400" dirty="0"/>
              <a:t>يبقى حرّ الحركة، </a:t>
            </a:r>
            <a:r>
              <a:rPr lang="ar-SA" sz="2400" b="1" dirty="0">
                <a:solidFill>
                  <a:srgbClr val="FF0000"/>
                </a:solidFill>
              </a:rPr>
              <a:t>ممّا يُسبّب الإيصال الكهربائيّ في الحالة الصّلبة</a:t>
            </a:r>
          </a:p>
        </p:txBody>
      </p:sp>
    </p:spTree>
    <p:extLst>
      <p:ext uri="{BB962C8B-B14F-4D97-AF65-F5344CB8AC3E}">
        <p14:creationId xmlns:p14="http://schemas.microsoft.com/office/powerpoint/2010/main" val="1357770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0" y="701541"/>
            <a:ext cx="10152992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  فيما يلي نموذج لنسيج ذرّيّ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 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3" name="תמונה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44" y="3405352"/>
            <a:ext cx="2885335" cy="2061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852256" y="157656"/>
            <a:ext cx="31846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مهمّة بيتيّة</a:t>
            </a:r>
            <a:endParaRPr lang="he-IL" sz="4000" dirty="0"/>
          </a:p>
        </p:txBody>
      </p:sp>
      <p:sp>
        <p:nvSpPr>
          <p:cNvPr id="14" name="מלבן 13"/>
          <p:cNvSpPr/>
          <p:nvPr/>
        </p:nvSpPr>
        <p:spPr>
          <a:xfrm>
            <a:off x="220720" y="5688101"/>
            <a:ext cx="2310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002060"/>
                </a:solidFill>
                <a:latin typeface="Calibri"/>
              </a:rPr>
              <a:t>عملًا مُمتِعًا</a:t>
            </a:r>
            <a:endParaRPr lang="he-IL" sz="4800" dirty="0">
              <a:ln w="0"/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379" y="1429372"/>
            <a:ext cx="876026" cy="87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9883" y="2305398"/>
            <a:ext cx="14661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امسَح شيفرة الحل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41890" y="1513489"/>
            <a:ext cx="9949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1. هل النموذج المُعطى يُناسب الماس أم الجرافيت؟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ar-SA" sz="2800" dirty="0"/>
              <a:t>2. هل المادّة التي اخترتها في البند (</a:t>
            </a:r>
            <a:r>
              <a:rPr lang="en-US" sz="2800" dirty="0"/>
              <a:t>(1</a:t>
            </a:r>
            <a:r>
              <a:rPr lang="ar-SA" sz="2800" dirty="0"/>
              <a:t> موصلة للكهرباء في الحالة الصّلبة؟ علّل. 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تطرّق في إجابتك الى المُستوى الميكروسكوبيّ للمادّة</a:t>
            </a:r>
            <a:r>
              <a:rPr lang="en-US" sz="2800" dirty="0"/>
              <a:t>.</a:t>
            </a:r>
          </a:p>
        </p:txBody>
      </p:sp>
      <p:sp>
        <p:nvSpPr>
          <p:cNvPr id="5" name="פינה מקופלת 4"/>
          <p:cNvSpPr/>
          <p:nvPr/>
        </p:nvSpPr>
        <p:spPr>
          <a:xfrm>
            <a:off x="945931" y="701541"/>
            <a:ext cx="9223900" cy="4869708"/>
          </a:xfrm>
          <a:prstGeom prst="foldedCorner">
            <a:avLst>
              <a:gd name="adj" fmla="val 104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375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3853242" y="5533312"/>
            <a:ext cx="8337171" cy="132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479536" y="172932"/>
            <a:ext cx="11160000" cy="720000"/>
          </a:xfrm>
        </p:spPr>
        <p:txBody>
          <a:bodyPr/>
          <a:lstStyle/>
          <a:p>
            <a:r>
              <a:rPr lang="ar-SA" sz="4000" dirty="0">
                <a:solidFill>
                  <a:srgbClr val="192A72"/>
                </a:solidFill>
                <a:cs typeface="+mn-cs"/>
              </a:rPr>
              <a:t>ماذا سنتعلّم في هذا الدرس؟</a:t>
            </a:r>
            <a:endParaRPr lang="he-IL" sz="4000"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50117" y="862200"/>
            <a:ext cx="9239534" cy="5756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600" dirty="0">
                <a:cs typeface="+mn-cs"/>
              </a:rPr>
              <a:t> سنتعرّف على </a:t>
            </a:r>
            <a:r>
              <a:rPr lang="ar-SA" sz="3600" b="1" dirty="0">
                <a:solidFill>
                  <a:srgbClr val="FF0000"/>
                </a:solidFill>
                <a:cs typeface="+mn-cs"/>
              </a:rPr>
              <a:t>مبنى، ترابُط وصفات الموادّ الذّرّيّة/ الموادّ ذوات المبنى- نسيج ذرّيّ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600" dirty="0"/>
              <a:t>سنتعرَّف على صِفات </a:t>
            </a:r>
            <a:r>
              <a:rPr lang="ar-SA" sz="3600" b="1" dirty="0">
                <a:solidFill>
                  <a:srgbClr val="FF0000"/>
                </a:solidFill>
              </a:rPr>
              <a:t>بعض</a:t>
            </a:r>
            <a:r>
              <a:rPr lang="ar-SA" sz="3600" dirty="0"/>
              <a:t> الموادّ الشائعة التّابعة لهذه الفِئة، وهي:</a:t>
            </a:r>
            <a:endParaRPr lang="ar-SA" sz="3600" dirty="0">
              <a:cs typeface="+mn-cs"/>
            </a:endParaRPr>
          </a:p>
          <a:p>
            <a:pPr lvl="2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000" dirty="0"/>
              <a:t> الجرافيت</a:t>
            </a:r>
          </a:p>
          <a:p>
            <a:pPr lvl="2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000" dirty="0">
                <a:cs typeface="+mn-cs"/>
              </a:rPr>
              <a:t> الماس </a:t>
            </a:r>
          </a:p>
          <a:p>
            <a:pPr lvl="2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000" dirty="0"/>
              <a:t> أُكسيد السّيليكون (سيليكا/ الرّمل)</a:t>
            </a:r>
          </a:p>
          <a:p>
            <a:pPr lvl="2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000" dirty="0">
                <a:cs typeface="+mn-cs"/>
              </a:rPr>
              <a:t> كربيد السّيليكون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600" dirty="0"/>
              <a:t> تمارين تدريبيّة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he-IL" sz="3600" dirty="0">
              <a:cs typeface="+mn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069724" y="2319498"/>
            <a:ext cx="1103586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aseline="-25000" dirty="0">
                <a:solidFill>
                  <a:srgbClr val="FF0000"/>
                </a:solidFill>
              </a:rPr>
              <a:t>جرافي</a:t>
            </a:r>
            <a:r>
              <a:rPr lang="ar-SA" sz="2400" baseline="-25000" dirty="0">
                <a:solidFill>
                  <a:srgbClr val="FF0000"/>
                </a:solidFill>
              </a:rPr>
              <a:t>ت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889374" y="4380187"/>
            <a:ext cx="76495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SiC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277248" y="3698952"/>
            <a:ext cx="989373" cy="594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2(s)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180082" y="3114886"/>
            <a:ext cx="1103586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aseline="-25000" dirty="0">
                <a:solidFill>
                  <a:srgbClr val="FF0000"/>
                </a:solidFill>
              </a:rPr>
              <a:t>ماس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27787" y="5758502"/>
            <a:ext cx="833717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5206" y="86966"/>
            <a:ext cx="11160000" cy="720000"/>
          </a:xfrm>
        </p:spPr>
        <p:txBody>
          <a:bodyPr/>
          <a:lstStyle/>
          <a:p>
            <a:pPr algn="r"/>
            <a:r>
              <a:rPr lang="ar-SA" dirty="0">
                <a:cs typeface="+mn-cs"/>
              </a:rPr>
              <a:t>معرفة مُسبَقة</a:t>
            </a:r>
            <a:endParaRPr lang="he-IL" dirty="0">
              <a:cs typeface="+mn-cs"/>
            </a:endParaRPr>
          </a:p>
        </p:txBody>
      </p:sp>
      <p:pic>
        <p:nvPicPr>
          <p:cNvPr id="4" name="Picture 12" descr="Top Teaching Methods - Activating Prior Knowled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39660" r="16168" b="16824"/>
          <a:stretch/>
        </p:blipFill>
        <p:spPr bwMode="auto">
          <a:xfrm>
            <a:off x="0" y="-28603"/>
            <a:ext cx="1103586" cy="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210635" y="5871027"/>
            <a:ext cx="8337171" cy="100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22"/>
          <p:cNvGrpSpPr>
            <a:grpSpLocks noChangeAspect="1"/>
          </p:cNvGrpSpPr>
          <p:nvPr/>
        </p:nvGrpSpPr>
        <p:grpSpPr bwMode="auto">
          <a:xfrm>
            <a:off x="414179" y="632180"/>
            <a:ext cx="9203209" cy="4261558"/>
            <a:chOff x="948" y="11033"/>
            <a:chExt cx="8113" cy="3487"/>
          </a:xfrm>
        </p:grpSpPr>
        <p:sp>
          <p:nvSpPr>
            <p:cNvPr id="42" name="AutoShape 23"/>
            <p:cNvSpPr>
              <a:spLocks noChangeAspect="1" noChangeArrowheads="1"/>
            </p:cNvSpPr>
            <p:nvPr/>
          </p:nvSpPr>
          <p:spPr bwMode="auto">
            <a:xfrm>
              <a:off x="1415" y="11320"/>
              <a:ext cx="7358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he-IL" altLang="he-IL" sz="3200" dirty="0">
                <a:cs typeface="+mn-cs"/>
              </a:endParaRPr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7833" y="140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 sz="2400" dirty="0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7833" y="140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 sz="2400" dirty="0"/>
            </a:p>
          </p:txBody>
        </p:sp>
        <p:grpSp>
          <p:nvGrpSpPr>
            <p:cNvPr id="45" name="Group 26"/>
            <p:cNvGrpSpPr>
              <a:grpSpLocks/>
            </p:cNvGrpSpPr>
            <p:nvPr/>
          </p:nvGrpSpPr>
          <p:grpSpPr bwMode="auto">
            <a:xfrm>
              <a:off x="948" y="11033"/>
              <a:ext cx="8113" cy="2256"/>
              <a:chOff x="948" y="11033"/>
              <a:chExt cx="8113" cy="2256"/>
            </a:xfrm>
          </p:grpSpPr>
          <p:sp>
            <p:nvSpPr>
              <p:cNvPr id="46" name="Rectangle 27"/>
              <p:cNvSpPr>
                <a:spLocks noChangeArrowheads="1"/>
              </p:cNvSpPr>
              <p:nvPr/>
            </p:nvSpPr>
            <p:spPr bwMode="auto">
              <a:xfrm>
                <a:off x="2943" y="11033"/>
                <a:ext cx="4890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ar-SA" altLang="he-IL" sz="3600" b="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مُركّبات جُزيئيّة</a:t>
                </a:r>
                <a:r>
                  <a:rPr lang="ar-SA" altLang="he-IL" sz="3200" b="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 </a:t>
                </a:r>
                <a:r>
                  <a:rPr lang="ar-SA" altLang="he-IL" sz="3200" b="0" dirty="0">
                    <a:solidFill>
                      <a:srgbClr val="FFFF00"/>
                    </a:solidFill>
                    <a:latin typeface="Times New Roman" pitchFamily="18" charset="0"/>
                    <a:cs typeface="+mn-cs"/>
                  </a:rPr>
                  <a:t>(مبنيّة مِن جُزيئات)</a:t>
                </a:r>
                <a:endParaRPr lang="he-IL" altLang="he-IL" sz="3200" b="0" dirty="0">
                  <a:solidFill>
                    <a:srgbClr val="FFFF00"/>
                  </a:solidFill>
                  <a:latin typeface="Times New Roman" pitchFamily="18" charset="0"/>
                  <a:cs typeface="+mn-cs"/>
                </a:endParaRPr>
              </a:p>
              <a:p>
                <a:pPr algn="ctr" eaLnBrk="1" hangingPunct="1"/>
                <a:r>
                  <a:rPr lang="he-IL" altLang="he-IL" sz="3200" b="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  </a:t>
                </a:r>
                <a:endParaRPr lang="en-US" altLang="he-IL" sz="3200" b="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48" name="Rectangle 29"/>
              <p:cNvSpPr>
                <a:spLocks noChangeArrowheads="1"/>
              </p:cNvSpPr>
              <p:nvPr/>
            </p:nvSpPr>
            <p:spPr bwMode="auto">
              <a:xfrm>
                <a:off x="6107" y="12066"/>
                <a:ext cx="2954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روابط كوفالنتيّة أُحاديّة</a:t>
                </a:r>
                <a:endParaRPr lang="en-US" altLang="he-IL" sz="280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54" name="Line 35"/>
              <p:cNvSpPr>
                <a:spLocks noChangeShapeType="1"/>
              </p:cNvSpPr>
              <p:nvPr/>
            </p:nvSpPr>
            <p:spPr bwMode="auto">
              <a:xfrm flipH="1">
                <a:off x="4829" y="11513"/>
                <a:ext cx="0" cy="26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e-IL" sz="2400" dirty="0"/>
              </a:p>
            </p:txBody>
          </p:sp>
          <p:sp>
            <p:nvSpPr>
              <p:cNvPr id="56" name="Rectangle 37"/>
              <p:cNvSpPr>
                <a:spLocks noChangeArrowheads="1"/>
              </p:cNvSpPr>
              <p:nvPr/>
            </p:nvSpPr>
            <p:spPr bwMode="auto">
              <a:xfrm>
                <a:off x="948" y="12758"/>
                <a:ext cx="3274" cy="5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بين </a:t>
                </a:r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</a:rPr>
                  <a:t>الذّرّات روابط كوفالنتيّة </a:t>
                </a:r>
                <a:endParaRPr lang="en-US" altLang="he-IL" sz="2800" dirty="0">
                  <a:solidFill>
                    <a:schemeClr val="bg1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5" name="Rectangle 36"/>
              <p:cNvSpPr>
                <a:spLocks noChangeArrowheads="1"/>
              </p:cNvSpPr>
              <p:nvPr/>
            </p:nvSpPr>
            <p:spPr bwMode="auto">
              <a:xfrm>
                <a:off x="2133" y="11823"/>
                <a:ext cx="3784" cy="4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</a:rPr>
                  <a:t>يتكوّن الجُزيء مِن ذرّتين أو أكثر</a:t>
                </a:r>
                <a:endParaRPr lang="en-US" altLang="he-IL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3861523" y="4266792"/>
            <a:ext cx="1356487" cy="6489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قطبيّة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458609" y="4189836"/>
            <a:ext cx="974634" cy="6489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نقيّة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16" name="מחבר חץ ישר 15"/>
          <p:cNvCxnSpPr>
            <a:endCxn id="15" idx="0"/>
          </p:cNvCxnSpPr>
          <p:nvPr/>
        </p:nvCxnSpPr>
        <p:spPr>
          <a:xfrm flipH="1">
            <a:off x="945926" y="3405417"/>
            <a:ext cx="1167570" cy="784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endCxn id="14" idx="0"/>
          </p:cNvCxnSpPr>
          <p:nvPr/>
        </p:nvCxnSpPr>
        <p:spPr>
          <a:xfrm>
            <a:off x="3026973" y="3405417"/>
            <a:ext cx="1512794" cy="861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1977245" y="3541073"/>
            <a:ext cx="1061778" cy="66361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ar-SA" altLang="he-IL" sz="2800" b="0" dirty="0">
                <a:solidFill>
                  <a:srgbClr val="7030A0"/>
                </a:solidFill>
                <a:latin typeface="Times New Roman" pitchFamily="18" charset="0"/>
                <a:cs typeface="+mn-cs"/>
              </a:rPr>
              <a:t>نوعان</a:t>
            </a:r>
            <a:endParaRPr lang="en-US" altLang="he-IL" sz="2800" b="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6266434" y="2818796"/>
            <a:ext cx="3350953" cy="5866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روابط كوفالنتيّة ثُنائيّة</a:t>
            </a:r>
            <a:endParaRPr lang="en-US" altLang="he-IL" sz="2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6266433" y="3746024"/>
            <a:ext cx="3350953" cy="5866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روابط كوفالنتيّة ثُلاثيّة</a:t>
            </a:r>
            <a:endParaRPr lang="en-US" altLang="he-IL" sz="2800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60" name="מחבר חץ ישר 59"/>
          <p:cNvCxnSpPr/>
          <p:nvPr/>
        </p:nvCxnSpPr>
        <p:spPr>
          <a:xfrm>
            <a:off x="4128133" y="3064809"/>
            <a:ext cx="11457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3746631" y="2627263"/>
            <a:ext cx="1896043" cy="5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rgbClr val="7030A0"/>
                </a:solidFill>
                <a:latin typeface="Times New Roman" pitchFamily="18" charset="0"/>
                <a:cs typeface="+mn-cs"/>
              </a:rPr>
              <a:t>قد تكون</a:t>
            </a:r>
            <a:endParaRPr lang="en-US" altLang="he-IL" dirty="0">
              <a:solidFill>
                <a:srgbClr val="7030A0"/>
              </a:solidFill>
              <a:cs typeface="+mn-cs"/>
            </a:endParaRPr>
          </a:p>
        </p:txBody>
      </p:sp>
      <p:cxnSp>
        <p:nvCxnSpPr>
          <p:cNvPr id="63" name="מחבר חץ ישר 62"/>
          <p:cNvCxnSpPr/>
          <p:nvPr/>
        </p:nvCxnSpPr>
        <p:spPr>
          <a:xfrm flipV="1">
            <a:off x="5273854" y="2187934"/>
            <a:ext cx="992579" cy="8768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 flipV="1">
            <a:off x="5273854" y="3064808"/>
            <a:ext cx="99257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>
            <a:off x="5273854" y="3064808"/>
            <a:ext cx="992579" cy="974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788" y="6338825"/>
            <a:ext cx="101094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يتحدَّد نوع الرّابط الكوفالنتيّ حسب </a:t>
            </a:r>
            <a:r>
              <a:rPr lang="ar-SA" sz="2400" b="1" dirty="0">
                <a:solidFill>
                  <a:srgbClr val="00B0F0"/>
                </a:solidFill>
              </a:rPr>
              <a:t>الفرق </a:t>
            </a:r>
            <a:r>
              <a:rPr lang="ar-SA" sz="2400" b="1" dirty="0" err="1">
                <a:solidFill>
                  <a:srgbClr val="00B0F0"/>
                </a:solidFill>
              </a:rPr>
              <a:t>بالإلكتروسالبيّة</a:t>
            </a:r>
            <a:r>
              <a:rPr lang="ar-SA" sz="2400" b="1" dirty="0">
                <a:solidFill>
                  <a:srgbClr val="00B0F0"/>
                </a:solidFill>
              </a:rPr>
              <a:t> </a:t>
            </a:r>
            <a:r>
              <a:rPr lang="ar-SA" sz="2400" dirty="0"/>
              <a:t>للذّرّات اللّافلزيّة المُشتركة بتكوين الرّابط</a:t>
            </a:r>
            <a:endParaRPr lang="he-IL" sz="2400" dirty="0"/>
          </a:p>
        </p:txBody>
      </p:sp>
      <p:pic>
        <p:nvPicPr>
          <p:cNvPr id="2052" name="Picture 4" descr="What is a Lewis dot diagram? Is there a different one for each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4"/>
          <a:stretch/>
        </p:blipFill>
        <p:spPr bwMode="auto">
          <a:xfrm>
            <a:off x="9786089" y="2721217"/>
            <a:ext cx="1261241" cy="8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valent Bonds in Electron Dot Structures (Lewis Structure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1" t="41231" r="14213" b="38321"/>
          <a:stretch/>
        </p:blipFill>
        <p:spPr bwMode="auto">
          <a:xfrm>
            <a:off x="9716906" y="1917843"/>
            <a:ext cx="1160892" cy="4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8" descr="Single and multiple covalent bonds (article) | Khan Academy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" name="AutoShape 10" descr="Example of a covalent bond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1" name="AutoShape 13" descr="Single and multiple covalent bonds (article) | Khan Academy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5" t="36025" r="16154" b="58342"/>
          <a:stretch/>
        </p:blipFill>
        <p:spPr bwMode="auto">
          <a:xfrm>
            <a:off x="9617388" y="3872881"/>
            <a:ext cx="1371600" cy="41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utoShape 16" descr="How to find the conjugate base of acetic acid - Quora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2" y="1486161"/>
            <a:ext cx="1448339" cy="8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חץ ישר 12"/>
          <p:cNvCxnSpPr/>
          <p:nvPr/>
        </p:nvCxnSpPr>
        <p:spPr>
          <a:xfrm>
            <a:off x="3564640" y="2214623"/>
            <a:ext cx="0" cy="533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1529711" y="2157544"/>
            <a:ext cx="1896043" cy="5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r-SA" altLang="he-IL" sz="2800" dirty="0">
                <a:latin typeface="Times New Roman" pitchFamily="18" charset="0"/>
                <a:cs typeface="+mn-cs"/>
              </a:rPr>
              <a:t>بداخل الجُزيء</a:t>
            </a:r>
            <a:endParaRPr lang="en-US" altLang="he-IL" dirty="0">
              <a:solidFill>
                <a:srgbClr val="CC0066"/>
              </a:solidFill>
              <a:cs typeface="+mn-cs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0" y="4792630"/>
            <a:ext cx="8424204" cy="1446188"/>
            <a:chOff x="0" y="4792630"/>
            <a:chExt cx="8424204" cy="1446188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31" t="52182" r="2147" b="19925"/>
            <a:stretch/>
          </p:blipFill>
          <p:spPr bwMode="auto">
            <a:xfrm>
              <a:off x="0" y="4915741"/>
              <a:ext cx="1977245" cy="132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94" t="52182" r="29626" b="19925"/>
            <a:stretch/>
          </p:blipFill>
          <p:spPr bwMode="auto">
            <a:xfrm>
              <a:off x="3409908" y="5000303"/>
              <a:ext cx="2170235" cy="12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66432" y="4792630"/>
              <a:ext cx="1675475" cy="66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05" t="27802" r="24148" b="53448"/>
            <a:stretch/>
          </p:blipFill>
          <p:spPr bwMode="auto">
            <a:xfrm>
              <a:off x="5978601" y="5292311"/>
              <a:ext cx="2445603" cy="87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סוגר מסולסל שמאלי 1"/>
          <p:cNvSpPr/>
          <p:nvPr/>
        </p:nvSpPr>
        <p:spPr>
          <a:xfrm rot="5400000">
            <a:off x="5589651" y="5225179"/>
            <a:ext cx="397091" cy="20068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Figure: Title: Chemical bonds. Caption: - ppt download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1" r="69075" b="44965"/>
          <a:stretch/>
        </p:blipFill>
        <p:spPr bwMode="auto">
          <a:xfrm>
            <a:off x="79647" y="3778283"/>
            <a:ext cx="1018839" cy="3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60" y="3340543"/>
            <a:ext cx="1114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1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מלבן 141"/>
          <p:cNvSpPr/>
          <p:nvPr/>
        </p:nvSpPr>
        <p:spPr>
          <a:xfrm>
            <a:off x="105278" y="1760209"/>
            <a:ext cx="2866287" cy="13960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/>
              <a:t>الروابط الكوفالنتيّة بين </a:t>
            </a: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/>
              <a:t>الذّرّات </a:t>
            </a:r>
            <a:r>
              <a:rPr lang="ar-SA" sz="2800" dirty="0"/>
              <a:t>اللّافلزيّة</a:t>
            </a:r>
            <a:endParaRPr lang="he-IL" sz="2000" kern="1200" dirty="0"/>
          </a:p>
        </p:txBody>
      </p:sp>
      <p:sp>
        <p:nvSpPr>
          <p:cNvPr id="138" name="מלבן 137"/>
          <p:cNvSpPr/>
          <p:nvPr/>
        </p:nvSpPr>
        <p:spPr>
          <a:xfrm>
            <a:off x="5034369" y="864609"/>
            <a:ext cx="1792100" cy="8817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مركّب جُزيئيّ</a:t>
            </a:r>
            <a:endParaRPr lang="en-US" sz="2800" kern="1200" baseline="-25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מלבן 121"/>
          <p:cNvSpPr/>
          <p:nvPr/>
        </p:nvSpPr>
        <p:spPr>
          <a:xfrm>
            <a:off x="10405241" y="841221"/>
            <a:ext cx="1195875" cy="10216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2400" kern="12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2(g)</a:t>
            </a:r>
            <a:r>
              <a:rPr lang="en-US" sz="2400" kern="1200" dirty="0">
                <a:latin typeface="Calibri" panose="020F0502020204030204" pitchFamily="34" charset="0"/>
                <a:cs typeface="Arial" panose="020B0604020202020204" pitchFamily="34" charset="0"/>
              </a:rPr>
              <a:t> HCl</a:t>
            </a:r>
            <a:r>
              <a:rPr lang="en-US" sz="2400" kern="12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(g)</a:t>
            </a:r>
            <a:endParaRPr lang="he-IL" sz="24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מלבן 109"/>
          <p:cNvSpPr/>
          <p:nvPr/>
        </p:nvSpPr>
        <p:spPr>
          <a:xfrm>
            <a:off x="5293851" y="3272481"/>
            <a:ext cx="1614187" cy="8332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/>
              <a:t>مادّة</a:t>
            </a:r>
            <a:r>
              <a:rPr lang="ar-SA" sz="2800" kern="1200" dirty="0"/>
              <a:t> ذرّيّة</a:t>
            </a:r>
            <a:endParaRPr lang="he-IL" sz="2800" kern="1200" dirty="0"/>
          </a:p>
        </p:txBody>
      </p:sp>
      <p:sp>
        <p:nvSpPr>
          <p:cNvPr id="102" name="מלבן 101"/>
          <p:cNvSpPr/>
          <p:nvPr/>
        </p:nvSpPr>
        <p:spPr>
          <a:xfrm>
            <a:off x="7839932" y="3173326"/>
            <a:ext cx="2175190" cy="9324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>
                <a:solidFill>
                  <a:schemeClr val="bg1"/>
                </a:solidFill>
              </a:rPr>
              <a:t>مُحدَّدة وخاصّة</a:t>
            </a:r>
          </a:p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dirty="0">
                <a:solidFill>
                  <a:schemeClr val="tx1"/>
                </a:solidFill>
              </a:rPr>
              <a:t>(عناصر العائلة الرّابعة)</a:t>
            </a:r>
            <a:endParaRPr lang="he-IL" sz="2000" b="1" kern="1200" dirty="0">
              <a:solidFill>
                <a:schemeClr val="tx1"/>
              </a:solidFill>
            </a:endParaRPr>
          </a:p>
        </p:txBody>
      </p:sp>
      <p:sp>
        <p:nvSpPr>
          <p:cNvPr id="98" name="מלבן 97"/>
          <p:cNvSpPr/>
          <p:nvPr/>
        </p:nvSpPr>
        <p:spPr>
          <a:xfrm>
            <a:off x="10544647" y="3045868"/>
            <a:ext cx="1405615" cy="1000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/>
              <a:t>SiC</a:t>
            </a:r>
            <a:r>
              <a:rPr lang="en-US" sz="2200" kern="1200" baseline="-25000" dirty="0"/>
              <a:t>(s)</a:t>
            </a:r>
          </a:p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C</a:t>
            </a:r>
            <a:r>
              <a:rPr lang="en-US" sz="2200" kern="1200" baseline="-25000" dirty="0"/>
              <a:t>(s)</a:t>
            </a:r>
            <a:r>
              <a:rPr lang="ar-SA" sz="2200" kern="1200" baseline="-25000" dirty="0"/>
              <a:t> </a:t>
            </a:r>
            <a:r>
              <a:rPr lang="ar-SA" sz="2200" kern="1200" dirty="0"/>
              <a:t>جرافيت</a:t>
            </a:r>
            <a:endParaRPr lang="he-IL" sz="2200" kern="1200" dirty="0"/>
          </a:p>
        </p:txBody>
      </p:sp>
      <p:sp>
        <p:nvSpPr>
          <p:cNvPr id="77" name="מלבן 76"/>
          <p:cNvSpPr/>
          <p:nvPr/>
        </p:nvSpPr>
        <p:spPr>
          <a:xfrm>
            <a:off x="161511" y="5239438"/>
            <a:ext cx="766015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/>
              <a:t>ترتبط الذّرّات اللاّفلزيّة بروابط كوفالنتيّة، ليس فقط لتكوين جُزيئات، بل لتكوين مبانٍ ضخمة أيضًا، تتجمّع فيها أعداد هائلة مِن الذّرّات، لتُصبح وِحدَة كبيرة تُسمّى </a:t>
            </a:r>
            <a:r>
              <a:rPr lang="ar-SA" sz="2800" b="1" dirty="0">
                <a:solidFill>
                  <a:srgbClr val="FFFF00"/>
                </a:solidFill>
              </a:rPr>
              <a:t>نسيجًا ذرّيًّا ضخمًا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78" y="126123"/>
            <a:ext cx="120851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روابط كوفالنتيّة بين الذّرّات:  جُزيء بسيط أم مبنى ضخم؟</a:t>
            </a:r>
            <a:endParaRPr lang="he-IL" sz="3200" b="1" dirty="0">
              <a:solidFill>
                <a:srgbClr val="002060"/>
              </a:solidFill>
            </a:endParaRPr>
          </a:p>
        </p:txBody>
      </p:sp>
      <p:grpSp>
        <p:nvGrpSpPr>
          <p:cNvPr id="73" name="קבוצה 72"/>
          <p:cNvGrpSpPr/>
          <p:nvPr/>
        </p:nvGrpSpPr>
        <p:grpSpPr>
          <a:xfrm>
            <a:off x="3096211" y="926238"/>
            <a:ext cx="1231957" cy="936620"/>
            <a:chOff x="3555093" y="2166893"/>
            <a:chExt cx="1231957" cy="936620"/>
          </a:xfrm>
        </p:grpSpPr>
        <p:sp>
          <p:nvSpPr>
            <p:cNvPr id="74" name="מלבן מעוגל 73"/>
            <p:cNvSpPr/>
            <p:nvPr/>
          </p:nvSpPr>
          <p:spPr>
            <a:xfrm>
              <a:off x="3555093" y="2166893"/>
              <a:ext cx="1231957" cy="9366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5" name="מלבן 74"/>
            <p:cNvSpPr/>
            <p:nvPr/>
          </p:nvSpPr>
          <p:spPr>
            <a:xfrm>
              <a:off x="3582526" y="2194326"/>
              <a:ext cx="1177091" cy="88175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kern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جُزيء</a:t>
              </a:r>
              <a:endParaRPr lang="en-US" sz="2800" kern="1200" baseline="-25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מלבן 78"/>
          <p:cNvSpPr/>
          <p:nvPr/>
        </p:nvSpPr>
        <p:spPr>
          <a:xfrm>
            <a:off x="2971565" y="3173326"/>
            <a:ext cx="1733504" cy="9671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/>
              <a:t>مبنى ضخم</a:t>
            </a: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/>
              <a:t>(نسيج ذرّيّ)</a:t>
            </a:r>
            <a:endParaRPr lang="he-IL" sz="2800" kern="1200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3044373" y="2458929"/>
            <a:ext cx="63263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3677006" y="1879034"/>
            <a:ext cx="0" cy="59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>
            <a:cxnSpLocks/>
          </p:cNvCxnSpPr>
          <p:nvPr/>
        </p:nvCxnSpPr>
        <p:spPr>
          <a:xfrm>
            <a:off x="3677006" y="2476971"/>
            <a:ext cx="0" cy="696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מלבן 15"/>
          <p:cNvSpPr/>
          <p:nvPr/>
        </p:nvSpPr>
        <p:spPr>
          <a:xfrm>
            <a:off x="3712189" y="2171989"/>
            <a:ext cx="119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قد تُكوِّن </a:t>
            </a:r>
            <a:endParaRPr lang="he-IL" sz="2800" dirty="0">
              <a:solidFill>
                <a:srgbClr val="FF0000"/>
              </a:solidFill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4406998" y="1305486"/>
            <a:ext cx="6273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79" idx="3"/>
          </p:cNvCxnSpPr>
          <p:nvPr/>
        </p:nvCxnSpPr>
        <p:spPr>
          <a:xfrm>
            <a:off x="4705069" y="3656885"/>
            <a:ext cx="563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מלבן 98"/>
          <p:cNvSpPr/>
          <p:nvPr/>
        </p:nvSpPr>
        <p:spPr>
          <a:xfrm>
            <a:off x="4398319" y="932380"/>
            <a:ext cx="644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نوع 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المّادّة</a:t>
            </a:r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100" name="מלבן 99"/>
          <p:cNvSpPr/>
          <p:nvPr/>
        </p:nvSpPr>
        <p:spPr>
          <a:xfrm>
            <a:off x="4678737" y="3314917"/>
            <a:ext cx="644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نوع 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المّادّة</a:t>
            </a:r>
            <a:endParaRPr lang="he-IL" sz="2000" dirty="0">
              <a:solidFill>
                <a:srgbClr val="002060"/>
              </a:solidFill>
            </a:endParaRPr>
          </a:p>
        </p:txBody>
      </p:sp>
      <p:cxnSp>
        <p:nvCxnSpPr>
          <p:cNvPr id="52" name="מחבר חץ ישר 51"/>
          <p:cNvCxnSpPr/>
          <p:nvPr/>
        </p:nvCxnSpPr>
        <p:spPr>
          <a:xfrm>
            <a:off x="6842088" y="1286323"/>
            <a:ext cx="997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מלבן 106"/>
          <p:cNvSpPr/>
          <p:nvPr/>
        </p:nvSpPr>
        <p:spPr>
          <a:xfrm>
            <a:off x="6908038" y="895702"/>
            <a:ext cx="865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نوع 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الذّرّات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اللّافلزيّة</a:t>
            </a:r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108" name="מלבן 107"/>
          <p:cNvSpPr/>
          <p:nvPr/>
        </p:nvSpPr>
        <p:spPr>
          <a:xfrm>
            <a:off x="6957988" y="3273553"/>
            <a:ext cx="865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نوع 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الذّرّات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اللّافلزيّة</a:t>
            </a:r>
            <a:endParaRPr lang="he-IL" sz="2000" dirty="0">
              <a:solidFill>
                <a:srgbClr val="002060"/>
              </a:solidFill>
            </a:endParaRPr>
          </a:p>
        </p:txBody>
      </p:sp>
      <p:cxnSp>
        <p:nvCxnSpPr>
          <p:cNvPr id="61" name="מחבר חץ ישר 60"/>
          <p:cNvCxnSpPr>
            <a:endCxn id="102" idx="1"/>
          </p:cNvCxnSpPr>
          <p:nvPr/>
        </p:nvCxnSpPr>
        <p:spPr>
          <a:xfrm flipV="1">
            <a:off x="6908038" y="3639550"/>
            <a:ext cx="931894" cy="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מלבן 144"/>
          <p:cNvSpPr/>
          <p:nvPr/>
        </p:nvSpPr>
        <p:spPr>
          <a:xfrm>
            <a:off x="9984946" y="9105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مثل</a:t>
            </a:r>
          </a:p>
        </p:txBody>
      </p:sp>
      <p:sp>
        <p:nvSpPr>
          <p:cNvPr id="146" name="מלבן 145"/>
          <p:cNvSpPr/>
          <p:nvPr/>
        </p:nvSpPr>
        <p:spPr>
          <a:xfrm>
            <a:off x="10042479" y="3240248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مثل</a:t>
            </a:r>
          </a:p>
        </p:txBody>
      </p:sp>
      <p:cxnSp>
        <p:nvCxnSpPr>
          <p:cNvPr id="65" name="מחבר חץ ישר 64"/>
          <p:cNvCxnSpPr/>
          <p:nvPr/>
        </p:nvCxnSpPr>
        <p:spPr>
          <a:xfrm>
            <a:off x="10015122" y="3573610"/>
            <a:ext cx="529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מלבן 146"/>
          <p:cNvSpPr/>
          <p:nvPr/>
        </p:nvSpPr>
        <p:spPr>
          <a:xfrm>
            <a:off x="7809756" y="864609"/>
            <a:ext cx="2175190" cy="9324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>
                <a:solidFill>
                  <a:schemeClr val="bg1"/>
                </a:solidFill>
              </a:rPr>
              <a:t>مُتنوِّعة</a:t>
            </a:r>
          </a:p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dirty="0">
                <a:solidFill>
                  <a:schemeClr val="tx1"/>
                </a:solidFill>
              </a:rPr>
              <a:t>(لا يوجد تحديد)</a:t>
            </a:r>
            <a:endParaRPr lang="he-IL" sz="2000" b="1" kern="1200" dirty="0">
              <a:solidFill>
                <a:schemeClr val="tx1"/>
              </a:solidFill>
            </a:endParaRPr>
          </a:p>
        </p:txBody>
      </p:sp>
      <p:cxnSp>
        <p:nvCxnSpPr>
          <p:cNvPr id="70" name="מחבר חץ ישר 69"/>
          <p:cNvCxnSpPr/>
          <p:nvPr/>
        </p:nvCxnSpPr>
        <p:spPr>
          <a:xfrm>
            <a:off x="9984946" y="1394548"/>
            <a:ext cx="420295" cy="8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9" y="4203450"/>
            <a:ext cx="1804237" cy="128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-45975" y="49534"/>
            <a:ext cx="12190412" cy="720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sz="3600" b="1" dirty="0">
                <a:solidFill>
                  <a:srgbClr val="002060"/>
                </a:solidFill>
              </a:rPr>
              <a:t>يتميّز النّسيج الذّرّي بمبنى ضخم </a:t>
            </a:r>
            <a:r>
              <a:rPr lang="ar-SA" sz="3600" b="1" dirty="0">
                <a:solidFill>
                  <a:srgbClr val="FF0000"/>
                </a:solidFill>
              </a:rPr>
              <a:t>وليس بجُزيئات مُنفردة </a:t>
            </a:r>
            <a:r>
              <a:rPr lang="ar-SA" sz="3600" b="1" dirty="0">
                <a:solidFill>
                  <a:srgbClr val="002060"/>
                </a:solidFill>
              </a:rPr>
              <a:t>كالمُركّبات الجُزيئيّة </a:t>
            </a:r>
            <a:endParaRPr lang="he-IL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713287117"/>
              </p:ext>
            </p:extLst>
          </p:nvPr>
        </p:nvGraphicFramePr>
        <p:xfrm>
          <a:off x="22945" y="819207"/>
          <a:ext cx="10246976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קבוצה 5"/>
          <p:cNvGrpSpPr/>
          <p:nvPr/>
        </p:nvGrpSpPr>
        <p:grpSpPr>
          <a:xfrm>
            <a:off x="2686709" y="837753"/>
            <a:ext cx="2837793" cy="2077704"/>
            <a:chOff x="4992945" y="-232417"/>
            <a:chExt cx="2238703" cy="2077704"/>
          </a:xfrm>
        </p:grpSpPr>
        <p:sp>
          <p:nvSpPr>
            <p:cNvPr id="4" name="אליפסה 3"/>
            <p:cNvSpPr/>
            <p:nvPr/>
          </p:nvSpPr>
          <p:spPr>
            <a:xfrm>
              <a:off x="5276733" y="-232417"/>
              <a:ext cx="1844566" cy="173265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2945" y="1322067"/>
              <a:ext cx="223870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0070C0"/>
                  </a:solidFill>
                </a:rPr>
                <a:t>محوَر درس اليوم</a:t>
              </a:r>
              <a:endParaRPr lang="he-IL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מלבן 24"/>
          <p:cNvSpPr/>
          <p:nvPr/>
        </p:nvSpPr>
        <p:spPr>
          <a:xfrm>
            <a:off x="78836" y="5414471"/>
            <a:ext cx="9235958" cy="12185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600" dirty="0"/>
              <a:t>في المبنى الضّخم الّذي يُسمّى النّسيج الذّرّيّ ،لا توجد جُزيئات مُنفردة، وإنّما نسيج مِن عدد هائل مِن الذّرّات اللّافلزيّة، المُرتبِطة مع بعضِها </a:t>
            </a:r>
            <a:r>
              <a:rPr lang="ar-SA" sz="2600" b="1" dirty="0">
                <a:solidFill>
                  <a:srgbClr val="FFFF00"/>
                </a:solidFill>
              </a:rPr>
              <a:t>في كلّ قطعة مِن المادّة الصّلبة</a:t>
            </a:r>
            <a:endParaRPr lang="he-IL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672" y="3887236"/>
            <a:ext cx="7120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مثل</a:t>
            </a:r>
            <a:endParaRPr lang="he-IL" sz="2400" dirty="0">
              <a:solidFill>
                <a:srgbClr val="00B0F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272246" y="1242416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مثل</a:t>
            </a:r>
            <a:endParaRPr lang="he-IL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64655" r="68617" b="17673"/>
          <a:stretch/>
        </p:blipFill>
        <p:spPr bwMode="auto">
          <a:xfrm>
            <a:off x="7852914" y="1099084"/>
            <a:ext cx="3108434" cy="17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קבוצה 25"/>
          <p:cNvGrpSpPr/>
          <p:nvPr/>
        </p:nvGrpSpPr>
        <p:grpSpPr>
          <a:xfrm>
            <a:off x="6913837" y="1720878"/>
            <a:ext cx="876387" cy="45719"/>
            <a:chOff x="5498035" y="832792"/>
            <a:chExt cx="1065616" cy="53280"/>
          </a:xfrm>
        </p:grpSpPr>
        <p:sp>
          <p:nvSpPr>
            <p:cNvPr id="27" name="מחבר ישר 3"/>
            <p:cNvSpPr/>
            <p:nvPr/>
          </p:nvSpPr>
          <p:spPr>
            <a:xfrm rot="44489">
              <a:off x="5498035" y="846943"/>
              <a:ext cx="1065616" cy="249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490"/>
                  </a:moveTo>
                  <a:lnTo>
                    <a:pt x="1065616" y="1249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מחבר ישר 4"/>
            <p:cNvSpPr/>
            <p:nvPr/>
          </p:nvSpPr>
          <p:spPr>
            <a:xfrm rot="44489">
              <a:off x="6004203" y="832792"/>
              <a:ext cx="53280" cy="53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37148" y="2915457"/>
            <a:ext cx="2790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مبنى  ضخم- نسيج ذرّيّ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0120" y="4903076"/>
            <a:ext cx="14893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جُزيء</a:t>
            </a:r>
            <a:endParaRPr lang="he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33684" y="71959"/>
            <a:ext cx="10246355" cy="637353"/>
          </a:xfrm>
        </p:spPr>
        <p:txBody>
          <a:bodyPr/>
          <a:lstStyle/>
          <a:p>
            <a:r>
              <a:rPr lang="ar-SA" sz="4000" dirty="0"/>
              <a:t>التّمييز بين النّسيج الذّرّيّ كمبنى ضخم وبين الجُزيء</a:t>
            </a:r>
            <a:endParaRPr lang="he-IL" sz="4000" dirty="0"/>
          </a:p>
        </p:txBody>
      </p:sp>
      <p:sp>
        <p:nvSpPr>
          <p:cNvPr id="5" name="AutoShape 2" descr="Sketch the following molecule: CH3NH2 (who... | Clutch Prep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6383033" y="1492833"/>
            <a:ext cx="5402271" cy="3541544"/>
            <a:chOff x="6444148" y="1035619"/>
            <a:chExt cx="5402271" cy="3541544"/>
          </a:xfrm>
        </p:grpSpPr>
        <p:pic>
          <p:nvPicPr>
            <p:cNvPr id="3076" name="Picture 4" descr="Covalent and Ionic Bonds - Course Her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11"/>
            <a:stretch/>
          </p:blipFill>
          <p:spPr bwMode="auto">
            <a:xfrm>
              <a:off x="9084169" y="1193280"/>
              <a:ext cx="2762250" cy="132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Molecules | Introduction to Chemistr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148" y="1035619"/>
              <a:ext cx="2433205" cy="2078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013" y="2798461"/>
              <a:ext cx="1860331" cy="142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328" y="3272238"/>
              <a:ext cx="134302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-457200" y="761070"/>
            <a:ext cx="124372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  جُزيئات تشمل </a:t>
            </a:r>
            <a:r>
              <a:rPr lang="ar-SA" sz="3200" b="1" u="sng" dirty="0">
                <a:solidFill>
                  <a:srgbClr val="C00000"/>
                </a:solidFill>
              </a:rPr>
              <a:t>عدد مُحدَّد </a:t>
            </a:r>
            <a:r>
              <a:rPr lang="ar-SA" sz="3200" b="1" dirty="0">
                <a:solidFill>
                  <a:srgbClr val="C00000"/>
                </a:solidFill>
              </a:rPr>
              <a:t>من الذّرّات          مبنى ضخم يشمل </a:t>
            </a:r>
            <a:r>
              <a:rPr lang="ar-SA" sz="3200" b="1" u="sng" dirty="0">
                <a:solidFill>
                  <a:srgbClr val="C00000"/>
                </a:solidFill>
              </a:rPr>
              <a:t>عدد هائل </a:t>
            </a:r>
            <a:r>
              <a:rPr lang="ar-SA" sz="3200" b="1" dirty="0">
                <a:solidFill>
                  <a:srgbClr val="C00000"/>
                </a:solidFill>
              </a:rPr>
              <a:t>مِن الذّرّات</a:t>
            </a:r>
            <a:endParaRPr lang="he-IL" sz="3200" b="1" dirty="0">
              <a:solidFill>
                <a:srgbClr val="C00000"/>
              </a:solidFill>
            </a:endParaRPr>
          </a:p>
        </p:txBody>
      </p:sp>
      <p:cxnSp>
        <p:nvCxnSpPr>
          <p:cNvPr id="4" name="מחבר ישר 3"/>
          <p:cNvCxnSpPr/>
          <p:nvPr/>
        </p:nvCxnSpPr>
        <p:spPr>
          <a:xfrm>
            <a:off x="6176126" y="823612"/>
            <a:ext cx="0" cy="51988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0"/>
          <a:stretch/>
        </p:blipFill>
        <p:spPr bwMode="auto">
          <a:xfrm>
            <a:off x="-4" y="1650646"/>
            <a:ext cx="6028440" cy="34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קבוצה 11"/>
          <p:cNvGrpSpPr/>
          <p:nvPr/>
        </p:nvGrpSpPr>
        <p:grpSpPr>
          <a:xfrm>
            <a:off x="1198179" y="5060659"/>
            <a:ext cx="4603531" cy="1356975"/>
            <a:chOff x="1198179" y="5060659"/>
            <a:chExt cx="4603531" cy="1356975"/>
          </a:xfrm>
        </p:grpSpPr>
        <p:sp>
          <p:nvSpPr>
            <p:cNvPr id="8" name="TextBox 7"/>
            <p:cNvSpPr txBox="1"/>
            <p:nvPr/>
          </p:nvSpPr>
          <p:spPr>
            <a:xfrm>
              <a:off x="3379868" y="5060659"/>
              <a:ext cx="238205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rgbClr val="FF0000"/>
                  </a:solidFill>
                </a:rPr>
                <a:t>صيَغ إمبيريّة</a:t>
              </a:r>
              <a:endParaRPr lang="he-IL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8179" y="5586637"/>
              <a:ext cx="460353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أبسط </a:t>
              </a:r>
              <a:r>
                <a:rPr lang="ar-SA" sz="2400" b="1" u="sng" dirty="0">
                  <a:solidFill>
                    <a:srgbClr val="FF0000"/>
                  </a:solidFill>
                </a:rPr>
                <a:t>نسبة</a:t>
              </a:r>
              <a:r>
                <a:rPr lang="ar-SA" sz="2400" b="1" dirty="0">
                  <a:solidFill>
                    <a:srgbClr val="002060"/>
                  </a:solidFill>
                </a:rPr>
                <a:t> بين الذّرّات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مثلًا: </a:t>
              </a:r>
              <a:r>
                <a:rPr lang="en-US" sz="2400" dirty="0">
                  <a:latin typeface="Calibri" panose="020F0502020204030204" pitchFamily="34" charset="0"/>
                  <a:cs typeface="Arial" panose="020B0604020202020204" pitchFamily="34" charset="0"/>
                </a:rPr>
                <a:t>SiO</a:t>
              </a:r>
              <a:r>
                <a:rPr lang="en-US" sz="2400" baseline="-25000" dirty="0">
                  <a:latin typeface="Calibri" panose="020F0502020204030204" pitchFamily="34" charset="0"/>
                  <a:cs typeface="Arial" panose="020B0604020202020204" pitchFamily="34" charset="0"/>
                </a:rPr>
                <a:t>2(s) </a:t>
              </a:r>
              <a:r>
                <a:rPr lang="en-US" sz="2400" dirty="0">
                  <a:latin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Si: O= 1:2</a:t>
              </a:r>
              <a:endParaRPr lang="he-IL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5996904" y="5034378"/>
            <a:ext cx="3415110" cy="1739789"/>
            <a:chOff x="5996904" y="5034378"/>
            <a:chExt cx="3137357" cy="1739789"/>
          </a:xfrm>
        </p:grpSpPr>
        <p:sp>
          <p:nvSpPr>
            <p:cNvPr id="18" name="TextBox 17"/>
            <p:cNvSpPr txBox="1"/>
            <p:nvPr/>
          </p:nvSpPr>
          <p:spPr>
            <a:xfrm>
              <a:off x="5996904" y="5573838"/>
              <a:ext cx="313735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buClr>
                  <a:srgbClr val="00B0F0"/>
                </a:buClr>
                <a:buFont typeface="Wingdings" panose="05000000000000000000" pitchFamily="2" charset="2"/>
                <a:buChar char="q"/>
              </a:pPr>
              <a:r>
                <a:rPr lang="ar-SA" sz="2400" dirty="0">
                  <a:solidFill>
                    <a:srgbClr val="002060"/>
                  </a:solidFill>
                </a:rPr>
                <a:t>نوع العناصر</a:t>
              </a:r>
            </a:p>
            <a:p>
              <a:pPr marL="342900" indent="-342900">
                <a:buClr>
                  <a:srgbClr val="00B0F0"/>
                </a:buClr>
                <a:buFont typeface="Wingdings" panose="05000000000000000000" pitchFamily="2" charset="2"/>
                <a:buChar char="q"/>
              </a:pPr>
              <a:r>
                <a:rPr lang="ar-SA" sz="2400" dirty="0">
                  <a:solidFill>
                    <a:srgbClr val="002060"/>
                  </a:solidFill>
                </a:rPr>
                <a:t>عدد </a:t>
              </a:r>
              <a:r>
                <a:rPr lang="ar-SA" sz="2400" u="sng" dirty="0">
                  <a:solidFill>
                    <a:srgbClr val="002060"/>
                  </a:solidFill>
                </a:rPr>
                <a:t>مُحدّد</a:t>
              </a:r>
              <a:r>
                <a:rPr lang="ar-SA" sz="2400" dirty="0">
                  <a:solidFill>
                    <a:srgbClr val="002060"/>
                  </a:solidFill>
                </a:rPr>
                <a:t> لذرّات كلّ عنصر</a:t>
              </a:r>
              <a:endParaRPr lang="he-IL" sz="2400" dirty="0">
                <a:solidFill>
                  <a:srgbClr val="002060"/>
                </a:solidFill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7314603" y="5034378"/>
              <a:ext cx="17645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3200" dirty="0">
                  <a:solidFill>
                    <a:srgbClr val="FF0000"/>
                  </a:solidFill>
                </a:rPr>
                <a:t>صيَغ جُزيئيّة </a:t>
              </a:r>
              <a:endParaRPr lang="he-IL" sz="3200" dirty="0"/>
            </a:p>
          </p:txBody>
        </p:sp>
      </p:grpSp>
      <p:sp>
        <p:nvSpPr>
          <p:cNvPr id="3" name="מלבן 2"/>
          <p:cNvSpPr/>
          <p:nvPr/>
        </p:nvSpPr>
        <p:spPr>
          <a:xfrm>
            <a:off x="2662652" y="1224163"/>
            <a:ext cx="2042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Si: O= 1:2</a:t>
            </a:r>
            <a:endParaRPr lang="he-I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56726"/>
            <a:ext cx="8337171" cy="100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85394"/>
            <a:ext cx="12190412" cy="720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يتميَّز النّسيج الذرّيّ بروابط كوفالنتيّة قويّة بين الذّرّات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0" r="36484"/>
          <a:stretch/>
        </p:blipFill>
        <p:spPr bwMode="auto">
          <a:xfrm>
            <a:off x="929640" y="1047750"/>
            <a:ext cx="91630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99934" y="1723757"/>
            <a:ext cx="1917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en-US" sz="540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2(s) </a:t>
            </a:r>
            <a:endParaRPr lang="he-I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413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2158</Words>
  <Application>Microsoft Office PowerPoint</Application>
  <PresentationFormat>מותאם אישית</PresentationFormat>
  <Paragraphs>340</Paragraphs>
  <Slides>34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Arial</vt:lpstr>
      <vt:lpstr>Calibri</vt:lpstr>
      <vt:lpstr>David</vt:lpstr>
      <vt:lpstr>Times New Roman</vt:lpstr>
      <vt:lpstr>Varela Round</vt:lpstr>
      <vt:lpstr>Wingdings</vt:lpstr>
      <vt:lpstr>ערכת נושא Office</vt:lpstr>
      <vt:lpstr>مَنظومة البثّ القُطريّة</vt:lpstr>
      <vt:lpstr>الموادّ الذّرّيّة- نموذج النّسيج الذّرّيّ</vt:lpstr>
      <vt:lpstr>ما المُشتَرك بين الرّمل، الماس، والجرافيت؟</vt:lpstr>
      <vt:lpstr>ماذا سنتعلّم في هذا الدرس؟</vt:lpstr>
      <vt:lpstr>معرفة مُسبَقة</vt:lpstr>
      <vt:lpstr>מצגת של PowerPoint‏</vt:lpstr>
      <vt:lpstr>מצגת של PowerPoint‏</vt:lpstr>
      <vt:lpstr>التّمييز بين النّسيج الذّرّيّ كمبنى ضخم وبين الجُزيء</vt:lpstr>
      <vt:lpstr>يتميَّز النّسيج الذرّيّ بروابط كوفالنتيّة قويّة بين الذّرّات</vt:lpstr>
      <vt:lpstr>مُميِّزات ميكروسكوبيّة للنّسيج الذّرّيّ</vt:lpstr>
      <vt:lpstr>صفات الموادّ الذّرّيّة بالمُستوى الماكروسكوبيّ</vt:lpstr>
      <vt:lpstr>صفات الموادّ الذّرّيّة بالمُستوى الماكروسكوبيّ - تتمّة</vt:lpstr>
      <vt:lpstr>מצגת של PowerPoint‏</vt:lpstr>
      <vt:lpstr>الموادّ الذّرّيّة الّتي سنُفصِّل صفاتها خلال الدّرس </vt:lpstr>
      <vt:lpstr>ما المُشتَرك بين الرّمل، الماس، والجرافيت؟</vt:lpstr>
      <vt:lpstr> نُفكِّر خلال الاستراحة </vt:lpstr>
      <vt:lpstr>מצגת של PowerPoint‏</vt:lpstr>
      <vt:lpstr>الجرافين- طبقة وحيدة مِن ذرّات الكربون، مُرتبطة على شكل أنماط سُداسيّة</vt:lpstr>
      <vt:lpstr>عوْدة إلى الموادّ الذّرّيّة الّتي سنُفصِّل صِفاتها </vt:lpstr>
      <vt:lpstr>شكْلا تآصُل الكَربون: الماس والجرافيت</vt:lpstr>
      <vt:lpstr>الجرافيت، </vt:lpstr>
      <vt:lpstr>  الجرافيت - تتمّة</vt:lpstr>
      <vt:lpstr>الماس،</vt:lpstr>
      <vt:lpstr>مُقارنة بين مبنى الماس والجرافيت </vt:lpstr>
      <vt:lpstr>كوارتز/ سيليكا/ أُكسيد السّيليكون SiO2(s) </vt:lpstr>
      <vt:lpstr>كربيد السّيليكون SiC(s) </vt:lpstr>
      <vt:lpstr>מצגת של PowerPoint‏</vt:lpstr>
      <vt:lpstr>מצגת של PowerPoint‏</vt:lpstr>
      <vt:lpstr>מצגת של PowerPoint‏</vt:lpstr>
      <vt:lpstr>تلخيص</vt:lpstr>
      <vt:lpstr>تنظيم صِفات الموادّ الذّرّيّة بجدول تلخيصيّ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עדינה שינפלד</cp:lastModifiedBy>
  <cp:revision>396</cp:revision>
  <dcterms:created xsi:type="dcterms:W3CDTF">2020-03-15T19:13:03Z</dcterms:created>
  <dcterms:modified xsi:type="dcterms:W3CDTF">2020-09-18T12:18:23Z</dcterms:modified>
</cp:coreProperties>
</file>