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2" r:id="rId3"/>
    <p:sldMasterId id="2147483679" r:id="rId4"/>
    <p:sldMasterId id="2147483687" r:id="rId5"/>
  </p:sldMasterIdLst>
  <p:notesMasterIdLst>
    <p:notesMasterId r:id="rId35"/>
  </p:notesMasterIdLst>
  <p:sldIdLst>
    <p:sldId id="256" r:id="rId6"/>
    <p:sldId id="276" r:id="rId7"/>
    <p:sldId id="277" r:id="rId8"/>
    <p:sldId id="278" r:id="rId9"/>
    <p:sldId id="305" r:id="rId10"/>
    <p:sldId id="306" r:id="rId11"/>
    <p:sldId id="264" r:id="rId12"/>
    <p:sldId id="307" r:id="rId13"/>
    <p:sldId id="308" r:id="rId14"/>
    <p:sldId id="309" r:id="rId15"/>
    <p:sldId id="310" r:id="rId16"/>
    <p:sldId id="311" r:id="rId17"/>
    <p:sldId id="312" r:id="rId18"/>
    <p:sldId id="316" r:id="rId19"/>
    <p:sldId id="317" r:id="rId20"/>
    <p:sldId id="318" r:id="rId21"/>
    <p:sldId id="319" r:id="rId22"/>
    <p:sldId id="313" r:id="rId23"/>
    <p:sldId id="314" r:id="rId24"/>
    <p:sldId id="322" r:id="rId25"/>
    <p:sldId id="315" r:id="rId26"/>
    <p:sldId id="279" r:id="rId27"/>
    <p:sldId id="294" r:id="rId28"/>
    <p:sldId id="320" r:id="rId29"/>
    <p:sldId id="321" r:id="rId30"/>
    <p:sldId id="299" r:id="rId31"/>
    <p:sldId id="301" r:id="rId32"/>
    <p:sldId id="323" r:id="rId33"/>
    <p:sldId id="304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Varela Round" panose="00000500000000000000" pitchFamily="2" charset="-79"/>
      <p:regular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1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66"/>
    <a:srgbClr val="571F09"/>
    <a:srgbClr val="51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A1BD0-D6BD-4114-85F8-51D14E386C67}">
  <a:tblStyle styleId="{F6EA1BD0-D6BD-4114-85F8-51D14E386C6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21" autoAdjust="0"/>
    <p:restoredTop sz="74229" autoAdjust="0"/>
  </p:normalViewPr>
  <p:slideViewPr>
    <p:cSldViewPr snapToGrid="0">
      <p:cViewPr varScale="1">
        <p:scale>
          <a:sx n="82" d="100"/>
          <a:sy n="82" d="100"/>
        </p:scale>
        <p:origin x="858" y="84"/>
      </p:cViewPr>
      <p:guideLst>
        <p:guide orient="horz" pos="2137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3.xml"/><Relationship Id="rId51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656DC-054A-45F6-8C70-FC0B14C23B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47BB56-F913-45BB-B42B-C1750D26F59E}">
      <dgm:prSet phldrT="[טקסט]" custT="1"/>
      <dgm:spPr>
        <a:xfrm>
          <a:off x="6750" y="183731"/>
          <a:ext cx="2017609" cy="4246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صبغ احمر</a:t>
          </a:r>
          <a:endParaRPr lang="he-IL" sz="1800" b="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0CF1FF31-CF40-4F9E-B264-D6AA466CD2D6}" type="parTrans" cxnId="{014A49F1-9958-442A-A1ED-34B79426D4B0}">
      <dgm:prSet/>
      <dgm:spPr/>
      <dgm:t>
        <a:bodyPr/>
        <a:lstStyle/>
        <a:p>
          <a:pPr rtl="1"/>
          <a:endParaRPr lang="he-IL"/>
        </a:p>
      </dgm:t>
    </dgm:pt>
    <dgm:pt modelId="{04F7F2E4-E410-4D97-83AA-913528CE2421}" type="sibTrans" cxnId="{014A49F1-9958-442A-A1ED-34B79426D4B0}">
      <dgm:prSet/>
      <dgm:spPr>
        <a:xfrm flipH="1">
          <a:off x="2226120" y="145886"/>
          <a:ext cx="427733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2841C078-3FB8-4F03-AF23-84A45E7A1902}">
      <dgm:prSet phldrT="[טקסט]" custT="1"/>
      <dgm:spPr>
        <a:xfrm>
          <a:off x="2831402" y="183731"/>
          <a:ext cx="2017609" cy="4246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انزيم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يُنتج 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gm:t>
    </dgm:pt>
    <dgm:pt modelId="{668A8C6A-9301-44E0-BE14-BE483FE477DD}" type="parTrans" cxnId="{30B789AD-9E90-4342-9D33-CA731E5BC535}">
      <dgm:prSet/>
      <dgm:spPr/>
      <dgm:t>
        <a:bodyPr/>
        <a:lstStyle/>
        <a:p>
          <a:pPr rtl="1"/>
          <a:endParaRPr lang="he-IL"/>
        </a:p>
      </dgm:t>
    </dgm:pt>
    <dgm:pt modelId="{52E0392A-2415-4801-A26F-0B259625B163}" type="sibTrans" cxnId="{30B789AD-9E90-4342-9D33-CA731E5BC535}">
      <dgm:prSet/>
      <dgm:spPr>
        <a:xfrm flipH="1">
          <a:off x="5050772" y="145886"/>
          <a:ext cx="427733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B921BAF9-AD7A-45F3-9982-99C7E2B9A716}">
      <dgm:prSet phldrT="[טקסט]" custT="1"/>
      <dgm:spPr>
        <a:xfrm>
          <a:off x="5656055" y="183731"/>
          <a:ext cx="2017609" cy="4246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يشفِّر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الاليل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gm:t>
    </dgm:pt>
    <dgm:pt modelId="{E4392149-FAD0-42F1-80CA-079F752B7E07}" type="par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46C5FF8-91B9-4BAD-BDC3-F8D82494997A}" type="sib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215C200-32F7-4977-8DEF-387A0907B7CE}" type="pres">
      <dgm:prSet presAssocID="{2A3656DC-054A-45F6-8C70-FC0B14C23B55}" presName="Name0" presStyleCnt="0">
        <dgm:presLayoutVars>
          <dgm:dir/>
          <dgm:resizeHandles val="exact"/>
        </dgm:presLayoutVars>
      </dgm:prSet>
      <dgm:spPr/>
    </dgm:pt>
    <dgm:pt modelId="{79C4181E-28C9-4F62-B5B5-C1D1E856BFA8}" type="pres">
      <dgm:prSet presAssocID="{5547BB56-F913-45BB-B42B-C1750D26F59E}" presName="node" presStyleLbl="node1" presStyleIdx="0" presStyleCnt="3" custScaleY="35081">
        <dgm:presLayoutVars>
          <dgm:bulletEnabled val="1"/>
        </dgm:presLayoutVars>
      </dgm:prSet>
      <dgm:spPr/>
    </dgm:pt>
    <dgm:pt modelId="{FC337D1E-4C49-4E5E-8FC7-E53191C561F6}" type="pres">
      <dgm:prSet presAssocID="{04F7F2E4-E410-4D97-83AA-913528CE2421}" presName="sibTrans" presStyleLbl="sibTrans2D1" presStyleIdx="0" presStyleCnt="2" custFlipHor="1"/>
      <dgm:spPr/>
    </dgm:pt>
    <dgm:pt modelId="{F21E59E3-778C-4340-8E59-88ECB804BC0E}" type="pres">
      <dgm:prSet presAssocID="{04F7F2E4-E410-4D97-83AA-913528CE2421}" presName="connectorText" presStyleLbl="sibTrans2D1" presStyleIdx="0" presStyleCnt="2"/>
      <dgm:spPr/>
    </dgm:pt>
    <dgm:pt modelId="{21F75572-DF5E-4088-9180-79C177C817F7}" type="pres">
      <dgm:prSet presAssocID="{2841C078-3FB8-4F03-AF23-84A45E7A1902}" presName="node" presStyleLbl="node1" presStyleIdx="1" presStyleCnt="3" custScaleY="35081">
        <dgm:presLayoutVars>
          <dgm:bulletEnabled val="1"/>
        </dgm:presLayoutVars>
      </dgm:prSet>
      <dgm:spPr/>
    </dgm:pt>
    <dgm:pt modelId="{44E6D511-B965-4333-B404-AD88A61E363F}" type="pres">
      <dgm:prSet presAssocID="{52E0392A-2415-4801-A26F-0B259625B163}" presName="sibTrans" presStyleLbl="sibTrans2D1" presStyleIdx="1" presStyleCnt="2" custFlipHor="1"/>
      <dgm:spPr/>
    </dgm:pt>
    <dgm:pt modelId="{F85495A1-2E9F-4103-829A-F15A0246DEB2}" type="pres">
      <dgm:prSet presAssocID="{52E0392A-2415-4801-A26F-0B259625B163}" presName="connectorText" presStyleLbl="sibTrans2D1" presStyleIdx="1" presStyleCnt="2"/>
      <dgm:spPr/>
    </dgm:pt>
    <dgm:pt modelId="{136AF678-D360-4AA6-8744-BFF9DFAD6FF2}" type="pres">
      <dgm:prSet presAssocID="{B921BAF9-AD7A-45F3-9982-99C7E2B9A716}" presName="node" presStyleLbl="node1" presStyleIdx="2" presStyleCnt="3" custScaleY="35081" custLinFactNeighborX="5153" custLinFactNeighborY="1051">
        <dgm:presLayoutVars>
          <dgm:bulletEnabled val="1"/>
        </dgm:presLayoutVars>
      </dgm:prSet>
      <dgm:spPr/>
    </dgm:pt>
  </dgm:ptLst>
  <dgm:cxnLst>
    <dgm:cxn modelId="{30C55100-62F3-401F-B28F-0AAD5BA2A015}" type="presOf" srcId="{52E0392A-2415-4801-A26F-0B259625B163}" destId="{44E6D511-B965-4333-B404-AD88A61E363F}" srcOrd="0" destOrd="0" presId="urn:microsoft.com/office/officeart/2005/8/layout/process1"/>
    <dgm:cxn modelId="{E3DC1714-DDEB-45B9-B8D0-5DF983B7D103}" type="presOf" srcId="{04F7F2E4-E410-4D97-83AA-913528CE2421}" destId="{F21E59E3-778C-4340-8E59-88ECB804BC0E}" srcOrd="1" destOrd="0" presId="urn:microsoft.com/office/officeart/2005/8/layout/process1"/>
    <dgm:cxn modelId="{B69EEF4D-B168-414E-A23C-553908A11889}" srcId="{2A3656DC-054A-45F6-8C70-FC0B14C23B55}" destId="{B921BAF9-AD7A-45F3-9982-99C7E2B9A716}" srcOrd="2" destOrd="0" parTransId="{E4392149-FAD0-42F1-80CA-079F752B7E07}" sibTransId="{446C5FF8-91B9-4BAD-BDC3-F8D82494997A}"/>
    <dgm:cxn modelId="{2ED20D74-605A-4CBC-94E9-E485ACC73AD0}" type="presOf" srcId="{2A3656DC-054A-45F6-8C70-FC0B14C23B55}" destId="{4215C200-32F7-4977-8DEF-387A0907B7CE}" srcOrd="0" destOrd="0" presId="urn:microsoft.com/office/officeart/2005/8/layout/process1"/>
    <dgm:cxn modelId="{4527EE94-B68F-450F-AC7F-19D1583D0746}" type="presOf" srcId="{2841C078-3FB8-4F03-AF23-84A45E7A1902}" destId="{21F75572-DF5E-4088-9180-79C177C817F7}" srcOrd="0" destOrd="0" presId="urn:microsoft.com/office/officeart/2005/8/layout/process1"/>
    <dgm:cxn modelId="{1831BE97-B2DB-48E9-A2A6-ECCBE3ED35AB}" type="presOf" srcId="{5547BB56-F913-45BB-B42B-C1750D26F59E}" destId="{79C4181E-28C9-4F62-B5B5-C1D1E856BFA8}" srcOrd="0" destOrd="0" presId="urn:microsoft.com/office/officeart/2005/8/layout/process1"/>
    <dgm:cxn modelId="{30B789AD-9E90-4342-9D33-CA731E5BC535}" srcId="{2A3656DC-054A-45F6-8C70-FC0B14C23B55}" destId="{2841C078-3FB8-4F03-AF23-84A45E7A1902}" srcOrd="1" destOrd="0" parTransId="{668A8C6A-9301-44E0-BE14-BE483FE477DD}" sibTransId="{52E0392A-2415-4801-A26F-0B259625B163}"/>
    <dgm:cxn modelId="{59373DB0-CC67-443E-B9B5-A8E357B60801}" type="presOf" srcId="{52E0392A-2415-4801-A26F-0B259625B163}" destId="{F85495A1-2E9F-4103-829A-F15A0246DEB2}" srcOrd="1" destOrd="0" presId="urn:microsoft.com/office/officeart/2005/8/layout/process1"/>
    <dgm:cxn modelId="{C5FFD1DD-A801-44E8-B8BC-C45658882266}" type="presOf" srcId="{B921BAF9-AD7A-45F3-9982-99C7E2B9A716}" destId="{136AF678-D360-4AA6-8744-BFF9DFAD6FF2}" srcOrd="0" destOrd="0" presId="urn:microsoft.com/office/officeart/2005/8/layout/process1"/>
    <dgm:cxn modelId="{0B1AB4ED-94AB-411F-8BA6-7469093E88F5}" type="presOf" srcId="{04F7F2E4-E410-4D97-83AA-913528CE2421}" destId="{FC337D1E-4C49-4E5E-8FC7-E53191C561F6}" srcOrd="0" destOrd="0" presId="urn:microsoft.com/office/officeart/2005/8/layout/process1"/>
    <dgm:cxn modelId="{014A49F1-9958-442A-A1ED-34B79426D4B0}" srcId="{2A3656DC-054A-45F6-8C70-FC0B14C23B55}" destId="{5547BB56-F913-45BB-B42B-C1750D26F59E}" srcOrd="0" destOrd="0" parTransId="{0CF1FF31-CF40-4F9E-B264-D6AA466CD2D6}" sibTransId="{04F7F2E4-E410-4D97-83AA-913528CE2421}"/>
    <dgm:cxn modelId="{8A56C314-6660-4245-9F3E-17A485DB9F4F}" type="presParOf" srcId="{4215C200-32F7-4977-8DEF-387A0907B7CE}" destId="{79C4181E-28C9-4F62-B5B5-C1D1E856BFA8}" srcOrd="0" destOrd="0" presId="urn:microsoft.com/office/officeart/2005/8/layout/process1"/>
    <dgm:cxn modelId="{EBC2508A-1FD7-4CE6-8ABD-B878BAB993AD}" type="presParOf" srcId="{4215C200-32F7-4977-8DEF-387A0907B7CE}" destId="{FC337D1E-4C49-4E5E-8FC7-E53191C561F6}" srcOrd="1" destOrd="0" presId="urn:microsoft.com/office/officeart/2005/8/layout/process1"/>
    <dgm:cxn modelId="{3AD2187F-4047-4B93-B7D5-C5D8998BA1DD}" type="presParOf" srcId="{FC337D1E-4C49-4E5E-8FC7-E53191C561F6}" destId="{F21E59E3-778C-4340-8E59-88ECB804BC0E}" srcOrd="0" destOrd="0" presId="urn:microsoft.com/office/officeart/2005/8/layout/process1"/>
    <dgm:cxn modelId="{5EF56E63-AFA4-45BD-8E46-2F9199352A9B}" type="presParOf" srcId="{4215C200-32F7-4977-8DEF-387A0907B7CE}" destId="{21F75572-DF5E-4088-9180-79C177C817F7}" srcOrd="2" destOrd="0" presId="urn:microsoft.com/office/officeart/2005/8/layout/process1"/>
    <dgm:cxn modelId="{745DD27C-B6E4-4E7A-BFF1-09C5C85CE8FA}" type="presParOf" srcId="{4215C200-32F7-4977-8DEF-387A0907B7CE}" destId="{44E6D511-B965-4333-B404-AD88A61E363F}" srcOrd="3" destOrd="0" presId="urn:microsoft.com/office/officeart/2005/8/layout/process1"/>
    <dgm:cxn modelId="{6A39DF22-83D8-40EB-AD27-F3531453BB61}" type="presParOf" srcId="{44E6D511-B965-4333-B404-AD88A61E363F}" destId="{F85495A1-2E9F-4103-829A-F15A0246DEB2}" srcOrd="0" destOrd="0" presId="urn:microsoft.com/office/officeart/2005/8/layout/process1"/>
    <dgm:cxn modelId="{983ACC45-051C-4CDD-8333-4C43F5B6E266}" type="presParOf" srcId="{4215C200-32F7-4977-8DEF-387A0907B7CE}" destId="{136AF678-D360-4AA6-8744-BFF9DFAD6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656DC-054A-45F6-8C70-FC0B14C23B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47BB56-F913-45BB-B42B-C1750D26F59E}">
      <dgm:prSet phldrT="[טקסט]" custT="1"/>
      <dgm:spPr>
        <a:xfrm>
          <a:off x="6750" y="81412"/>
          <a:ext cx="2017609" cy="155103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1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تتكون كمية كبيرة من الصبغ </a:t>
          </a:r>
          <a:r>
            <a:rPr lang="ar-JO" sz="1800" b="1" dirty="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الاحمر</a:t>
          </a:r>
          <a:r>
            <a:rPr lang="ar-JO" sz="1800" b="1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, لذلك تكون الزهرة حمراء .</a:t>
          </a:r>
          <a:endParaRPr lang="he-IL" sz="18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0CF1FF31-CF40-4F9E-B264-D6AA466CD2D6}" type="parTrans" cxnId="{014A49F1-9958-442A-A1ED-34B79426D4B0}">
      <dgm:prSet/>
      <dgm:spPr/>
      <dgm:t>
        <a:bodyPr/>
        <a:lstStyle/>
        <a:p>
          <a:pPr rtl="1"/>
          <a:endParaRPr lang="he-IL"/>
        </a:p>
      </dgm:t>
    </dgm:pt>
    <dgm:pt modelId="{04F7F2E4-E410-4D97-83AA-913528CE2421}" type="sibTrans" cxnId="{014A49F1-9958-442A-A1ED-34B79426D4B0}">
      <dgm:prSet/>
      <dgm:spPr>
        <a:xfrm flipH="1">
          <a:off x="2226120" y="606747"/>
          <a:ext cx="427733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2841C078-3FB8-4F03-AF23-84A45E7A1902}">
      <dgm:prSet phldrT="[טקסט]" custT="1"/>
      <dgm:spPr>
        <a:xfrm>
          <a:off x="2831403" y="81412"/>
          <a:ext cx="2017609" cy="15510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تتكون كمية كبيرة من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الانزيم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, وفي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اعقاب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ذلك 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gm:t>
    </dgm:pt>
    <dgm:pt modelId="{668A8C6A-9301-44E0-BE14-BE483FE477DD}" type="parTrans" cxnId="{30B789AD-9E90-4342-9D33-CA731E5BC535}">
      <dgm:prSet/>
      <dgm:spPr/>
      <dgm:t>
        <a:bodyPr/>
        <a:lstStyle/>
        <a:p>
          <a:pPr rtl="1"/>
          <a:endParaRPr lang="he-IL"/>
        </a:p>
      </dgm:t>
    </dgm:pt>
    <dgm:pt modelId="{52E0392A-2415-4801-A26F-0B259625B163}" type="sibTrans" cxnId="{30B789AD-9E90-4342-9D33-CA731E5BC535}">
      <dgm:prSet/>
      <dgm:spPr>
        <a:xfrm flipH="1">
          <a:off x="5050773" y="606747"/>
          <a:ext cx="427733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B921BAF9-AD7A-45F3-9982-99C7E2B9A716}">
      <dgm:prSet phldrT="[טקסט]" custT="1"/>
      <dgm:spPr>
        <a:xfrm>
          <a:off x="5656056" y="81412"/>
          <a:ext cx="2017609" cy="15510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في متماثل الجينات </a:t>
          </a:r>
          <a:endParaRPr lang="he-IL" sz="1800" b="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rtl="1">
            <a:buNone/>
          </a:pP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يُنسخ زوج الجينات في كلا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الكروموسومين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المتماثلين لذلك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gm:t>
    </dgm:pt>
    <dgm:pt modelId="{E4392149-FAD0-42F1-80CA-079F752B7E07}" type="par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46C5FF8-91B9-4BAD-BDC3-F8D82494997A}" type="sib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215C200-32F7-4977-8DEF-387A0907B7CE}" type="pres">
      <dgm:prSet presAssocID="{2A3656DC-054A-45F6-8C70-FC0B14C23B55}" presName="Name0" presStyleCnt="0">
        <dgm:presLayoutVars>
          <dgm:dir/>
          <dgm:resizeHandles val="exact"/>
        </dgm:presLayoutVars>
      </dgm:prSet>
      <dgm:spPr/>
    </dgm:pt>
    <dgm:pt modelId="{79C4181E-28C9-4F62-B5B5-C1D1E856BFA8}" type="pres">
      <dgm:prSet presAssocID="{5547BB56-F913-45BB-B42B-C1750D26F59E}" presName="node" presStyleLbl="node1" presStyleIdx="0" presStyleCnt="3">
        <dgm:presLayoutVars>
          <dgm:bulletEnabled val="1"/>
        </dgm:presLayoutVars>
      </dgm:prSet>
      <dgm:spPr/>
    </dgm:pt>
    <dgm:pt modelId="{FC337D1E-4C49-4E5E-8FC7-E53191C561F6}" type="pres">
      <dgm:prSet presAssocID="{04F7F2E4-E410-4D97-83AA-913528CE2421}" presName="sibTrans" presStyleLbl="sibTrans2D1" presStyleIdx="0" presStyleCnt="2" custFlipHor="1"/>
      <dgm:spPr/>
    </dgm:pt>
    <dgm:pt modelId="{F21E59E3-778C-4340-8E59-88ECB804BC0E}" type="pres">
      <dgm:prSet presAssocID="{04F7F2E4-E410-4D97-83AA-913528CE2421}" presName="connectorText" presStyleLbl="sibTrans2D1" presStyleIdx="0" presStyleCnt="2"/>
      <dgm:spPr/>
    </dgm:pt>
    <dgm:pt modelId="{21F75572-DF5E-4088-9180-79C177C817F7}" type="pres">
      <dgm:prSet presAssocID="{2841C078-3FB8-4F03-AF23-84A45E7A1902}" presName="node" presStyleLbl="node1" presStyleIdx="1" presStyleCnt="3">
        <dgm:presLayoutVars>
          <dgm:bulletEnabled val="1"/>
        </dgm:presLayoutVars>
      </dgm:prSet>
      <dgm:spPr/>
    </dgm:pt>
    <dgm:pt modelId="{44E6D511-B965-4333-B404-AD88A61E363F}" type="pres">
      <dgm:prSet presAssocID="{52E0392A-2415-4801-A26F-0B259625B163}" presName="sibTrans" presStyleLbl="sibTrans2D1" presStyleIdx="1" presStyleCnt="2" custFlipHor="1"/>
      <dgm:spPr/>
    </dgm:pt>
    <dgm:pt modelId="{F85495A1-2E9F-4103-829A-F15A0246DEB2}" type="pres">
      <dgm:prSet presAssocID="{52E0392A-2415-4801-A26F-0B259625B163}" presName="connectorText" presStyleLbl="sibTrans2D1" presStyleIdx="1" presStyleCnt="2"/>
      <dgm:spPr/>
    </dgm:pt>
    <dgm:pt modelId="{136AF678-D360-4AA6-8744-BFF9DFAD6FF2}" type="pres">
      <dgm:prSet presAssocID="{B921BAF9-AD7A-45F3-9982-99C7E2B9A716}" presName="node" presStyleLbl="node1" presStyleIdx="2" presStyleCnt="3">
        <dgm:presLayoutVars>
          <dgm:bulletEnabled val="1"/>
        </dgm:presLayoutVars>
      </dgm:prSet>
      <dgm:spPr/>
    </dgm:pt>
  </dgm:ptLst>
  <dgm:cxnLst>
    <dgm:cxn modelId="{55228204-388E-4E05-9AB2-36E1D2BBED5F}" type="presOf" srcId="{B921BAF9-AD7A-45F3-9982-99C7E2B9A716}" destId="{136AF678-D360-4AA6-8744-BFF9DFAD6FF2}" srcOrd="0" destOrd="0" presId="urn:microsoft.com/office/officeart/2005/8/layout/process1"/>
    <dgm:cxn modelId="{3F2E0316-CD3A-4982-8774-7F45DDABC9F5}" type="presOf" srcId="{52E0392A-2415-4801-A26F-0B259625B163}" destId="{F85495A1-2E9F-4103-829A-F15A0246DEB2}" srcOrd="1" destOrd="0" presId="urn:microsoft.com/office/officeart/2005/8/layout/process1"/>
    <dgm:cxn modelId="{C21AAB21-BD81-446F-A103-3CA9E02F55EF}" type="presOf" srcId="{5547BB56-F913-45BB-B42B-C1750D26F59E}" destId="{79C4181E-28C9-4F62-B5B5-C1D1E856BFA8}" srcOrd="0" destOrd="0" presId="urn:microsoft.com/office/officeart/2005/8/layout/process1"/>
    <dgm:cxn modelId="{B69EEF4D-B168-414E-A23C-553908A11889}" srcId="{2A3656DC-054A-45F6-8C70-FC0B14C23B55}" destId="{B921BAF9-AD7A-45F3-9982-99C7E2B9A716}" srcOrd="2" destOrd="0" parTransId="{E4392149-FAD0-42F1-80CA-079F752B7E07}" sibTransId="{446C5FF8-91B9-4BAD-BDC3-F8D82494997A}"/>
    <dgm:cxn modelId="{81CDFB72-D34F-48AD-9964-5B1974C8C6B3}" type="presOf" srcId="{04F7F2E4-E410-4D97-83AA-913528CE2421}" destId="{FC337D1E-4C49-4E5E-8FC7-E53191C561F6}" srcOrd="0" destOrd="0" presId="urn:microsoft.com/office/officeart/2005/8/layout/process1"/>
    <dgm:cxn modelId="{B75295A6-940B-4232-A76C-55C1FAEBC3B5}" type="presOf" srcId="{2A3656DC-054A-45F6-8C70-FC0B14C23B55}" destId="{4215C200-32F7-4977-8DEF-387A0907B7CE}" srcOrd="0" destOrd="0" presId="urn:microsoft.com/office/officeart/2005/8/layout/process1"/>
    <dgm:cxn modelId="{109CE5AA-DE46-411D-8E2E-C0EE0FCD7CBB}" type="presOf" srcId="{2841C078-3FB8-4F03-AF23-84A45E7A1902}" destId="{21F75572-DF5E-4088-9180-79C177C817F7}" srcOrd="0" destOrd="0" presId="urn:microsoft.com/office/officeart/2005/8/layout/process1"/>
    <dgm:cxn modelId="{30B789AD-9E90-4342-9D33-CA731E5BC535}" srcId="{2A3656DC-054A-45F6-8C70-FC0B14C23B55}" destId="{2841C078-3FB8-4F03-AF23-84A45E7A1902}" srcOrd="1" destOrd="0" parTransId="{668A8C6A-9301-44E0-BE14-BE483FE477DD}" sibTransId="{52E0392A-2415-4801-A26F-0B259625B163}"/>
    <dgm:cxn modelId="{453504E2-8AB8-4520-A628-FD0C4EC2CC66}" type="presOf" srcId="{52E0392A-2415-4801-A26F-0B259625B163}" destId="{44E6D511-B965-4333-B404-AD88A61E363F}" srcOrd="0" destOrd="0" presId="urn:microsoft.com/office/officeart/2005/8/layout/process1"/>
    <dgm:cxn modelId="{014A49F1-9958-442A-A1ED-34B79426D4B0}" srcId="{2A3656DC-054A-45F6-8C70-FC0B14C23B55}" destId="{5547BB56-F913-45BB-B42B-C1750D26F59E}" srcOrd="0" destOrd="0" parTransId="{0CF1FF31-CF40-4F9E-B264-D6AA466CD2D6}" sibTransId="{04F7F2E4-E410-4D97-83AA-913528CE2421}"/>
    <dgm:cxn modelId="{9B7957F5-967C-45DF-B3C3-ED70F5E3F08D}" type="presOf" srcId="{04F7F2E4-E410-4D97-83AA-913528CE2421}" destId="{F21E59E3-778C-4340-8E59-88ECB804BC0E}" srcOrd="1" destOrd="0" presId="urn:microsoft.com/office/officeart/2005/8/layout/process1"/>
    <dgm:cxn modelId="{7E02E4F5-E83B-4459-8969-A40426A8DCA0}" type="presParOf" srcId="{4215C200-32F7-4977-8DEF-387A0907B7CE}" destId="{79C4181E-28C9-4F62-B5B5-C1D1E856BFA8}" srcOrd="0" destOrd="0" presId="urn:microsoft.com/office/officeart/2005/8/layout/process1"/>
    <dgm:cxn modelId="{F782B420-6778-4C8E-A5EF-1850D275226F}" type="presParOf" srcId="{4215C200-32F7-4977-8DEF-387A0907B7CE}" destId="{FC337D1E-4C49-4E5E-8FC7-E53191C561F6}" srcOrd="1" destOrd="0" presId="urn:microsoft.com/office/officeart/2005/8/layout/process1"/>
    <dgm:cxn modelId="{D6D7B581-D550-425E-BBEA-544D1EC0BB1C}" type="presParOf" srcId="{FC337D1E-4C49-4E5E-8FC7-E53191C561F6}" destId="{F21E59E3-778C-4340-8E59-88ECB804BC0E}" srcOrd="0" destOrd="0" presId="urn:microsoft.com/office/officeart/2005/8/layout/process1"/>
    <dgm:cxn modelId="{96212971-CDB8-4BD2-94B3-6EBFB6FB98CB}" type="presParOf" srcId="{4215C200-32F7-4977-8DEF-387A0907B7CE}" destId="{21F75572-DF5E-4088-9180-79C177C817F7}" srcOrd="2" destOrd="0" presId="urn:microsoft.com/office/officeart/2005/8/layout/process1"/>
    <dgm:cxn modelId="{4B9D142E-AF8F-4B74-9DB2-73561A65AD85}" type="presParOf" srcId="{4215C200-32F7-4977-8DEF-387A0907B7CE}" destId="{44E6D511-B965-4333-B404-AD88A61E363F}" srcOrd="3" destOrd="0" presId="urn:microsoft.com/office/officeart/2005/8/layout/process1"/>
    <dgm:cxn modelId="{78B56890-ACCB-4A08-A43F-0F96FC933892}" type="presParOf" srcId="{44E6D511-B965-4333-B404-AD88A61E363F}" destId="{F85495A1-2E9F-4103-829A-F15A0246DEB2}" srcOrd="0" destOrd="0" presId="urn:microsoft.com/office/officeart/2005/8/layout/process1"/>
    <dgm:cxn modelId="{788AE1CB-0AB7-4563-8164-9FAFB43FEEE7}" type="presParOf" srcId="{4215C200-32F7-4977-8DEF-387A0907B7CE}" destId="{136AF678-D360-4AA6-8744-BFF9DFAD6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3656DC-054A-45F6-8C70-FC0B14C23B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47BB56-F913-45BB-B42B-C1750D26F59E}">
      <dgm:prSet phldrT="[טקסט]" custT="1"/>
      <dgm:spPr>
        <a:xfrm>
          <a:off x="10527" y="0"/>
          <a:ext cx="2022141" cy="1305836"/>
        </a:xfrm>
        <a:prstGeom prst="roundRect">
          <a:avLst>
            <a:gd name="adj" fmla="val 10000"/>
          </a:avLst>
        </a:prstGeom>
        <a:solidFill>
          <a:srgbClr val="FF6600">
            <a:alpha val="59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1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تتكون نصف كمية الصبغ </a:t>
          </a:r>
          <a:r>
            <a:rPr lang="ar-JO" sz="1800" b="1" dirty="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الاحمر</a:t>
          </a:r>
          <a:r>
            <a:rPr lang="ar-JO" sz="1800" b="1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 , لذلك تكون الزهرة وردية</a:t>
          </a:r>
          <a:endParaRPr lang="he-IL" sz="18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0CF1FF31-CF40-4F9E-B264-D6AA466CD2D6}" type="parTrans" cxnId="{014A49F1-9958-442A-A1ED-34B79426D4B0}">
      <dgm:prSet/>
      <dgm:spPr/>
      <dgm:t>
        <a:bodyPr/>
        <a:lstStyle/>
        <a:p>
          <a:pPr rtl="1"/>
          <a:endParaRPr lang="he-IL"/>
        </a:p>
      </dgm:t>
    </dgm:pt>
    <dgm:pt modelId="{04F7F2E4-E410-4D97-83AA-913528CE2421}" type="sibTrans" cxnId="{014A49F1-9958-442A-A1ED-34B79426D4B0}">
      <dgm:prSet/>
      <dgm:spPr>
        <a:xfrm flipH="1">
          <a:off x="2234883" y="402172"/>
          <a:ext cx="428694" cy="50149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2841C078-3FB8-4F03-AF23-84A45E7A1902}">
      <dgm:prSet phldrT="[טקסט]" custT="1"/>
      <dgm:spPr>
        <a:xfrm>
          <a:off x="2841526" y="0"/>
          <a:ext cx="2022141" cy="130583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لذلك تتكون نصف كمية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الانزيم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, وفي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اعقاب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ذلك 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gm:t>
    </dgm:pt>
    <dgm:pt modelId="{668A8C6A-9301-44E0-BE14-BE483FE477DD}" type="parTrans" cxnId="{30B789AD-9E90-4342-9D33-CA731E5BC535}">
      <dgm:prSet/>
      <dgm:spPr/>
      <dgm:t>
        <a:bodyPr/>
        <a:lstStyle/>
        <a:p>
          <a:pPr rtl="1"/>
          <a:endParaRPr lang="he-IL"/>
        </a:p>
      </dgm:t>
    </dgm:pt>
    <dgm:pt modelId="{52E0392A-2415-4801-A26F-0B259625B163}" type="sibTrans" cxnId="{30B789AD-9E90-4342-9D33-CA731E5BC535}">
      <dgm:prSet/>
      <dgm:spPr>
        <a:xfrm flipH="1">
          <a:off x="5058505" y="402172"/>
          <a:ext cx="413055" cy="50149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B921BAF9-AD7A-45F3-9982-99C7E2B9A716}">
      <dgm:prSet phldrT="[טקסט]" custT="1"/>
      <dgm:spPr>
        <a:xfrm>
          <a:off x="5643018" y="0"/>
          <a:ext cx="2022141" cy="130583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endParaRPr lang="he-IL" sz="1800" b="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في الخليط (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الهيتروزيجوت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)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2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يُنسخ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الاليل</a:t>
          </a: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he-IL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فقط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اي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احد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الكروموسومين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المتماثلين</a:t>
          </a:r>
          <a:endParaRPr lang="he-IL" sz="1800" b="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rtl="1">
            <a:buNone/>
          </a:pPr>
          <a:endParaRPr lang="he-IL" sz="18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E4392149-FAD0-42F1-80CA-079F752B7E07}" type="par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46C5FF8-91B9-4BAD-BDC3-F8D82494997A}" type="sib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215C200-32F7-4977-8DEF-387A0907B7CE}" type="pres">
      <dgm:prSet presAssocID="{2A3656DC-054A-45F6-8C70-FC0B14C23B55}" presName="Name0" presStyleCnt="0">
        <dgm:presLayoutVars>
          <dgm:dir/>
          <dgm:resizeHandles val="exact"/>
        </dgm:presLayoutVars>
      </dgm:prSet>
      <dgm:spPr/>
    </dgm:pt>
    <dgm:pt modelId="{79C4181E-28C9-4F62-B5B5-C1D1E856BFA8}" type="pres">
      <dgm:prSet presAssocID="{5547BB56-F913-45BB-B42B-C1750D26F59E}" presName="node" presStyleLbl="node1" presStyleIdx="0" presStyleCnt="3">
        <dgm:presLayoutVars>
          <dgm:bulletEnabled val="1"/>
        </dgm:presLayoutVars>
      </dgm:prSet>
      <dgm:spPr/>
    </dgm:pt>
    <dgm:pt modelId="{FC337D1E-4C49-4E5E-8FC7-E53191C561F6}" type="pres">
      <dgm:prSet presAssocID="{04F7F2E4-E410-4D97-83AA-913528CE2421}" presName="sibTrans" presStyleLbl="sibTrans2D1" presStyleIdx="0" presStyleCnt="2" custFlipHor="1"/>
      <dgm:spPr/>
    </dgm:pt>
    <dgm:pt modelId="{F21E59E3-778C-4340-8E59-88ECB804BC0E}" type="pres">
      <dgm:prSet presAssocID="{04F7F2E4-E410-4D97-83AA-913528CE2421}" presName="connectorText" presStyleLbl="sibTrans2D1" presStyleIdx="0" presStyleCnt="2"/>
      <dgm:spPr/>
    </dgm:pt>
    <dgm:pt modelId="{21F75572-DF5E-4088-9180-79C177C817F7}" type="pres">
      <dgm:prSet presAssocID="{2841C078-3FB8-4F03-AF23-84A45E7A1902}" presName="node" presStyleLbl="node1" presStyleIdx="1" presStyleCnt="3">
        <dgm:presLayoutVars>
          <dgm:bulletEnabled val="1"/>
        </dgm:presLayoutVars>
      </dgm:prSet>
      <dgm:spPr/>
    </dgm:pt>
    <dgm:pt modelId="{44E6D511-B965-4333-B404-AD88A61E363F}" type="pres">
      <dgm:prSet presAssocID="{52E0392A-2415-4801-A26F-0B259625B163}" presName="sibTrans" presStyleLbl="sibTrans2D1" presStyleIdx="1" presStyleCnt="2" custFlipHor="1"/>
      <dgm:spPr/>
    </dgm:pt>
    <dgm:pt modelId="{F85495A1-2E9F-4103-829A-F15A0246DEB2}" type="pres">
      <dgm:prSet presAssocID="{52E0392A-2415-4801-A26F-0B259625B163}" presName="connectorText" presStyleLbl="sibTrans2D1" presStyleIdx="1" presStyleCnt="2"/>
      <dgm:spPr/>
    </dgm:pt>
    <dgm:pt modelId="{136AF678-D360-4AA6-8744-BFF9DFAD6FF2}" type="pres">
      <dgm:prSet presAssocID="{B921BAF9-AD7A-45F3-9982-99C7E2B9A716}" presName="node" presStyleLbl="node1" presStyleIdx="2" presStyleCnt="3" custLinFactNeighborX="-3648" custLinFactNeighborY="8468">
        <dgm:presLayoutVars>
          <dgm:bulletEnabled val="1"/>
        </dgm:presLayoutVars>
      </dgm:prSet>
      <dgm:spPr/>
    </dgm:pt>
  </dgm:ptLst>
  <dgm:cxnLst>
    <dgm:cxn modelId="{C53E1C3A-3CB9-426C-A71D-578B9BAEA200}" type="presOf" srcId="{04F7F2E4-E410-4D97-83AA-913528CE2421}" destId="{FC337D1E-4C49-4E5E-8FC7-E53191C561F6}" srcOrd="0" destOrd="0" presId="urn:microsoft.com/office/officeart/2005/8/layout/process1"/>
    <dgm:cxn modelId="{6AC1B76B-863C-4593-9EF1-478F3B67B50F}" type="presOf" srcId="{52E0392A-2415-4801-A26F-0B259625B163}" destId="{F85495A1-2E9F-4103-829A-F15A0246DEB2}" srcOrd="1" destOrd="0" presId="urn:microsoft.com/office/officeart/2005/8/layout/process1"/>
    <dgm:cxn modelId="{FE336A4C-6207-4155-B369-AA8EE0513918}" type="presOf" srcId="{5547BB56-F913-45BB-B42B-C1750D26F59E}" destId="{79C4181E-28C9-4F62-B5B5-C1D1E856BFA8}" srcOrd="0" destOrd="0" presId="urn:microsoft.com/office/officeart/2005/8/layout/process1"/>
    <dgm:cxn modelId="{B69EEF4D-B168-414E-A23C-553908A11889}" srcId="{2A3656DC-054A-45F6-8C70-FC0B14C23B55}" destId="{B921BAF9-AD7A-45F3-9982-99C7E2B9A716}" srcOrd="2" destOrd="0" parTransId="{E4392149-FAD0-42F1-80CA-079F752B7E07}" sibTransId="{446C5FF8-91B9-4BAD-BDC3-F8D82494997A}"/>
    <dgm:cxn modelId="{AF12028F-CD35-4739-B39D-0C563FF597A1}" type="presOf" srcId="{52E0392A-2415-4801-A26F-0B259625B163}" destId="{44E6D511-B965-4333-B404-AD88A61E363F}" srcOrd="0" destOrd="0" presId="urn:microsoft.com/office/officeart/2005/8/layout/process1"/>
    <dgm:cxn modelId="{30B789AD-9E90-4342-9D33-CA731E5BC535}" srcId="{2A3656DC-054A-45F6-8C70-FC0B14C23B55}" destId="{2841C078-3FB8-4F03-AF23-84A45E7A1902}" srcOrd="1" destOrd="0" parTransId="{668A8C6A-9301-44E0-BE14-BE483FE477DD}" sibTransId="{52E0392A-2415-4801-A26F-0B259625B163}"/>
    <dgm:cxn modelId="{6B2029D6-01BA-4AD4-A9C5-F4EA7890F8A9}" type="presOf" srcId="{2841C078-3FB8-4F03-AF23-84A45E7A1902}" destId="{21F75572-DF5E-4088-9180-79C177C817F7}" srcOrd="0" destOrd="0" presId="urn:microsoft.com/office/officeart/2005/8/layout/process1"/>
    <dgm:cxn modelId="{96FC72D8-9963-4A34-B542-0834D6B5B673}" type="presOf" srcId="{B921BAF9-AD7A-45F3-9982-99C7E2B9A716}" destId="{136AF678-D360-4AA6-8744-BFF9DFAD6FF2}" srcOrd="0" destOrd="0" presId="urn:microsoft.com/office/officeart/2005/8/layout/process1"/>
    <dgm:cxn modelId="{014A49F1-9958-442A-A1ED-34B79426D4B0}" srcId="{2A3656DC-054A-45F6-8C70-FC0B14C23B55}" destId="{5547BB56-F913-45BB-B42B-C1750D26F59E}" srcOrd="0" destOrd="0" parTransId="{0CF1FF31-CF40-4F9E-B264-D6AA466CD2D6}" sibTransId="{04F7F2E4-E410-4D97-83AA-913528CE2421}"/>
    <dgm:cxn modelId="{EFC79EF1-2481-488E-9CD8-C268D558333D}" type="presOf" srcId="{2A3656DC-054A-45F6-8C70-FC0B14C23B55}" destId="{4215C200-32F7-4977-8DEF-387A0907B7CE}" srcOrd="0" destOrd="0" presId="urn:microsoft.com/office/officeart/2005/8/layout/process1"/>
    <dgm:cxn modelId="{E6BA62FE-97EB-4185-BB38-5343A33E86C5}" type="presOf" srcId="{04F7F2E4-E410-4D97-83AA-913528CE2421}" destId="{F21E59E3-778C-4340-8E59-88ECB804BC0E}" srcOrd="1" destOrd="0" presId="urn:microsoft.com/office/officeart/2005/8/layout/process1"/>
    <dgm:cxn modelId="{70F98E43-7756-4556-B200-FBA9A4565E02}" type="presParOf" srcId="{4215C200-32F7-4977-8DEF-387A0907B7CE}" destId="{79C4181E-28C9-4F62-B5B5-C1D1E856BFA8}" srcOrd="0" destOrd="0" presId="urn:microsoft.com/office/officeart/2005/8/layout/process1"/>
    <dgm:cxn modelId="{C7B6AACC-7F92-41E2-870C-2A44EBF35073}" type="presParOf" srcId="{4215C200-32F7-4977-8DEF-387A0907B7CE}" destId="{FC337D1E-4C49-4E5E-8FC7-E53191C561F6}" srcOrd="1" destOrd="0" presId="urn:microsoft.com/office/officeart/2005/8/layout/process1"/>
    <dgm:cxn modelId="{54F3593E-52FB-43CD-84DB-AB3E685F3F68}" type="presParOf" srcId="{FC337D1E-4C49-4E5E-8FC7-E53191C561F6}" destId="{F21E59E3-778C-4340-8E59-88ECB804BC0E}" srcOrd="0" destOrd="0" presId="urn:microsoft.com/office/officeart/2005/8/layout/process1"/>
    <dgm:cxn modelId="{3A4E95E0-CB66-4AFC-8442-625CA7098908}" type="presParOf" srcId="{4215C200-32F7-4977-8DEF-387A0907B7CE}" destId="{21F75572-DF5E-4088-9180-79C177C817F7}" srcOrd="2" destOrd="0" presId="urn:microsoft.com/office/officeart/2005/8/layout/process1"/>
    <dgm:cxn modelId="{D9D340A9-FC62-4117-A208-E1546A35C9C8}" type="presParOf" srcId="{4215C200-32F7-4977-8DEF-387A0907B7CE}" destId="{44E6D511-B965-4333-B404-AD88A61E363F}" srcOrd="3" destOrd="0" presId="urn:microsoft.com/office/officeart/2005/8/layout/process1"/>
    <dgm:cxn modelId="{F5517D8F-D935-40B4-88AF-084D1B08411C}" type="presParOf" srcId="{44E6D511-B965-4333-B404-AD88A61E363F}" destId="{F85495A1-2E9F-4103-829A-F15A0246DEB2}" srcOrd="0" destOrd="0" presId="urn:microsoft.com/office/officeart/2005/8/layout/process1"/>
    <dgm:cxn modelId="{8FBF6E3A-1939-4FFE-9DA5-FC0C0CD8D1B1}" type="presParOf" srcId="{4215C200-32F7-4977-8DEF-387A0907B7CE}" destId="{136AF678-D360-4AA6-8744-BFF9DFAD6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3656DC-054A-45F6-8C70-FC0B14C23B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47BB56-F913-45BB-B42B-C1750D26F59E}">
      <dgm:prSet phldrT="[טקסט]" custT="1"/>
      <dgm:spPr>
        <a:xfrm>
          <a:off x="10493" y="0"/>
          <a:ext cx="2015638" cy="13058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لا يتكون صبغ , لذلك فالزهرة بيضاء.</a:t>
          </a:r>
          <a:endParaRPr lang="he-IL" sz="1800" b="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gm:t>
    </dgm:pt>
    <dgm:pt modelId="{0CF1FF31-CF40-4F9E-B264-D6AA466CD2D6}" type="parTrans" cxnId="{014A49F1-9958-442A-A1ED-34B79426D4B0}">
      <dgm:prSet/>
      <dgm:spPr/>
      <dgm:t>
        <a:bodyPr/>
        <a:lstStyle/>
        <a:p>
          <a:pPr rtl="1"/>
          <a:endParaRPr lang="he-IL"/>
        </a:p>
      </dgm:t>
    </dgm:pt>
    <dgm:pt modelId="{04F7F2E4-E410-4D97-83AA-913528CE2421}" type="sibTrans" cxnId="{014A49F1-9958-442A-A1ED-34B79426D4B0}">
      <dgm:prSet/>
      <dgm:spPr>
        <a:xfrm flipH="1">
          <a:off x="2227696" y="402978"/>
          <a:ext cx="427315" cy="49987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2841C078-3FB8-4F03-AF23-84A45E7A1902}">
      <dgm:prSet phldrT="[טקסט]" custT="1"/>
      <dgm:spPr>
        <a:xfrm>
          <a:off x="2832388" y="0"/>
          <a:ext cx="2015638" cy="13058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لذلك لا يتكون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انزيم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, وبناء عليه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gm:t>
    </dgm:pt>
    <dgm:pt modelId="{668A8C6A-9301-44E0-BE14-BE483FE477DD}" type="parTrans" cxnId="{30B789AD-9E90-4342-9D33-CA731E5BC535}">
      <dgm:prSet/>
      <dgm:spPr/>
      <dgm:t>
        <a:bodyPr/>
        <a:lstStyle/>
        <a:p>
          <a:pPr rtl="1"/>
          <a:endParaRPr lang="he-IL"/>
        </a:p>
      </dgm:t>
    </dgm:pt>
    <dgm:pt modelId="{52E0392A-2415-4801-A26F-0B259625B163}" type="sibTrans" cxnId="{30B789AD-9E90-4342-9D33-CA731E5BC535}">
      <dgm:prSet/>
      <dgm:spPr>
        <a:xfrm flipH="1">
          <a:off x="5042238" y="402978"/>
          <a:ext cx="411726" cy="49987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gm:spPr>
      <dgm:t>
        <a:bodyPr/>
        <a:lstStyle/>
        <a:p>
          <a:pPr rtl="1">
            <a:buNone/>
          </a:pPr>
          <a:endParaRPr lang="he-IL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B921BAF9-AD7A-45F3-9982-99C7E2B9A716}">
      <dgm:prSet phldrT="[טקסט]" custT="1"/>
      <dgm:spPr>
        <a:xfrm>
          <a:off x="5624870" y="0"/>
          <a:ext cx="2015638" cy="13058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>
            <a:buNone/>
          </a:pPr>
          <a:endParaRPr lang="he-IL" sz="1800" b="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rtl="1">
            <a:buNone/>
          </a:pP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في متماثل الجينات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2</a:t>
          </a:r>
          <a:r>
            <a:rPr lang="en-US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2</a:t>
          </a:r>
          <a:r>
            <a:rPr lang="he-IL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لا يُنسخ </a:t>
          </a:r>
          <a:r>
            <a:rPr lang="ar-JO" sz="1800" b="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الجين</a:t>
          </a:r>
          <a:endParaRPr lang="he-IL" sz="1800" b="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rtl="1">
            <a:buNone/>
          </a:pPr>
          <a:endParaRPr lang="he-IL" sz="18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E4392149-FAD0-42F1-80CA-079F752B7E07}" type="par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46C5FF8-91B9-4BAD-BDC3-F8D82494997A}" type="sibTrans" cxnId="{B69EEF4D-B168-414E-A23C-553908A11889}">
      <dgm:prSet/>
      <dgm:spPr/>
      <dgm:t>
        <a:bodyPr/>
        <a:lstStyle/>
        <a:p>
          <a:pPr rtl="1"/>
          <a:endParaRPr lang="he-IL"/>
        </a:p>
      </dgm:t>
    </dgm:pt>
    <dgm:pt modelId="{4215C200-32F7-4977-8DEF-387A0907B7CE}" type="pres">
      <dgm:prSet presAssocID="{2A3656DC-054A-45F6-8C70-FC0B14C23B55}" presName="Name0" presStyleCnt="0">
        <dgm:presLayoutVars>
          <dgm:dir/>
          <dgm:resizeHandles val="exact"/>
        </dgm:presLayoutVars>
      </dgm:prSet>
      <dgm:spPr/>
    </dgm:pt>
    <dgm:pt modelId="{79C4181E-28C9-4F62-B5B5-C1D1E856BFA8}" type="pres">
      <dgm:prSet presAssocID="{5547BB56-F913-45BB-B42B-C1750D26F59E}" presName="node" presStyleLbl="node1" presStyleIdx="0" presStyleCnt="3">
        <dgm:presLayoutVars>
          <dgm:bulletEnabled val="1"/>
        </dgm:presLayoutVars>
      </dgm:prSet>
      <dgm:spPr/>
    </dgm:pt>
    <dgm:pt modelId="{FC337D1E-4C49-4E5E-8FC7-E53191C561F6}" type="pres">
      <dgm:prSet presAssocID="{04F7F2E4-E410-4D97-83AA-913528CE2421}" presName="sibTrans" presStyleLbl="sibTrans2D1" presStyleIdx="0" presStyleCnt="2" custFlipHor="1"/>
      <dgm:spPr/>
    </dgm:pt>
    <dgm:pt modelId="{F21E59E3-778C-4340-8E59-88ECB804BC0E}" type="pres">
      <dgm:prSet presAssocID="{04F7F2E4-E410-4D97-83AA-913528CE2421}" presName="connectorText" presStyleLbl="sibTrans2D1" presStyleIdx="0" presStyleCnt="2"/>
      <dgm:spPr/>
    </dgm:pt>
    <dgm:pt modelId="{21F75572-DF5E-4088-9180-79C177C817F7}" type="pres">
      <dgm:prSet presAssocID="{2841C078-3FB8-4F03-AF23-84A45E7A1902}" presName="node" presStyleLbl="node1" presStyleIdx="1" presStyleCnt="3">
        <dgm:presLayoutVars>
          <dgm:bulletEnabled val="1"/>
        </dgm:presLayoutVars>
      </dgm:prSet>
      <dgm:spPr/>
    </dgm:pt>
    <dgm:pt modelId="{44E6D511-B965-4333-B404-AD88A61E363F}" type="pres">
      <dgm:prSet presAssocID="{52E0392A-2415-4801-A26F-0B259625B163}" presName="sibTrans" presStyleLbl="sibTrans2D1" presStyleIdx="1" presStyleCnt="2" custFlipHor="1"/>
      <dgm:spPr/>
    </dgm:pt>
    <dgm:pt modelId="{F85495A1-2E9F-4103-829A-F15A0246DEB2}" type="pres">
      <dgm:prSet presAssocID="{52E0392A-2415-4801-A26F-0B259625B163}" presName="connectorText" presStyleLbl="sibTrans2D1" presStyleIdx="1" presStyleCnt="2"/>
      <dgm:spPr/>
    </dgm:pt>
    <dgm:pt modelId="{136AF678-D360-4AA6-8744-BFF9DFAD6FF2}" type="pres">
      <dgm:prSet presAssocID="{B921BAF9-AD7A-45F3-9982-99C7E2B9A716}" presName="node" presStyleLbl="node1" presStyleIdx="2" presStyleCnt="3" custLinFactNeighborX="-3648" custLinFactNeighborY="8468">
        <dgm:presLayoutVars>
          <dgm:bulletEnabled val="1"/>
        </dgm:presLayoutVars>
      </dgm:prSet>
      <dgm:spPr/>
    </dgm:pt>
  </dgm:ptLst>
  <dgm:cxnLst>
    <dgm:cxn modelId="{D9887637-CDD9-4834-94BF-461216A48A38}" type="presOf" srcId="{B921BAF9-AD7A-45F3-9982-99C7E2B9A716}" destId="{136AF678-D360-4AA6-8744-BFF9DFAD6FF2}" srcOrd="0" destOrd="0" presId="urn:microsoft.com/office/officeart/2005/8/layout/process1"/>
    <dgm:cxn modelId="{021DB56B-5EE4-4DF1-A2A1-B0E24ED4EBBF}" type="presOf" srcId="{52E0392A-2415-4801-A26F-0B259625B163}" destId="{44E6D511-B965-4333-B404-AD88A61E363F}" srcOrd="0" destOrd="0" presId="urn:microsoft.com/office/officeart/2005/8/layout/process1"/>
    <dgm:cxn modelId="{B69EEF4D-B168-414E-A23C-553908A11889}" srcId="{2A3656DC-054A-45F6-8C70-FC0B14C23B55}" destId="{B921BAF9-AD7A-45F3-9982-99C7E2B9A716}" srcOrd="2" destOrd="0" parTransId="{E4392149-FAD0-42F1-80CA-079F752B7E07}" sibTransId="{446C5FF8-91B9-4BAD-BDC3-F8D82494997A}"/>
    <dgm:cxn modelId="{28ACCB79-53F5-4C2B-B8C3-1CA82F88B891}" type="presOf" srcId="{5547BB56-F913-45BB-B42B-C1750D26F59E}" destId="{79C4181E-28C9-4F62-B5B5-C1D1E856BFA8}" srcOrd="0" destOrd="0" presId="urn:microsoft.com/office/officeart/2005/8/layout/process1"/>
    <dgm:cxn modelId="{7BD0E98D-362A-434A-AA78-B978749B9D04}" type="presOf" srcId="{52E0392A-2415-4801-A26F-0B259625B163}" destId="{F85495A1-2E9F-4103-829A-F15A0246DEB2}" srcOrd="1" destOrd="0" presId="urn:microsoft.com/office/officeart/2005/8/layout/process1"/>
    <dgm:cxn modelId="{30B789AD-9E90-4342-9D33-CA731E5BC535}" srcId="{2A3656DC-054A-45F6-8C70-FC0B14C23B55}" destId="{2841C078-3FB8-4F03-AF23-84A45E7A1902}" srcOrd="1" destOrd="0" parTransId="{668A8C6A-9301-44E0-BE14-BE483FE477DD}" sibTransId="{52E0392A-2415-4801-A26F-0B259625B163}"/>
    <dgm:cxn modelId="{E619D8B0-EEF8-42C9-9A89-DB6322A35CC5}" type="presOf" srcId="{04F7F2E4-E410-4D97-83AA-913528CE2421}" destId="{FC337D1E-4C49-4E5E-8FC7-E53191C561F6}" srcOrd="0" destOrd="0" presId="urn:microsoft.com/office/officeart/2005/8/layout/process1"/>
    <dgm:cxn modelId="{7442B4B5-B90A-4DF5-AA18-C43ECCE10AED}" type="presOf" srcId="{04F7F2E4-E410-4D97-83AA-913528CE2421}" destId="{F21E59E3-778C-4340-8E59-88ECB804BC0E}" srcOrd="1" destOrd="0" presId="urn:microsoft.com/office/officeart/2005/8/layout/process1"/>
    <dgm:cxn modelId="{E620EED9-60D0-43A6-94F5-DB245F611CB5}" type="presOf" srcId="{2841C078-3FB8-4F03-AF23-84A45E7A1902}" destId="{21F75572-DF5E-4088-9180-79C177C817F7}" srcOrd="0" destOrd="0" presId="urn:microsoft.com/office/officeart/2005/8/layout/process1"/>
    <dgm:cxn modelId="{565F61E0-8CA4-42CA-BF8E-91BB6DEDE462}" type="presOf" srcId="{2A3656DC-054A-45F6-8C70-FC0B14C23B55}" destId="{4215C200-32F7-4977-8DEF-387A0907B7CE}" srcOrd="0" destOrd="0" presId="urn:microsoft.com/office/officeart/2005/8/layout/process1"/>
    <dgm:cxn modelId="{014A49F1-9958-442A-A1ED-34B79426D4B0}" srcId="{2A3656DC-054A-45F6-8C70-FC0B14C23B55}" destId="{5547BB56-F913-45BB-B42B-C1750D26F59E}" srcOrd="0" destOrd="0" parTransId="{0CF1FF31-CF40-4F9E-B264-D6AA466CD2D6}" sibTransId="{04F7F2E4-E410-4D97-83AA-913528CE2421}"/>
    <dgm:cxn modelId="{4C3F1D57-8ABE-468B-9136-2FC1B0812B0C}" type="presParOf" srcId="{4215C200-32F7-4977-8DEF-387A0907B7CE}" destId="{79C4181E-28C9-4F62-B5B5-C1D1E856BFA8}" srcOrd="0" destOrd="0" presId="urn:microsoft.com/office/officeart/2005/8/layout/process1"/>
    <dgm:cxn modelId="{4F9A5CE5-3DBF-429C-BBF7-0936FD9E9C78}" type="presParOf" srcId="{4215C200-32F7-4977-8DEF-387A0907B7CE}" destId="{FC337D1E-4C49-4E5E-8FC7-E53191C561F6}" srcOrd="1" destOrd="0" presId="urn:microsoft.com/office/officeart/2005/8/layout/process1"/>
    <dgm:cxn modelId="{C9C5CE01-A489-434F-942E-21CE0DB94262}" type="presParOf" srcId="{FC337D1E-4C49-4E5E-8FC7-E53191C561F6}" destId="{F21E59E3-778C-4340-8E59-88ECB804BC0E}" srcOrd="0" destOrd="0" presId="urn:microsoft.com/office/officeart/2005/8/layout/process1"/>
    <dgm:cxn modelId="{0FB9FBD3-63A0-4017-918B-EAB396CDDE1C}" type="presParOf" srcId="{4215C200-32F7-4977-8DEF-387A0907B7CE}" destId="{21F75572-DF5E-4088-9180-79C177C817F7}" srcOrd="2" destOrd="0" presId="urn:microsoft.com/office/officeart/2005/8/layout/process1"/>
    <dgm:cxn modelId="{AD7EC565-3BA2-4110-B763-800309F42221}" type="presParOf" srcId="{4215C200-32F7-4977-8DEF-387A0907B7CE}" destId="{44E6D511-B965-4333-B404-AD88A61E363F}" srcOrd="3" destOrd="0" presId="urn:microsoft.com/office/officeart/2005/8/layout/process1"/>
    <dgm:cxn modelId="{E4977AD4-51DD-49B7-8136-A62CFC8AAAAA}" type="presParOf" srcId="{44E6D511-B965-4333-B404-AD88A61E363F}" destId="{F85495A1-2E9F-4103-829A-F15A0246DEB2}" srcOrd="0" destOrd="0" presId="urn:microsoft.com/office/officeart/2005/8/layout/process1"/>
    <dgm:cxn modelId="{B130AC41-1162-4B8D-BE88-B9085D6028C5}" type="presParOf" srcId="{4215C200-32F7-4977-8DEF-387A0907B7CE}" destId="{136AF678-D360-4AA6-8744-BFF9DFAD6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4181E-28C9-4F62-B5B5-C1D1E856BFA8}">
      <dsp:nvSpPr>
        <dsp:cNvPr id="0" name=""/>
        <dsp:cNvSpPr/>
      </dsp:nvSpPr>
      <dsp:spPr>
        <a:xfrm>
          <a:off x="6750" y="183731"/>
          <a:ext cx="2017609" cy="4246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صبغ احمر</a:t>
          </a:r>
          <a:endParaRPr lang="he-IL" sz="1800" b="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19188" y="196169"/>
        <a:ext cx="1992733" cy="399802"/>
      </dsp:txXfrm>
    </dsp:sp>
    <dsp:sp modelId="{FC337D1E-4C49-4E5E-8FC7-E53191C561F6}">
      <dsp:nvSpPr>
        <dsp:cNvPr id="0" name=""/>
        <dsp:cNvSpPr/>
      </dsp:nvSpPr>
      <dsp:spPr>
        <a:xfrm flipH="1">
          <a:off x="2226120" y="145886"/>
          <a:ext cx="427733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2354440" y="245959"/>
        <a:ext cx="299413" cy="300221"/>
      </dsp:txXfrm>
    </dsp:sp>
    <dsp:sp modelId="{21F75572-DF5E-4088-9180-79C177C817F7}">
      <dsp:nvSpPr>
        <dsp:cNvPr id="0" name=""/>
        <dsp:cNvSpPr/>
      </dsp:nvSpPr>
      <dsp:spPr>
        <a:xfrm>
          <a:off x="2831402" y="183731"/>
          <a:ext cx="2017609" cy="4246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انزيم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يُنتج 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sp:txBody>
      <dsp:txXfrm>
        <a:off x="2843840" y="196169"/>
        <a:ext cx="1992733" cy="399802"/>
      </dsp:txXfrm>
    </dsp:sp>
    <dsp:sp modelId="{44E6D511-B965-4333-B404-AD88A61E363F}">
      <dsp:nvSpPr>
        <dsp:cNvPr id="0" name=""/>
        <dsp:cNvSpPr/>
      </dsp:nvSpPr>
      <dsp:spPr>
        <a:xfrm rot="21584552" flipH="1">
          <a:off x="5052458" y="152303"/>
          <a:ext cx="431315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5181851" y="252085"/>
        <a:ext cx="301921" cy="300221"/>
      </dsp:txXfrm>
    </dsp:sp>
    <dsp:sp modelId="{136AF678-D360-4AA6-8744-BFF9DFAD6FF2}">
      <dsp:nvSpPr>
        <dsp:cNvPr id="0" name=""/>
        <dsp:cNvSpPr/>
      </dsp:nvSpPr>
      <dsp:spPr>
        <a:xfrm>
          <a:off x="5662805" y="196454"/>
          <a:ext cx="2017609" cy="4246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يشفِّر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الاليل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sp:txBody>
      <dsp:txXfrm>
        <a:off x="5675243" y="208892"/>
        <a:ext cx="1992733" cy="399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4181E-28C9-4F62-B5B5-C1D1E856BFA8}">
      <dsp:nvSpPr>
        <dsp:cNvPr id="0" name=""/>
        <dsp:cNvSpPr/>
      </dsp:nvSpPr>
      <dsp:spPr>
        <a:xfrm>
          <a:off x="6750" y="81412"/>
          <a:ext cx="2017609" cy="155103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1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تتكون كمية كبيرة من الصبغ </a:t>
          </a:r>
          <a:r>
            <a:rPr lang="ar-JO" sz="1800" b="1" kern="1200" dirty="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الاحمر</a:t>
          </a:r>
          <a:r>
            <a:rPr lang="ar-JO" sz="1800" b="1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, لذلك تكون الزهرة حمراء .</a:t>
          </a:r>
          <a:endParaRPr lang="he-IL" sz="1800" b="1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52178" y="126840"/>
        <a:ext cx="1926753" cy="1460181"/>
      </dsp:txXfrm>
    </dsp:sp>
    <dsp:sp modelId="{FC337D1E-4C49-4E5E-8FC7-E53191C561F6}">
      <dsp:nvSpPr>
        <dsp:cNvPr id="0" name=""/>
        <dsp:cNvSpPr/>
      </dsp:nvSpPr>
      <dsp:spPr>
        <a:xfrm flipH="1">
          <a:off x="2226120" y="606747"/>
          <a:ext cx="427733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2354440" y="706820"/>
        <a:ext cx="299413" cy="300221"/>
      </dsp:txXfrm>
    </dsp:sp>
    <dsp:sp modelId="{21F75572-DF5E-4088-9180-79C177C817F7}">
      <dsp:nvSpPr>
        <dsp:cNvPr id="0" name=""/>
        <dsp:cNvSpPr/>
      </dsp:nvSpPr>
      <dsp:spPr>
        <a:xfrm>
          <a:off x="2831403" y="81412"/>
          <a:ext cx="2017609" cy="15510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تتكون كمية كبيرة من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الانزيم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, وفي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اعقاب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ذلك 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sp:txBody>
      <dsp:txXfrm>
        <a:off x="2876831" y="126840"/>
        <a:ext cx="1926753" cy="1460181"/>
      </dsp:txXfrm>
    </dsp:sp>
    <dsp:sp modelId="{44E6D511-B965-4333-B404-AD88A61E363F}">
      <dsp:nvSpPr>
        <dsp:cNvPr id="0" name=""/>
        <dsp:cNvSpPr/>
      </dsp:nvSpPr>
      <dsp:spPr>
        <a:xfrm flipH="1">
          <a:off x="5050773" y="606747"/>
          <a:ext cx="427733" cy="5003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5179093" y="706820"/>
        <a:ext cx="299413" cy="300221"/>
      </dsp:txXfrm>
    </dsp:sp>
    <dsp:sp modelId="{136AF678-D360-4AA6-8744-BFF9DFAD6FF2}">
      <dsp:nvSpPr>
        <dsp:cNvPr id="0" name=""/>
        <dsp:cNvSpPr/>
      </dsp:nvSpPr>
      <dsp:spPr>
        <a:xfrm>
          <a:off x="5656056" y="81412"/>
          <a:ext cx="2017609" cy="155103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في متماثل الجينات </a:t>
          </a:r>
          <a:endParaRPr lang="he-IL" sz="1800" b="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يُنسخ زوج الجينات في كلا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الكروموسومين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المتماثلين لذلك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sp:txBody>
      <dsp:txXfrm>
        <a:off x="5701484" y="126840"/>
        <a:ext cx="1926753" cy="1460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4181E-28C9-4F62-B5B5-C1D1E856BFA8}">
      <dsp:nvSpPr>
        <dsp:cNvPr id="0" name=""/>
        <dsp:cNvSpPr/>
      </dsp:nvSpPr>
      <dsp:spPr>
        <a:xfrm>
          <a:off x="10527" y="0"/>
          <a:ext cx="2022141" cy="1305836"/>
        </a:xfrm>
        <a:prstGeom prst="roundRect">
          <a:avLst>
            <a:gd name="adj" fmla="val 10000"/>
          </a:avLst>
        </a:prstGeom>
        <a:solidFill>
          <a:srgbClr val="FF6600">
            <a:alpha val="59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1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تتكون نصف كمية الصبغ </a:t>
          </a:r>
          <a:r>
            <a:rPr lang="ar-JO" sz="1800" b="1" kern="1200" dirty="0" err="1">
              <a:solidFill>
                <a:sysClr val="window" lastClr="FFFFFF"/>
              </a:solidFill>
              <a:latin typeface="Arial"/>
              <a:ea typeface="+mn-ea"/>
              <a:cs typeface="Arial"/>
            </a:rPr>
            <a:t>الاحمر</a:t>
          </a:r>
          <a:r>
            <a:rPr lang="ar-JO" sz="1800" b="1" kern="1200" dirty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 , لذلك تكون الزهرة وردية</a:t>
          </a:r>
          <a:endParaRPr lang="he-IL" sz="1800" b="1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48774" y="38247"/>
        <a:ext cx="1945647" cy="1229342"/>
      </dsp:txXfrm>
    </dsp:sp>
    <dsp:sp modelId="{FC337D1E-4C49-4E5E-8FC7-E53191C561F6}">
      <dsp:nvSpPr>
        <dsp:cNvPr id="0" name=""/>
        <dsp:cNvSpPr/>
      </dsp:nvSpPr>
      <dsp:spPr>
        <a:xfrm flipH="1">
          <a:off x="2234883" y="402172"/>
          <a:ext cx="428694" cy="50149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2363491" y="502470"/>
        <a:ext cx="300086" cy="300895"/>
      </dsp:txXfrm>
    </dsp:sp>
    <dsp:sp modelId="{21F75572-DF5E-4088-9180-79C177C817F7}">
      <dsp:nvSpPr>
        <dsp:cNvPr id="0" name=""/>
        <dsp:cNvSpPr/>
      </dsp:nvSpPr>
      <dsp:spPr>
        <a:xfrm>
          <a:off x="2841526" y="0"/>
          <a:ext cx="2022141" cy="130583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لذلك تتكون نصف كمية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الانزيم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, وفي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اعقاب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ذلك 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sp:txBody>
      <dsp:txXfrm>
        <a:off x="2879773" y="38247"/>
        <a:ext cx="1945647" cy="1229342"/>
      </dsp:txXfrm>
    </dsp:sp>
    <dsp:sp modelId="{44E6D511-B965-4333-B404-AD88A61E363F}">
      <dsp:nvSpPr>
        <dsp:cNvPr id="0" name=""/>
        <dsp:cNvSpPr/>
      </dsp:nvSpPr>
      <dsp:spPr>
        <a:xfrm flipH="1">
          <a:off x="5058505" y="402172"/>
          <a:ext cx="413055" cy="50149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5182421" y="502470"/>
        <a:ext cx="289139" cy="300895"/>
      </dsp:txXfrm>
    </dsp:sp>
    <dsp:sp modelId="{136AF678-D360-4AA6-8744-BFF9DFAD6FF2}">
      <dsp:nvSpPr>
        <dsp:cNvPr id="0" name=""/>
        <dsp:cNvSpPr/>
      </dsp:nvSpPr>
      <dsp:spPr>
        <a:xfrm>
          <a:off x="5643018" y="0"/>
          <a:ext cx="2022141" cy="130583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b="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في الخليط (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الهيتروزيجوت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)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2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يُنسخ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الاليل</a:t>
          </a: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1</a:t>
          </a:r>
          <a:r>
            <a:rPr lang="he-IL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فقط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اي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احد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الكروموسومين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المتماثلين</a:t>
          </a:r>
          <a:endParaRPr lang="he-IL" sz="1800" b="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b="1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5681265" y="38247"/>
        <a:ext cx="1945647" cy="1229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4181E-28C9-4F62-B5B5-C1D1E856BFA8}">
      <dsp:nvSpPr>
        <dsp:cNvPr id="0" name=""/>
        <dsp:cNvSpPr/>
      </dsp:nvSpPr>
      <dsp:spPr>
        <a:xfrm>
          <a:off x="10493" y="0"/>
          <a:ext cx="2015638" cy="13058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لا يتكون صبغ , لذلك فالزهرة بيضاء.</a:t>
          </a:r>
          <a:endParaRPr lang="he-IL" sz="1800" b="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</dsp:txBody>
      <dsp:txXfrm>
        <a:off x="48740" y="38247"/>
        <a:ext cx="1939144" cy="1229341"/>
      </dsp:txXfrm>
    </dsp:sp>
    <dsp:sp modelId="{FC337D1E-4C49-4E5E-8FC7-E53191C561F6}">
      <dsp:nvSpPr>
        <dsp:cNvPr id="0" name=""/>
        <dsp:cNvSpPr/>
      </dsp:nvSpPr>
      <dsp:spPr>
        <a:xfrm flipH="1">
          <a:off x="2227696" y="402978"/>
          <a:ext cx="427315" cy="49987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2355890" y="502954"/>
        <a:ext cx="299121" cy="299926"/>
      </dsp:txXfrm>
    </dsp:sp>
    <dsp:sp modelId="{21F75572-DF5E-4088-9180-79C177C817F7}">
      <dsp:nvSpPr>
        <dsp:cNvPr id="0" name=""/>
        <dsp:cNvSpPr/>
      </dsp:nvSpPr>
      <dsp:spPr>
        <a:xfrm>
          <a:off x="2832388" y="0"/>
          <a:ext cx="2015638" cy="13058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لذلك لا يتكون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انزيم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, وبناء عليه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:</a:t>
          </a:r>
        </a:p>
      </dsp:txBody>
      <dsp:txXfrm>
        <a:off x="2870635" y="38247"/>
        <a:ext cx="1939144" cy="1229341"/>
      </dsp:txXfrm>
    </dsp:sp>
    <dsp:sp modelId="{44E6D511-B965-4333-B404-AD88A61E363F}">
      <dsp:nvSpPr>
        <dsp:cNvPr id="0" name=""/>
        <dsp:cNvSpPr/>
      </dsp:nvSpPr>
      <dsp:spPr>
        <a:xfrm flipH="1">
          <a:off x="5042238" y="402978"/>
          <a:ext cx="411726" cy="49987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200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5165756" y="502954"/>
        <a:ext cx="288208" cy="299926"/>
      </dsp:txXfrm>
    </dsp:sp>
    <dsp:sp modelId="{136AF678-D360-4AA6-8744-BFF9DFAD6FF2}">
      <dsp:nvSpPr>
        <dsp:cNvPr id="0" name=""/>
        <dsp:cNvSpPr/>
      </dsp:nvSpPr>
      <dsp:spPr>
        <a:xfrm>
          <a:off x="5624870" y="0"/>
          <a:ext cx="2015638" cy="130583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b="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في متماثل الجينات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2</a:t>
          </a:r>
          <a:r>
            <a:rPr lang="en-US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R</a:t>
          </a:r>
          <a:r>
            <a:rPr lang="en-US" sz="1800" b="0" kern="1200" baseline="300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2</a:t>
          </a:r>
          <a:r>
            <a:rPr lang="he-IL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 </a:t>
          </a:r>
          <a:r>
            <a:rPr lang="ar-JO" sz="1800" b="0" kern="1200" dirty="0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لا يُنسخ </a:t>
          </a:r>
          <a:r>
            <a:rPr lang="ar-JO" sz="1800" b="0" kern="1200" dirty="0" err="1">
              <a:solidFill>
                <a:sysClr val="windowText" lastClr="000000"/>
              </a:solidFill>
              <a:latin typeface="Arial"/>
              <a:ea typeface="+mn-ea"/>
              <a:cs typeface="Arial"/>
            </a:rPr>
            <a:t>الجين</a:t>
          </a:r>
          <a:endParaRPr lang="he-IL" sz="1800" b="0" kern="1200" dirty="0">
            <a:solidFill>
              <a:sysClr val="windowText" lastClr="000000"/>
            </a:solidFill>
            <a:latin typeface="Arial"/>
            <a:ea typeface="+mn-ea"/>
            <a:cs typeface="Arial"/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b="1" kern="120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sp:txBody>
      <dsp:txXfrm>
        <a:off x="5663117" y="38247"/>
        <a:ext cx="1939144" cy="122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في المرحلة الثانية: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هجن مندل بين نبتتين مصدرهما من القرون الخضراء   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وكانت الصفات التي ظهرت لدى النسل الناتج في هذا الجيل الثاني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3:1 أي النسبة بين القرون الخضراء والصفراء.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اذا عادت صفة القرون الصفراء وظهرت في الجيل الثاني</a:t>
            </a:r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33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استنتج مندل من هذه التجارب ما يلي: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هناك عوامل تنتقل من الإباء للأبناء  وهي التي تحدد الصفات (سميت فيما بعد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</a:rPr>
              <a:t>بالاليلات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تُحدد الصفة عن طريق عاملين (فيما بعد سمي بالجين) والفرد يحصل على عامل واحد من كل والد.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ممكن ان يكون هذا العامل سائد وعندها تظهر الصفة وقد رمز له بحرف كبير او متنحي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</a:rPr>
              <a:t>وعندهت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</a:rPr>
              <a:t>لاتظعر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 الصفة وقد رمز له بحرف صغير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42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dirty="0"/>
              <a:t>قانون الفصل او التوزيع</a:t>
            </a:r>
          </a:p>
          <a:p>
            <a:pPr eaLnBrk="1" hangingPunct="1">
              <a:defRPr/>
            </a:pPr>
            <a:r>
              <a:rPr lang="ar-SY" dirty="0"/>
              <a:t>ينفصل </a:t>
            </a:r>
            <a:r>
              <a:rPr lang="ar-SY" dirty="0" err="1"/>
              <a:t>الاليلان</a:t>
            </a:r>
            <a:r>
              <a:rPr lang="ar-SY" dirty="0"/>
              <a:t> اثناء تكون الخلايا التناسلية وكل خلية تحصل على نسخة واحدة من </a:t>
            </a:r>
            <a:r>
              <a:rPr lang="ar-SY" dirty="0" err="1"/>
              <a:t>الاليلات</a:t>
            </a:r>
            <a:r>
              <a:rPr lang="ar-SY" dirty="0"/>
              <a:t>.</a:t>
            </a:r>
          </a:p>
          <a:p>
            <a:pPr eaLnBrk="1" hangingPunct="1">
              <a:defRPr/>
            </a:pPr>
            <a:r>
              <a:rPr lang="ar-SY" dirty="0"/>
              <a:t>عند الاخصاب تندمج الخلية الذكرية مع الانثوية لتتكون الخلية الجنينية الأولى, </a:t>
            </a:r>
            <a:r>
              <a:rPr lang="ar-SY" dirty="0" err="1"/>
              <a:t>الزايجوت</a:t>
            </a:r>
            <a:r>
              <a:rPr lang="ar-SY" dirty="0"/>
              <a:t> التي تحتوي على</a:t>
            </a:r>
          </a:p>
          <a:p>
            <a:pPr eaLnBrk="1" hangingPunct="1">
              <a:defRPr/>
            </a:pPr>
            <a:r>
              <a:rPr lang="ar-SY" dirty="0"/>
              <a:t>نسختين من </a:t>
            </a:r>
            <a:r>
              <a:rPr lang="ar-SY" dirty="0" err="1"/>
              <a:t>الاليلات</a:t>
            </a:r>
            <a:r>
              <a:rPr lang="ar-SY" dirty="0"/>
              <a:t> لكل صفة.</a:t>
            </a: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737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مربع </a:t>
            </a:r>
            <a:r>
              <a:rPr lang="ar-SY" sz="28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بينتو</a:t>
            </a:r>
            <a:r>
              <a:rPr lang="ar-SY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1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سؤال 1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في البازيلاء الاليل الذي يحدد لون ازهار بنفسجي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 هو سائد. مقارنة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</a:rPr>
              <a:t>بالاليل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 الذي يحدد لون ازهار ابيض  .</a:t>
            </a:r>
          </a:p>
          <a:p>
            <a:pPr eaLnBrk="1" hangingPunct="1"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ما هي نسبة الانسال المتوقعة بين نبات خليط (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</a:rPr>
              <a:t>هتروزيجوت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) ذو ازهار بنفسجية وبين نبات ذو ازهار بيضاء؟ سجل سير التهجين.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000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49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dirty="0"/>
              <a:t>سؤال 2:</a:t>
            </a:r>
          </a:p>
          <a:p>
            <a:pPr eaLnBrk="1" hangingPunct="1">
              <a:defRPr/>
            </a:pPr>
            <a:r>
              <a:rPr lang="ar-SY" dirty="0"/>
              <a:t>لدى الصفار اليل لون الفروة الأسود (</a:t>
            </a:r>
            <a:r>
              <a:rPr lang="en-US" dirty="0"/>
              <a:t>A</a:t>
            </a:r>
            <a:r>
              <a:rPr lang="ar-SY" dirty="0"/>
              <a:t>) سائد على اليل لون الفروة الأبيض (</a:t>
            </a:r>
            <a:r>
              <a:rPr lang="en-US" dirty="0"/>
              <a:t>a</a:t>
            </a:r>
            <a:r>
              <a:rPr lang="ar-SY" dirty="0"/>
              <a:t> ) .</a:t>
            </a:r>
          </a:p>
          <a:p>
            <a:pPr eaLnBrk="1" hangingPunct="1">
              <a:defRPr/>
            </a:pPr>
            <a:r>
              <a:rPr lang="ar-SY" dirty="0"/>
              <a:t>هجنوا ذكر الصفار الأسود مع انثى بيضاء وكلاهما من سلسلة نقية. هجنت انسالها, الجيل </a:t>
            </a:r>
            <a:r>
              <a:rPr lang="en-US" dirty="0"/>
              <a:t>F1</a:t>
            </a:r>
            <a:r>
              <a:rPr lang="ar-SY" dirty="0"/>
              <a:t> فيما بينهما, سجل سير التهجين.</a:t>
            </a:r>
          </a:p>
          <a:p>
            <a:pPr eaLnBrk="1" hangingPunct="1">
              <a:defRPr/>
            </a:pPr>
            <a:r>
              <a:rPr lang="ar-SY" dirty="0"/>
              <a:t>ما هي النسبة المتوقعة بين الصفار الأسود والأبيض في جيل الأبناء الثاني </a:t>
            </a:r>
            <a:r>
              <a:rPr lang="en-US" dirty="0"/>
              <a:t>F2</a:t>
            </a:r>
            <a:r>
              <a:rPr lang="ar-SY" dirty="0"/>
              <a:t> .</a:t>
            </a: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072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09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dirty="0"/>
              <a:t>التوافق بين ما استنتجه مندل وبين ما نعرفه اليوم عن عملية </a:t>
            </a:r>
            <a:r>
              <a:rPr lang="ar-SY" dirty="0" err="1"/>
              <a:t>الميوزا</a:t>
            </a:r>
            <a:r>
              <a:rPr lang="ar-SY" dirty="0"/>
              <a:t> </a:t>
            </a:r>
          </a:p>
          <a:p>
            <a:pPr eaLnBrk="1" hangingPunct="1">
              <a:defRPr/>
            </a:pPr>
            <a:r>
              <a:rPr lang="ar-SY" dirty="0"/>
              <a:t>وتوزيع </a:t>
            </a:r>
            <a:r>
              <a:rPr lang="ar-SY" dirty="0" err="1"/>
              <a:t>الاليلات</a:t>
            </a:r>
            <a:r>
              <a:rPr lang="ar-SY" dirty="0"/>
              <a:t> عند انتاج الخلايا الجنسية</a:t>
            </a: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739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55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he-IL" sz="2400" baseline="0" dirty="0"/>
              <a:t>בשיעור הראשון...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he-IL" sz="2400" baseline="0" dirty="0"/>
              <a:t>בשיעור זה נמשיך ב....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2000" baseline="0" dirty="0"/>
          </a:p>
        </p:txBody>
      </p:sp>
    </p:spTree>
    <p:extLst>
      <p:ext uri="{BB962C8B-B14F-4D97-AF65-F5344CB8AC3E}">
        <p14:creationId xmlns:p14="http://schemas.microsoft.com/office/powerpoint/2010/main" val="226340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338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dirty="0"/>
              <a:t>التهجين الفاحص هدفه تحديد الطراز الوراثي لأحد الابوين طرازه المظهري سائد </a:t>
            </a:r>
          </a:p>
          <a:p>
            <a:pPr eaLnBrk="1" hangingPunct="1">
              <a:defRPr/>
            </a:pPr>
            <a:r>
              <a:rPr lang="ar-SY" dirty="0"/>
              <a:t>هل هو نقي السلالة (</a:t>
            </a:r>
            <a:r>
              <a:rPr lang="ar-SY" dirty="0" err="1"/>
              <a:t>هوموزيجوت</a:t>
            </a:r>
            <a:r>
              <a:rPr lang="ar-SY" dirty="0"/>
              <a:t>) او غير نقي (</a:t>
            </a:r>
            <a:r>
              <a:rPr lang="ar-SY" dirty="0" err="1"/>
              <a:t>هتروزيجوت</a:t>
            </a:r>
            <a:r>
              <a:rPr lang="ar-SY" dirty="0"/>
              <a:t>) </a:t>
            </a:r>
          </a:p>
          <a:p>
            <a:pPr eaLnBrk="1" hangingPunct="1">
              <a:defRPr/>
            </a:pPr>
            <a:r>
              <a:rPr lang="ar-SY" dirty="0"/>
              <a:t>يحدث ذلك عن طريق تهجين هذا الفرد مع فرد متجانس </a:t>
            </a:r>
            <a:r>
              <a:rPr lang="ar-SY" dirty="0" err="1"/>
              <a:t>الاليلات</a:t>
            </a:r>
            <a:r>
              <a:rPr lang="ar-SY" dirty="0"/>
              <a:t>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701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sz="2400" b="0" i="0" u="none" strike="noStrike" cap="none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 تهجين زهرة ذات لون احمر مع زهرة بيضاء</a:t>
            </a:r>
          </a:p>
          <a:p>
            <a:r>
              <a:rPr lang="ar-SY" sz="2400" b="0" i="0" u="none" strike="noStrike" cap="none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نحصل في الجيل الأول على نباتات جميعها باللون الزهري</a:t>
            </a:r>
          </a:p>
          <a:p>
            <a:r>
              <a:rPr lang="ar-SY" sz="2400" b="0" i="0" u="none" strike="noStrike" cap="none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تهجين نباتات من الجيل الأول فيما بينها نحصل في الجيل الثاني على الألوان الثلاثة</a:t>
            </a:r>
          </a:p>
          <a:p>
            <a:r>
              <a:rPr lang="ar-SY" sz="2400" b="0" i="0" u="none" strike="noStrike" cap="none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الأحمر الزهري والأبيض</a:t>
            </a:r>
          </a:p>
          <a:p>
            <a:endParaRPr lang="he-IL" sz="2400" b="0" i="0" u="none" strike="noStrike" cap="none" dirty="0">
              <a:solidFill>
                <a:schemeClr val="dk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625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السبب يتعلق بشدة التعبير عن الجين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039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هناك صفات تتحدد حسب اكثر من </a:t>
            </a:r>
            <a:r>
              <a:rPr lang="ar-SY" dirty="0" err="1"/>
              <a:t>اليلين</a:t>
            </a:r>
            <a:r>
              <a:rPr lang="ar-SY" dirty="0"/>
              <a:t>. مثال على ذلك أنواع الدم عند الانسان التي </a:t>
            </a:r>
          </a:p>
          <a:p>
            <a:r>
              <a:rPr lang="ar-SY" dirty="0"/>
              <a:t>تتحدد حسب ثلاثة </a:t>
            </a:r>
            <a:r>
              <a:rPr lang="ar-SY" dirty="0" err="1"/>
              <a:t>اليلين</a:t>
            </a:r>
            <a:r>
              <a:rPr lang="ar-SY" dirty="0"/>
              <a:t> ولكن الشخص الواحد يحصل على </a:t>
            </a:r>
            <a:r>
              <a:rPr lang="ar-SY" dirty="0" err="1"/>
              <a:t>اليلين</a:t>
            </a:r>
            <a:r>
              <a:rPr lang="ar-SY" dirty="0"/>
              <a:t> فقط.</a:t>
            </a:r>
          </a:p>
          <a:p>
            <a:endParaRPr lang="ar-SY" dirty="0"/>
          </a:p>
          <a:p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</a:rPr>
              <a:t>الطرز الوراثية والمظهرية المحتملة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708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تتواجد </a:t>
            </a:r>
            <a:r>
              <a:rPr lang="ar-SY" dirty="0" err="1"/>
              <a:t>الأليلات</a:t>
            </a:r>
            <a:r>
              <a:rPr lang="ar-SY" dirty="0"/>
              <a:t> المسؤولة عن هذه الصفات على الكروموسومات الجنسية </a:t>
            </a:r>
            <a:r>
              <a:rPr lang="en-US" dirty="0" err="1"/>
              <a:t>xy</a:t>
            </a:r>
            <a:r>
              <a:rPr lang="ar-SY" dirty="0"/>
              <a:t> .</a:t>
            </a:r>
          </a:p>
          <a:p>
            <a:r>
              <a:rPr lang="ar-SY" dirty="0"/>
              <a:t>مرض الهيموفيليا وعمى الألوان هما مثال على ذلك</a:t>
            </a:r>
          </a:p>
          <a:p>
            <a:endParaRPr lang="ar-SY" dirty="0"/>
          </a:p>
          <a:p>
            <a:r>
              <a:rPr lang="ar-SY" dirty="0"/>
              <a:t>عمى الالوان</a:t>
            </a:r>
          </a:p>
          <a:p>
            <a:r>
              <a:rPr lang="ar-SY" dirty="0"/>
              <a:t>الاليل المتنحي المسبب للمرض موجود على الكروموسوم</a:t>
            </a:r>
            <a:r>
              <a:rPr lang="en-US" dirty="0"/>
              <a:t>x </a:t>
            </a:r>
            <a:r>
              <a:rPr lang="ar-SY" dirty="0"/>
              <a:t> . على الكروموسوم </a:t>
            </a:r>
            <a:r>
              <a:rPr lang="en-US" dirty="0"/>
              <a:t>y</a:t>
            </a:r>
            <a:r>
              <a:rPr lang="ar-SY" dirty="0"/>
              <a:t> لا يوجد هذا الاليل.</a:t>
            </a:r>
          </a:p>
          <a:p>
            <a:r>
              <a:rPr lang="ar-SY" dirty="0"/>
              <a:t>لذلك بظهر المرض عند الرجال بنسبة اكبر لانهم يملكون نسخة واحدة من  كروموسوم  </a:t>
            </a:r>
            <a:r>
              <a:rPr lang="en-US" dirty="0"/>
              <a:t>x</a:t>
            </a:r>
            <a:r>
              <a:rPr lang="ar-SY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346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تعلمنا في هذا الدرس:</a:t>
            </a:r>
          </a:p>
          <a:p>
            <a:r>
              <a:rPr lang="ar-SY" dirty="0"/>
              <a:t>مندل كان اول من تعامل مع علم الوراثة بشكل علمي لذلك يعتبر مؤسس علم الوراثة</a:t>
            </a:r>
          </a:p>
          <a:p>
            <a:r>
              <a:rPr lang="ar-SY" dirty="0"/>
              <a:t>وضع مندل مبادئ علم الوراثة بحسب التجارب التي نفذها على نبتة البازيلاء ذات الصفات المتنوعة</a:t>
            </a:r>
          </a:p>
          <a:p>
            <a:r>
              <a:rPr lang="ar-SY" dirty="0"/>
              <a:t>وضع مندل المصطلحات الأساسية لعلم الوراثة والتي اثبت فيما بعد مدى صحتها </a:t>
            </a:r>
          </a:p>
          <a:p>
            <a:r>
              <a:rPr lang="ar-SY" dirty="0"/>
              <a:t>تعلمنا عن توارث صفة واحدة ومبادئ عملية التوارث</a:t>
            </a:r>
          </a:p>
          <a:p>
            <a:r>
              <a:rPr lang="ar-SY" dirty="0"/>
              <a:t>أحيانا لا تكون هناك سيادة تامة </a:t>
            </a:r>
            <a:r>
              <a:rPr lang="ar-SY" dirty="0" err="1"/>
              <a:t>لاليل</a:t>
            </a:r>
            <a:r>
              <a:rPr lang="ar-SY" dirty="0"/>
              <a:t> معين وعندها نحصل على تدرج الوان</a:t>
            </a:r>
          </a:p>
          <a:p>
            <a:r>
              <a:rPr lang="ar-SY" dirty="0"/>
              <a:t>هناك صفات تتحدد حسب اكثر من </a:t>
            </a:r>
            <a:r>
              <a:rPr lang="ar-SY" dirty="0" err="1"/>
              <a:t>اليلين</a:t>
            </a:r>
            <a:r>
              <a:rPr lang="ar-SY" dirty="0"/>
              <a:t> مثل نوع الدم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322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لأم فصيلة دمها </a:t>
            </a:r>
            <a:r>
              <a:rPr lang="en-US" dirty="0"/>
              <a:t>AB</a:t>
            </a:r>
            <a:r>
              <a:rPr lang="ar-SY" dirty="0"/>
              <a:t> ولأب فصيلة دمة </a:t>
            </a:r>
            <a:r>
              <a:rPr lang="en-US" dirty="0"/>
              <a:t>A</a:t>
            </a:r>
            <a:r>
              <a:rPr lang="ar-SY" dirty="0"/>
              <a:t>  ولد ابن فصيلة دمه </a:t>
            </a:r>
            <a:r>
              <a:rPr lang="en-US" dirty="0"/>
              <a:t>B</a:t>
            </a:r>
            <a:r>
              <a:rPr lang="ar-SY" dirty="0"/>
              <a:t> .</a:t>
            </a:r>
          </a:p>
          <a:p>
            <a:r>
              <a:rPr lang="ar-SY" dirty="0"/>
              <a:t>ما هو الاحتمال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608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لأم فصيلة دمها </a:t>
            </a:r>
            <a:r>
              <a:rPr lang="en-US" dirty="0"/>
              <a:t>AB</a:t>
            </a:r>
            <a:r>
              <a:rPr lang="ar-SY" dirty="0"/>
              <a:t> ولأب فصيلة دمة </a:t>
            </a:r>
            <a:r>
              <a:rPr lang="en-US" dirty="0"/>
              <a:t>A</a:t>
            </a:r>
            <a:r>
              <a:rPr lang="ar-SY" dirty="0"/>
              <a:t>  ولد ابن فصيلة دمه </a:t>
            </a:r>
            <a:r>
              <a:rPr lang="en-US" dirty="0"/>
              <a:t>B</a:t>
            </a:r>
            <a:r>
              <a:rPr lang="ar-SY" dirty="0"/>
              <a:t> .</a:t>
            </a:r>
          </a:p>
          <a:p>
            <a:r>
              <a:rPr lang="ar-SY" dirty="0"/>
              <a:t>ما هو الاحتمال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533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5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1600" dirty="0"/>
              <a:t>לאחר</a:t>
            </a:r>
            <a:r>
              <a:rPr lang="he-IL" sz="1600" baseline="0" dirty="0"/>
              <a:t> שעסקנו במבנה הלב , נלמד על המבנה ותפקוד כלי הדם במערכת ההובלה.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14785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5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2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11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dirty="0">
                <a:solidFill>
                  <a:srgbClr val="1F497D"/>
                </a:solidFill>
              </a:rPr>
              <a:t>تلقيح ذاتي</a:t>
            </a: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الصورة من كتاب من بذرة الى بذرة تلقيح </a:t>
            </a:r>
            <a:r>
              <a:rPr lang="he-IL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خلطي (تبادلي): نقل حبيبات اللقاح من نبتة الى نبتة أخرى من نفس النوع</a:t>
            </a:r>
            <a:r>
              <a:rPr lang="he-IL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ךםחע</a:t>
            </a:r>
            <a:r>
              <a:rPr lang="he-IL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(חכי[</a:t>
            </a:r>
            <a:r>
              <a:rPr lang="he-IL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עג</a:t>
            </a:r>
            <a:r>
              <a:rPr lang="he-IL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3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ar-SY" dirty="0"/>
              <a:t>تناول مندل في تجاربه الأولى صفة واحدة وراقب طريقة توارث هذه الصفة</a:t>
            </a:r>
          </a:p>
          <a:p>
            <a:pPr eaLnBrk="1" hangingPunct="1">
              <a:defRPr/>
            </a:pPr>
            <a:r>
              <a:rPr lang="ar-SY" dirty="0"/>
              <a:t>فبل الوصول الى التجربة المركزية مكُن مندل النباتات من الوصول الى سلالات نقية</a:t>
            </a:r>
          </a:p>
          <a:p>
            <a:pPr eaLnBrk="1" hangingPunct="1">
              <a:defRPr/>
            </a:pPr>
            <a:r>
              <a:rPr lang="ar-SY" dirty="0"/>
              <a:t>بواسطة ضمان التلقيح الذاتي وذلك بتغطية الازهار بكيس.</a:t>
            </a:r>
          </a:p>
          <a:p>
            <a:pPr eaLnBrk="1" hangingPunct="1">
              <a:defRPr/>
            </a:pPr>
            <a:r>
              <a:rPr lang="ar-SY" dirty="0"/>
              <a:t>بعد وصوله الى سلالة نقية هجن بين نبتتين ذات صفتين مختلفتين , جيل الإباء (</a:t>
            </a:r>
            <a:r>
              <a:rPr lang="en-US" dirty="0"/>
              <a:t>P</a:t>
            </a:r>
            <a:r>
              <a:rPr lang="ar-SY" dirty="0"/>
              <a:t> )</a:t>
            </a:r>
          </a:p>
          <a:p>
            <a:pPr eaLnBrk="1" hangingPunct="1">
              <a:defRPr/>
            </a:pPr>
            <a:r>
              <a:rPr lang="ar-SY" dirty="0"/>
              <a:t>اخترنا هنا صفة لون القرون , قرون خضراء مقابل قرون صفراء.</a:t>
            </a:r>
          </a:p>
          <a:p>
            <a:pPr eaLnBrk="1" hangingPunct="1">
              <a:defRPr/>
            </a:pPr>
            <a:r>
              <a:rPr lang="ar-SY" dirty="0"/>
              <a:t>بعد حصوله على البذور زرع هذه البذور وانتظر حتى الازهار وتكون الثمار </a:t>
            </a:r>
          </a:p>
          <a:p>
            <a:pPr eaLnBrk="1" hangingPunct="1">
              <a:defRPr/>
            </a:pPr>
            <a:r>
              <a:rPr lang="ar-SY" dirty="0"/>
              <a:t>النتيجة كانت ان جميع الافراد في هذا الجيل الذي سمي (</a:t>
            </a:r>
            <a:r>
              <a:rPr lang="en-US" dirty="0"/>
              <a:t>F1</a:t>
            </a:r>
            <a:r>
              <a:rPr lang="ar-SY" dirty="0"/>
              <a:t> ) أعطت ثمار مع قرون خضراء اللون</a:t>
            </a:r>
          </a:p>
          <a:p>
            <a:pPr eaLnBrk="1" hangingPunct="1">
              <a:defRPr/>
            </a:pPr>
            <a:endParaRPr lang="ar-SY" dirty="0"/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56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6408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52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E1B17D-8653-4EC8-B6F6-E2EB01E0D3D5}" type="slidenum">
              <a:rPr kumimoji="0" lang="he-IL" sz="1200" b="0" i="0" u="none" strike="noStrike" kern="0" cap="none" spc="0" normalizeH="0" baseline="0" noProof="0">
                <a:ln>
                  <a:noFill/>
                </a:ln>
                <a:solidFill>
                  <a:srgbClr val="888A9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9568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15" y="130162"/>
            <a:ext cx="103632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4597F0B5-D823-4D96-B425-2FFF56F93E4D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879C37C-B12F-49B8-82F2-77F0E515135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37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שאלות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B6CFD2CE-F128-42B8-BDA0-71AFE1C5ED13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64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תשובות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85710" y="2500306"/>
            <a:ext cx="10953749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29729A6-E677-47C6-92C4-6466E0A1E2D2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78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82F4F17F-D06C-4229-9CFE-9DFE667F6B71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B0904878-10DC-4167-9769-C013699BD18D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266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BB63DD6F-F6D5-4102-92FE-4815B56D44D2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" y="6572251"/>
            <a:ext cx="28448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2A93121-BB4F-476E-B3F8-55744B75AF85}" type="slidenum">
              <a:rPr lang="he-IL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724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5933B1F7-BB1A-4F16-BEF3-1845A8374C6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en-US" sz="1800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128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3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880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04309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2064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11064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81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05225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65040AEB-E6F1-41F8-8301-F4FAE5E3B25D}"/>
              </a:ext>
            </a:extLst>
          </p:cNvPr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15" y="130162"/>
            <a:ext cx="103632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91F7E-1C1D-45EB-913F-0C8A7290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F15B-1379-4620-A44C-CEEF42406785}" type="datetime8">
              <a:rPr lang="he-IL"/>
              <a:pPr>
                <a:defRPr/>
              </a:pPr>
              <a:t>10 אוגוסט 20</a:t>
            </a:fld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06DC3-C65A-4B0C-BAD0-139C6C32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F125F-A370-4165-9BBB-1B579CB5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8C294-A7CF-4A8A-8A7F-A9C009527CD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46798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C379CA8-12D2-4EA1-8A6D-ADEF58D88987}"/>
              </a:ext>
            </a:extLst>
          </p:cNvPr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400" dirty="0">
              <a:solidFill>
                <a:prstClr val="white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4211881-20CB-463B-82E5-882AC514AFE4}"/>
              </a:ext>
            </a:extLst>
          </p:cNvPr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3661128-DCD1-4B5F-A96E-5C2B7140FB9F}"/>
              </a:ext>
            </a:extLst>
          </p:cNvPr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221A-3D65-4107-8E49-C4D569F4E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11B36A-42B0-4853-B533-7DFA56D6FEDD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316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772FC22-52AE-46D0-B6AD-DB7394513F0F}"/>
              </a:ext>
            </a:extLst>
          </p:cNvPr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400" dirty="0">
              <a:solidFill>
                <a:prstClr val="white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F3A4D4A-A078-4420-8482-DEC319D869BB}"/>
              </a:ext>
            </a:extLst>
          </p:cNvPr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EF51168-DB32-4DF5-A27A-D31D1F2F2F39}"/>
              </a:ext>
            </a:extLst>
          </p:cNvPr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85710" y="2500306"/>
            <a:ext cx="10953749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1DDE8-005C-4D40-9955-8A381850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1280-65DF-4A81-B8F5-04DCBB81CA82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6694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B7C9EC-C79C-4B44-85D5-05DD6DFDA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fld id="{53A01E9A-092E-4E3D-BAC4-9CAEB8B85D5B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8765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354EB4-A12F-4B41-901A-195F9F36C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fld id="{04EEFD06-11FB-46B1-878C-4669C402F7A7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9743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88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7931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85894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56861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>
                <a:ln>
                  <a:noFill/>
                </a:ln>
                <a:solidFill>
                  <a:srgbClr val="888A9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46338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fld id="{BA856D67-0BEF-4CB7-8D4F-D31C5E09C908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" y="6564314"/>
            <a:ext cx="28448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fld id="{2D277DD0-46BB-443B-BF1C-6DCA22C0222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40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70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7A078-1448-400A-8875-71EB4B4C4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070E97-26B9-47D0-A21F-A023C4748817}" type="datetime8">
              <a:rPr lang="he-IL"/>
              <a:pPr>
                <a:defRPr/>
              </a:pPr>
              <a:t>10 אוגוסט 20</a:t>
            </a:fld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51C69-D717-4DF7-A3AA-B061BBAEB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4F1AE6-DFB8-4944-AB45-FF3F338FD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500" y="656431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fld id="{D2895032-41E2-4B3D-9012-A42725A733E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6817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3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&#1575;&#1604;&#1573;&#1604;&#1603;&#1578;&#1585;&#1608;&#1606;&#1610;rights@education.gov.i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5/5b/NCI_peas_in_po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6600"/>
            </a:pPr>
            <a:r>
              <a:rPr lang="he-IL" sz="6600" dirty="0">
                <a:latin typeface="+mj-lt"/>
                <a:ea typeface="Tahoma" panose="020B0604030504040204" pitchFamily="34" charset="0"/>
                <a:cs typeface="+mn-cs"/>
              </a:rPr>
              <a:t>מערכת שידורים לאומית</a:t>
            </a:r>
            <a:br>
              <a:rPr lang="he-IL" sz="6600" dirty="0">
                <a:latin typeface="+mj-lt"/>
                <a:ea typeface="Tahoma" panose="020B0604030504040204" pitchFamily="34" charset="0"/>
                <a:cs typeface="+mn-cs"/>
              </a:rPr>
            </a:br>
            <a:r>
              <a:rPr lang="ar-JO" sz="6600" dirty="0">
                <a:latin typeface="+mj-lt"/>
                <a:ea typeface="Tahoma" panose="020B0604030504040204" pitchFamily="34" charset="0"/>
                <a:cs typeface="+mn-cs"/>
              </a:rPr>
              <a:t>منظومة البثّ ال</a:t>
            </a:r>
            <a:r>
              <a:rPr lang="ar-SA" sz="6600" dirty="0">
                <a:latin typeface="+mj-lt"/>
                <a:ea typeface="Tahoma" panose="020B0604030504040204" pitchFamily="34" charset="0"/>
                <a:cs typeface="+mn-cs"/>
              </a:rPr>
              <a:t>وطنيّة</a:t>
            </a:r>
            <a:endParaRPr dirty="0">
              <a:latin typeface="+mj-lt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EB74EE-E91C-4382-92E9-F80AA12549D9}"/>
              </a:ext>
            </a:extLst>
          </p:cNvPr>
          <p:cNvSpPr txBox="1"/>
          <p:nvPr/>
        </p:nvSpPr>
        <p:spPr>
          <a:xfrm>
            <a:off x="5194852" y="2054087"/>
            <a:ext cx="17227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rgbClr val="002060"/>
                </a:solidFill>
              </a:rPr>
              <a:t>وزارة المعارف</a:t>
            </a:r>
            <a:endParaRPr lang="he-IL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89" y="100201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تجارب مندل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D0AB6D1-7C14-4455-83AA-89E18A6030C0}"/>
              </a:ext>
            </a:extLst>
          </p:cNvPr>
          <p:cNvSpPr/>
          <p:nvPr/>
        </p:nvSpPr>
        <p:spPr>
          <a:xfrm>
            <a:off x="4247289" y="933094"/>
            <a:ext cx="7944712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المرحلة الثانية: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هج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َّ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مندل بين نبتتين مصدرهما من القرون الخضراء   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وكانت الصفات التي ظهرت لدى النسل الناتج في هذا الجيل الثاني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F2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3:1 أي النسبة بين القرون الخضراء والصفراء.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اذا</a:t>
            </a:r>
            <a:r>
              <a:rPr lang="ar-S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ً</a:t>
            </a:r>
            <a:r>
              <a:rPr lang="ar-SY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عادت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صفة القرون </a:t>
            </a:r>
            <a:r>
              <a:rPr lang="ar-SY" sz="2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الصفراء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وظهرت في الجيل الثاني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5" name="קבוצה 1">
            <a:extLst>
              <a:ext uri="{FF2B5EF4-FFF2-40B4-BE49-F238E27FC236}">
                <a16:creationId xmlns:a16="http://schemas.microsoft.com/office/drawing/2014/main" id="{EA35CE24-06E6-433A-BA1A-0D31FBB0B76B}"/>
              </a:ext>
            </a:extLst>
          </p:cNvPr>
          <p:cNvGrpSpPr>
            <a:grpSpLocks/>
          </p:cNvGrpSpPr>
          <p:nvPr/>
        </p:nvGrpSpPr>
        <p:grpSpPr bwMode="auto">
          <a:xfrm>
            <a:off x="234585" y="1430337"/>
            <a:ext cx="3797300" cy="3997325"/>
            <a:chOff x="709613" y="1323892"/>
            <a:chExt cx="3798222" cy="3996975"/>
          </a:xfrm>
        </p:grpSpPr>
        <p:grpSp>
          <p:nvGrpSpPr>
            <p:cNvPr id="7" name="קבוצה 12">
              <a:extLst>
                <a:ext uri="{FF2B5EF4-FFF2-40B4-BE49-F238E27FC236}">
                  <a16:creationId xmlns:a16="http://schemas.microsoft.com/office/drawing/2014/main" id="{77A2C08B-F35F-45D7-805A-64E89899E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595" y="1433419"/>
              <a:ext cx="2542180" cy="3001700"/>
              <a:chOff x="962580" y="1687643"/>
              <a:chExt cx="2542093" cy="3001448"/>
            </a:xfrm>
          </p:grpSpPr>
          <p:sp>
            <p:nvSpPr>
              <p:cNvPr id="19" name="כפל 51">
                <a:extLst>
                  <a:ext uri="{FF2B5EF4-FFF2-40B4-BE49-F238E27FC236}">
                    <a16:creationId xmlns:a16="http://schemas.microsoft.com/office/drawing/2014/main" id="{14F5C5FC-423E-4587-8B45-A901606BB6DC}"/>
                  </a:ext>
                </a:extLst>
              </p:cNvPr>
              <p:cNvSpPr/>
              <p:nvPr/>
            </p:nvSpPr>
            <p:spPr>
              <a:xfrm>
                <a:off x="2353520" y="1687643"/>
                <a:ext cx="376316" cy="182532"/>
              </a:xfrm>
              <a:prstGeom prst="mathMultiply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95AEC732-76EA-4780-BE06-854CBED10D1C}"/>
                  </a:ext>
                </a:extLst>
              </p:cNvPr>
              <p:cNvSpPr txBox="1"/>
              <p:nvPr/>
            </p:nvSpPr>
            <p:spPr>
              <a:xfrm>
                <a:off x="1538963" y="2003502"/>
                <a:ext cx="1965735" cy="369824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اصفر</a:t>
                </a:r>
                <a:r>
                  <a: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</a:t>
                </a:r>
                <a:r>
                  <a:rPr kumimoji="0" lang="ar-J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اخضر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B8159177-9306-49BC-8D98-1071AC9F2DA1}"/>
                  </a:ext>
                </a:extLst>
              </p:cNvPr>
              <p:cNvSpPr txBox="1"/>
              <p:nvPr/>
            </p:nvSpPr>
            <p:spPr>
              <a:xfrm>
                <a:off x="1041972" y="2836796"/>
                <a:ext cx="566856" cy="36665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כפל 20">
                <a:extLst>
                  <a:ext uri="{FF2B5EF4-FFF2-40B4-BE49-F238E27FC236}">
                    <a16:creationId xmlns:a16="http://schemas.microsoft.com/office/drawing/2014/main" id="{A636D1B5-268B-4CB3-95E9-124D8323A2C1}"/>
                  </a:ext>
                </a:extLst>
              </p:cNvPr>
              <p:cNvSpPr/>
              <p:nvPr/>
            </p:nvSpPr>
            <p:spPr>
              <a:xfrm>
                <a:off x="3056930" y="2968536"/>
                <a:ext cx="377904" cy="182531"/>
              </a:xfrm>
              <a:prstGeom prst="mathMultiply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3" name="TextBox 35">
                <a:extLst>
                  <a:ext uri="{FF2B5EF4-FFF2-40B4-BE49-F238E27FC236}">
                    <a16:creationId xmlns:a16="http://schemas.microsoft.com/office/drawing/2014/main" id="{4CE72E1A-4209-4799-BF1E-08F966DA648B}"/>
                  </a:ext>
                </a:extLst>
              </p:cNvPr>
              <p:cNvSpPr txBox="1"/>
              <p:nvPr/>
            </p:nvSpPr>
            <p:spPr>
              <a:xfrm>
                <a:off x="962580" y="4043089"/>
                <a:ext cx="625605" cy="646002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</a:t>
                </a:r>
                <a:r>
                  <a: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52">
              <a:extLst>
                <a:ext uri="{FF2B5EF4-FFF2-40B4-BE49-F238E27FC236}">
                  <a16:creationId xmlns:a16="http://schemas.microsoft.com/office/drawing/2014/main" id="{70508F29-A762-47BB-924C-AE1E958D48A2}"/>
                </a:ext>
              </a:extLst>
            </p:cNvPr>
            <p:cNvSpPr txBox="1"/>
            <p:nvPr/>
          </p:nvSpPr>
          <p:spPr>
            <a:xfrm>
              <a:off x="709613" y="1401672"/>
              <a:ext cx="568463" cy="36985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P: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23">
              <a:extLst>
                <a:ext uri="{FF2B5EF4-FFF2-40B4-BE49-F238E27FC236}">
                  <a16:creationId xmlns:a16="http://schemas.microsoft.com/office/drawing/2014/main" id="{41CA4075-6FDA-4CAF-AD12-3156AEAD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51" y="1323892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>
              <a:extLst>
                <a:ext uri="{FF2B5EF4-FFF2-40B4-BE49-F238E27FC236}">
                  <a16:creationId xmlns:a16="http://schemas.microsoft.com/office/drawing/2014/main" id="{0C3AB0D1-B186-42E9-9473-D99F458E3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488" y="1367631"/>
              <a:ext cx="8191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>
              <a:extLst>
                <a:ext uri="{FF2B5EF4-FFF2-40B4-BE49-F238E27FC236}">
                  <a16:creationId xmlns:a16="http://schemas.microsoft.com/office/drawing/2014/main" id="{AFF6CAB8-D3C9-47B0-9673-71D670299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875" y="2625394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B21C6289-E11E-40E8-B5B1-5B6F041AA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581537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8151E5A2-8474-4040-90EF-15A7DCEB6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469" y="4112254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67C335DC-A987-4B36-8397-8A18CFA02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888" y="4112043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3">
              <a:extLst>
                <a:ext uri="{FF2B5EF4-FFF2-40B4-BE49-F238E27FC236}">
                  <a16:creationId xmlns:a16="http://schemas.microsoft.com/office/drawing/2014/main" id="{0322A5E7-0329-4D1C-B524-EE3777DFA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051" y="4093243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4">
              <a:extLst>
                <a:ext uri="{FF2B5EF4-FFF2-40B4-BE49-F238E27FC236}">
                  <a16:creationId xmlns:a16="http://schemas.microsoft.com/office/drawing/2014/main" id="{8958A344-B662-468C-9AEE-0C247FD23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685" y="4112043"/>
              <a:ext cx="8191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6CBBE29C-141B-4CFD-963C-7CEABEF8B2CF}"/>
                </a:ext>
              </a:extLst>
            </p:cNvPr>
            <p:cNvSpPr txBox="1"/>
            <p:nvPr/>
          </p:nvSpPr>
          <p:spPr bwMode="auto">
            <a:xfrm>
              <a:off x="2168879" y="3031892"/>
              <a:ext cx="1965802" cy="369855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اخضر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138412B5-A07B-49C8-9955-057F8AD75731}"/>
                </a:ext>
              </a:extLst>
            </p:cNvPr>
            <p:cNvSpPr txBox="1"/>
            <p:nvPr/>
          </p:nvSpPr>
          <p:spPr bwMode="auto">
            <a:xfrm>
              <a:off x="1516259" y="4674811"/>
              <a:ext cx="2823260" cy="64605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اصفر            اخضر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1        :        3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1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16" y="-49643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استنتاجات مندل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E61989D-EA07-4242-BDF9-D5663E68F4E0}"/>
              </a:ext>
            </a:extLst>
          </p:cNvPr>
          <p:cNvSpPr/>
          <p:nvPr/>
        </p:nvSpPr>
        <p:spPr>
          <a:xfrm>
            <a:off x="4132262" y="480526"/>
            <a:ext cx="80849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buSzPts val="1400"/>
              <a:defRPr/>
            </a:pPr>
            <a:r>
              <a:rPr lang="ar-SY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استنتج مندل من هذه التجارب ما يلي:</a:t>
            </a:r>
          </a:p>
          <a:p>
            <a:pPr marL="571500" lvl="0" indent="-342900" algn="r" rtl="1">
              <a:buSzPts val="1400"/>
              <a:buFont typeface="Wingdings" panose="05000000000000000000" pitchFamily="2" charset="2"/>
              <a:buChar char="§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هناك عوامل تنتقل من الإباء للأبناء وهي التي تحد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ِّ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 الصفات (سميت فيما بعد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بالاليلات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).</a:t>
            </a:r>
          </a:p>
          <a:p>
            <a:pPr marL="571500" lvl="0" indent="-342900" algn="r" rtl="1">
              <a:buSzPts val="1400"/>
              <a:buFont typeface="Wingdings" panose="05000000000000000000" pitchFamily="2" charset="2"/>
              <a:buChar char="§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تُحد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َّ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 الصفة عن طريق عاملين (فيما بعد سمي بالجين) والفرد يحصل على عامل واحد من كل والد.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buSzPts val="1400"/>
              <a:buFont typeface="Wingdings" panose="05000000000000000000" pitchFamily="2" charset="2"/>
              <a:buChar char="§"/>
              <a:defRPr/>
            </a:pPr>
            <a:endParaRPr lang="ar-SY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buSzPts val="1400"/>
              <a:buFont typeface="Wingdings" panose="05000000000000000000" pitchFamily="2" charset="2"/>
              <a:buChar char="§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ممكن ان يكون هذا العامل سائد وعندها تظهر الصفة وقد رمز له بحرف كبير او متنحي وعندها لا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تظهر الصفة وقد رمز له بحرف صغير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571500" lvl="0" indent="-342900" algn="r" rtl="1">
              <a:buSzPts val="1400"/>
              <a:buFont typeface="Wingdings" panose="05000000000000000000" pitchFamily="2" charset="2"/>
              <a:buChar char="§"/>
              <a:defRPr/>
            </a:pPr>
            <a:endParaRPr lang="ar-SY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buSzPts val="1400"/>
              <a:buFont typeface="Wingdings" panose="05000000000000000000" pitchFamily="2" charset="2"/>
              <a:buChar char="§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عندما يكون زوج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الاليلات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مختلف عندها يكون الفرد غير متجانس (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هتروزيجوت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Gg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اما عندما تكون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الاليلات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متجانسة يكون الفرد متجانس للصفة     (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هوموزيجوت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gg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او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GG</a:t>
            </a:r>
            <a:endParaRPr lang="ar-SY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5" name="קבוצה 75">
            <a:extLst>
              <a:ext uri="{FF2B5EF4-FFF2-40B4-BE49-F238E27FC236}">
                <a16:creationId xmlns:a16="http://schemas.microsoft.com/office/drawing/2014/main" id="{E678ACCE-F4F8-4C2B-B35B-FF8992AC645B}"/>
              </a:ext>
            </a:extLst>
          </p:cNvPr>
          <p:cNvGrpSpPr>
            <a:grpSpLocks/>
          </p:cNvGrpSpPr>
          <p:nvPr/>
        </p:nvGrpSpPr>
        <p:grpSpPr bwMode="auto">
          <a:xfrm>
            <a:off x="0" y="769144"/>
            <a:ext cx="3813175" cy="5218112"/>
            <a:chOff x="472296" y="1583448"/>
            <a:chExt cx="3813069" cy="5218697"/>
          </a:xfrm>
        </p:grpSpPr>
        <p:pic>
          <p:nvPicPr>
            <p:cNvPr id="7" name="Picture 23">
              <a:extLst>
                <a:ext uri="{FF2B5EF4-FFF2-40B4-BE49-F238E27FC236}">
                  <a16:creationId xmlns:a16="http://schemas.microsoft.com/office/drawing/2014/main" id="{D76B458F-9420-4DA8-B5F3-7E05786E3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887" y="3569422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55561732-B9BA-48CA-9256-1D0E67BC3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859" y="3584575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קבוצה 66">
              <a:extLst>
                <a:ext uri="{FF2B5EF4-FFF2-40B4-BE49-F238E27FC236}">
                  <a16:creationId xmlns:a16="http://schemas.microsoft.com/office/drawing/2014/main" id="{4F71BD9C-C50B-494F-A053-28A11EFA1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854" y="1583448"/>
              <a:ext cx="2630730" cy="775800"/>
              <a:chOff x="476718" y="1778864"/>
              <a:chExt cx="2630730" cy="775800"/>
            </a:xfrm>
          </p:grpSpPr>
          <p:pic>
            <p:nvPicPr>
              <p:cNvPr id="63" name="Picture 24">
                <a:extLst>
                  <a:ext uri="{FF2B5EF4-FFF2-40B4-BE49-F238E27FC236}">
                    <a16:creationId xmlns:a16="http://schemas.microsoft.com/office/drawing/2014/main" id="{026E22D3-0C14-48DA-887E-E4F5A3464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8298" y="2116514"/>
                <a:ext cx="819150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3">
                <a:extLst>
                  <a:ext uri="{FF2B5EF4-FFF2-40B4-BE49-F238E27FC236}">
                    <a16:creationId xmlns:a16="http://schemas.microsoft.com/office/drawing/2014/main" id="{0856F33F-2F0A-45A8-952C-93F63CE12F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3814" y="2055089"/>
                <a:ext cx="8096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5" name="קבוצה 15">
                <a:extLst>
                  <a:ext uri="{FF2B5EF4-FFF2-40B4-BE49-F238E27FC236}">
                    <a16:creationId xmlns:a16="http://schemas.microsoft.com/office/drawing/2014/main" id="{1DE0FB41-4BE6-445E-B9F4-BFBA1C154A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718" y="1778864"/>
                <a:ext cx="2312988" cy="369888"/>
                <a:chOff x="873032" y="934291"/>
                <a:chExt cx="2312616" cy="369893"/>
              </a:xfrm>
            </p:grpSpPr>
            <p:sp>
              <p:nvSpPr>
                <p:cNvPr id="66" name="TextBox 50">
                  <a:extLst>
                    <a:ext uri="{FF2B5EF4-FFF2-40B4-BE49-F238E27FC236}">
                      <a16:creationId xmlns:a16="http://schemas.microsoft.com/office/drawing/2014/main" id="{D25C7932-C491-4549-ACE0-7F7227EC69F0}"/>
                    </a:ext>
                  </a:extLst>
                </p:cNvPr>
                <p:cNvSpPr txBox="1"/>
                <p:nvPr/>
              </p:nvSpPr>
              <p:spPr>
                <a:xfrm>
                  <a:off x="872784" y="934291"/>
                  <a:ext cx="2312552" cy="369933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P:    GG          gg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כפל 51">
                  <a:extLst>
                    <a:ext uri="{FF2B5EF4-FFF2-40B4-BE49-F238E27FC236}">
                      <a16:creationId xmlns:a16="http://schemas.microsoft.com/office/drawing/2014/main" id="{7ADF8BE0-D6AB-4402-9B87-6F10FA61A3CD}"/>
                    </a:ext>
                  </a:extLst>
                </p:cNvPr>
                <p:cNvSpPr/>
                <p:nvPr/>
              </p:nvSpPr>
              <p:spPr>
                <a:xfrm>
                  <a:off x="2283806" y="1118464"/>
                  <a:ext cx="377754" cy="182585"/>
                </a:xfrm>
                <a:prstGeom prst="mathMultiply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89F53643-1D29-4013-8B80-439A79C30047}"/>
                </a:ext>
              </a:extLst>
            </p:cNvPr>
            <p:cNvSpPr txBox="1"/>
            <p:nvPr/>
          </p:nvSpPr>
          <p:spPr bwMode="auto">
            <a:xfrm>
              <a:off x="556431" y="2717050"/>
              <a:ext cx="803253" cy="646184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خلايا تناسلية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קבוצה 17">
              <a:extLst>
                <a:ext uri="{FF2B5EF4-FFF2-40B4-BE49-F238E27FC236}">
                  <a16:creationId xmlns:a16="http://schemas.microsoft.com/office/drawing/2014/main" id="{701E9E3F-01D9-470D-BD9B-382900C10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2694" y="2694601"/>
              <a:ext cx="1348705" cy="405336"/>
              <a:chOff x="1820124" y="1591967"/>
              <a:chExt cx="1348488" cy="405341"/>
            </a:xfrm>
          </p:grpSpPr>
          <p:sp>
            <p:nvSpPr>
              <p:cNvPr id="59" name="אליפסה 58">
                <a:extLst>
                  <a:ext uri="{FF2B5EF4-FFF2-40B4-BE49-F238E27FC236}">
                    <a16:creationId xmlns:a16="http://schemas.microsoft.com/office/drawing/2014/main" id="{687877A4-7374-425F-BF00-7460BA2BA90F}"/>
                  </a:ext>
                </a:extLst>
              </p:cNvPr>
              <p:cNvSpPr/>
              <p:nvPr/>
            </p:nvSpPr>
            <p:spPr>
              <a:xfrm>
                <a:off x="1819813" y="1625530"/>
                <a:ext cx="419021" cy="36358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1DC931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0" name="אליפסה 59">
                <a:extLst>
                  <a:ext uri="{FF2B5EF4-FFF2-40B4-BE49-F238E27FC236}">
                    <a16:creationId xmlns:a16="http://schemas.microsoft.com/office/drawing/2014/main" id="{0E17D2DF-8A2D-40D8-A824-526A70288B59}"/>
                  </a:ext>
                </a:extLst>
              </p:cNvPr>
              <p:cNvSpPr/>
              <p:nvPr/>
            </p:nvSpPr>
            <p:spPr>
              <a:xfrm>
                <a:off x="2751501" y="1601715"/>
                <a:ext cx="417433" cy="363582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" name="TextBox 48">
                <a:extLst>
                  <a:ext uri="{FF2B5EF4-FFF2-40B4-BE49-F238E27FC236}">
                    <a16:creationId xmlns:a16="http://schemas.microsoft.com/office/drawing/2014/main" id="{A1DC6AED-785E-4ECD-8C30-45F287A999E7}"/>
                  </a:ext>
                </a:extLst>
              </p:cNvPr>
              <p:cNvSpPr txBox="1"/>
              <p:nvPr/>
            </p:nvSpPr>
            <p:spPr>
              <a:xfrm>
                <a:off x="1845208" y="1628706"/>
                <a:ext cx="347598" cy="368345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49">
                <a:extLst>
                  <a:ext uri="{FF2B5EF4-FFF2-40B4-BE49-F238E27FC236}">
                    <a16:creationId xmlns:a16="http://schemas.microsoft.com/office/drawing/2014/main" id="{698C4E42-5E50-4D56-B6B7-D3F6435ED857}"/>
                  </a:ext>
                </a:extLst>
              </p:cNvPr>
              <p:cNvSpPr txBox="1"/>
              <p:nvPr/>
            </p:nvSpPr>
            <p:spPr>
              <a:xfrm>
                <a:off x="2751501" y="1592189"/>
                <a:ext cx="396800" cy="368345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B10090D1-3059-45F7-81DF-FF7AE1B2CF16}"/>
                </a:ext>
              </a:extLst>
            </p:cNvPr>
            <p:cNvSpPr txBox="1"/>
            <p:nvPr/>
          </p:nvSpPr>
          <p:spPr bwMode="auto">
            <a:xfrm>
              <a:off x="884781" y="3294970"/>
              <a:ext cx="2973305" cy="36937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Gg              Gg       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כפל 20">
              <a:extLst>
                <a:ext uri="{FF2B5EF4-FFF2-40B4-BE49-F238E27FC236}">
                  <a16:creationId xmlns:a16="http://schemas.microsoft.com/office/drawing/2014/main" id="{E0A88736-ADB9-4D7E-B24E-608C7F5894BB}"/>
                </a:ext>
              </a:extLst>
            </p:cNvPr>
            <p:cNvSpPr/>
            <p:nvPr/>
          </p:nvSpPr>
          <p:spPr bwMode="auto">
            <a:xfrm>
              <a:off x="2583612" y="3650605"/>
              <a:ext cx="377814" cy="182582"/>
            </a:xfrm>
            <a:prstGeom prst="mathMultiply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93B95665-B376-438F-A945-8D2181C558F9}"/>
                </a:ext>
              </a:extLst>
            </p:cNvPr>
            <p:cNvCxnSpPr/>
            <p:nvPr/>
          </p:nvCxnSpPr>
          <p:spPr bwMode="auto">
            <a:xfrm>
              <a:off x="1704162" y="3048874"/>
              <a:ext cx="422263" cy="327062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0B683D6E-C946-427D-955F-9BA26E4E8D62}"/>
                </a:ext>
              </a:extLst>
            </p:cNvPr>
            <p:cNvCxnSpPr>
              <a:stCxn id="60" idx="3"/>
            </p:cNvCxnSpPr>
            <p:nvPr/>
          </p:nvCxnSpPr>
          <p:spPr bwMode="auto">
            <a:xfrm flipH="1">
              <a:off x="2126425" y="3015534"/>
              <a:ext cx="238118" cy="360402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08278E20-9AFF-42B8-8B0E-CF5BAE5CC4DE}"/>
                </a:ext>
              </a:extLst>
            </p:cNvPr>
            <p:cNvSpPr txBox="1"/>
            <p:nvPr/>
          </p:nvSpPr>
          <p:spPr bwMode="auto">
            <a:xfrm>
              <a:off x="472296" y="5276387"/>
              <a:ext cx="3509864" cy="369928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F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     GG      Gg       Gg      gg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9AAB05F0-9950-4C3A-B669-6ABB07CB5E9A}"/>
                </a:ext>
              </a:extLst>
            </p:cNvPr>
            <p:cNvCxnSpPr/>
            <p:nvPr/>
          </p:nvCxnSpPr>
          <p:spPr>
            <a:xfrm flipH="1">
              <a:off x="1572402" y="2413803"/>
              <a:ext cx="11113" cy="301659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366CFCEC-C8E0-4A03-B69C-D71A7394C971}"/>
                </a:ext>
              </a:extLst>
            </p:cNvPr>
            <p:cNvCxnSpPr/>
            <p:nvPr/>
          </p:nvCxnSpPr>
          <p:spPr>
            <a:xfrm>
              <a:off x="2572500" y="2391576"/>
              <a:ext cx="4763" cy="301659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9" name="מלבן 56">
              <a:extLst>
                <a:ext uri="{FF2B5EF4-FFF2-40B4-BE49-F238E27FC236}">
                  <a16:creationId xmlns:a16="http://schemas.microsoft.com/office/drawing/2014/main" id="{BA67C78D-6720-4821-8E22-55F73F6DE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904" y="2123795"/>
              <a:ext cx="75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" name="קבוצה 7">
              <a:extLst>
                <a:ext uri="{FF2B5EF4-FFF2-40B4-BE49-F238E27FC236}">
                  <a16:creationId xmlns:a16="http://schemas.microsoft.com/office/drawing/2014/main" id="{A07E84A1-1FDA-49E3-8E2D-C6C5DAF2B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883" y="4403977"/>
              <a:ext cx="3047482" cy="2398168"/>
              <a:chOff x="1219200" y="3953093"/>
              <a:chExt cx="3047482" cy="2398168"/>
            </a:xfrm>
          </p:grpSpPr>
          <p:grpSp>
            <p:nvGrpSpPr>
              <p:cNvPr id="29" name="קבוצה 21">
                <a:extLst>
                  <a:ext uri="{FF2B5EF4-FFF2-40B4-BE49-F238E27FC236}">
                    <a16:creationId xmlns:a16="http://schemas.microsoft.com/office/drawing/2014/main" id="{03BC83DA-48FB-42D0-B58E-FB0EA778E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7618" y="3953093"/>
                <a:ext cx="2398284" cy="426780"/>
                <a:chOff x="1820124" y="1570522"/>
                <a:chExt cx="2397899" cy="426786"/>
              </a:xfrm>
            </p:grpSpPr>
            <p:sp>
              <p:nvSpPr>
                <p:cNvPr id="55" name="אליפסה 54">
                  <a:extLst>
                    <a:ext uri="{FF2B5EF4-FFF2-40B4-BE49-F238E27FC236}">
                      <a16:creationId xmlns:a16="http://schemas.microsoft.com/office/drawing/2014/main" id="{A2722F81-999C-42D0-A01D-689AABEB4EB6}"/>
                    </a:ext>
                  </a:extLst>
                </p:cNvPr>
                <p:cNvSpPr/>
                <p:nvPr/>
              </p:nvSpPr>
              <p:spPr>
                <a:xfrm>
                  <a:off x="1819553" y="1637980"/>
                  <a:ext cx="419021" cy="363584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1DC931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56" name="אליפסה 55">
                  <a:extLst>
                    <a:ext uri="{FF2B5EF4-FFF2-40B4-BE49-F238E27FC236}">
                      <a16:creationId xmlns:a16="http://schemas.microsoft.com/office/drawing/2014/main" id="{93DD3F10-CE64-42A2-B673-8FF53610BFA3}"/>
                    </a:ext>
                  </a:extLst>
                </p:cNvPr>
                <p:cNvSpPr/>
                <p:nvPr/>
              </p:nvSpPr>
              <p:spPr>
                <a:xfrm>
                  <a:off x="3798793" y="1642743"/>
                  <a:ext cx="419021" cy="363583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57" name="TextBox 44">
                  <a:extLst>
                    <a:ext uri="{FF2B5EF4-FFF2-40B4-BE49-F238E27FC236}">
                      <a16:creationId xmlns:a16="http://schemas.microsoft.com/office/drawing/2014/main" id="{A9121224-97FF-46C2-9411-F53DEDDA9ACF}"/>
                    </a:ext>
                  </a:extLst>
                </p:cNvPr>
                <p:cNvSpPr txBox="1"/>
                <p:nvPr/>
              </p:nvSpPr>
              <p:spPr>
                <a:xfrm>
                  <a:off x="1844948" y="1639568"/>
                  <a:ext cx="346010" cy="369934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45">
                  <a:extLst>
                    <a:ext uri="{FF2B5EF4-FFF2-40B4-BE49-F238E27FC236}">
                      <a16:creationId xmlns:a16="http://schemas.microsoft.com/office/drawing/2014/main" id="{02F383F6-835C-4868-8A93-2759E1BE35D1}"/>
                    </a:ext>
                  </a:extLst>
                </p:cNvPr>
                <p:cNvSpPr txBox="1"/>
                <p:nvPr/>
              </p:nvSpPr>
              <p:spPr>
                <a:xfrm>
                  <a:off x="3797205" y="1571296"/>
                  <a:ext cx="398388" cy="381048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TextBox 22">
                <a:extLst>
                  <a:ext uri="{FF2B5EF4-FFF2-40B4-BE49-F238E27FC236}">
                    <a16:creationId xmlns:a16="http://schemas.microsoft.com/office/drawing/2014/main" id="{F105A5C6-FB9D-443D-9530-1A531733265E}"/>
                  </a:ext>
                </a:extLst>
              </p:cNvPr>
              <p:cNvSpPr txBox="1"/>
              <p:nvPr/>
            </p:nvSpPr>
            <p:spPr bwMode="auto">
              <a:xfrm>
                <a:off x="2010907" y="4007848"/>
                <a:ext cx="396864" cy="36834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אליפסה 30">
                <a:extLst>
                  <a:ext uri="{FF2B5EF4-FFF2-40B4-BE49-F238E27FC236}">
                    <a16:creationId xmlns:a16="http://schemas.microsoft.com/office/drawing/2014/main" id="{03692C69-E9ED-4860-A3CA-49E27093F573}"/>
                  </a:ext>
                </a:extLst>
              </p:cNvPr>
              <p:cNvSpPr/>
              <p:nvPr/>
            </p:nvSpPr>
            <p:spPr bwMode="auto">
              <a:xfrm>
                <a:off x="2055356" y="4012612"/>
                <a:ext cx="417501" cy="363578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32" name="קבוצה 24">
                <a:extLst>
                  <a:ext uri="{FF2B5EF4-FFF2-40B4-BE49-F238E27FC236}">
                    <a16:creationId xmlns:a16="http://schemas.microsoft.com/office/drawing/2014/main" id="{72DEDC2D-A134-49E5-BB10-7C95D0AB85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5414" y="4007876"/>
                <a:ext cx="418579" cy="369327"/>
                <a:chOff x="3734491" y="4503322"/>
                <a:chExt cx="418512" cy="369332"/>
              </a:xfrm>
            </p:grpSpPr>
            <p:sp>
              <p:nvSpPr>
                <p:cNvPr id="53" name="TextBox 40">
                  <a:extLst>
                    <a:ext uri="{FF2B5EF4-FFF2-40B4-BE49-F238E27FC236}">
                      <a16:creationId xmlns:a16="http://schemas.microsoft.com/office/drawing/2014/main" id="{7CD6E140-6178-4047-AFFF-705D3D6E2E15}"/>
                    </a:ext>
                  </a:extLst>
                </p:cNvPr>
                <p:cNvSpPr txBox="1"/>
                <p:nvPr/>
              </p:nvSpPr>
              <p:spPr>
                <a:xfrm>
                  <a:off x="3735784" y="4503294"/>
                  <a:ext cx="396800" cy="336592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אליפסה 53">
                  <a:extLst>
                    <a:ext uri="{FF2B5EF4-FFF2-40B4-BE49-F238E27FC236}">
                      <a16:creationId xmlns:a16="http://schemas.microsoft.com/office/drawing/2014/main" id="{896527FB-BA36-44CE-A769-3C3AB55DB9C1}"/>
                    </a:ext>
                  </a:extLst>
                </p:cNvPr>
                <p:cNvSpPr/>
                <p:nvPr/>
              </p:nvSpPr>
              <p:spPr>
                <a:xfrm>
                  <a:off x="3735784" y="4509645"/>
                  <a:ext cx="417434" cy="330241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1DC931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33" name="קבוצה 5">
                <a:extLst>
                  <a:ext uri="{FF2B5EF4-FFF2-40B4-BE49-F238E27FC236}">
                    <a16:creationId xmlns:a16="http://schemas.microsoft.com/office/drawing/2014/main" id="{D583A87E-BF1B-4EE0-ABF2-0CF03ECA4A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9200" y="4374901"/>
                <a:ext cx="3047482" cy="1976360"/>
                <a:chOff x="1219200" y="4374901"/>
                <a:chExt cx="3047482" cy="1976360"/>
              </a:xfrm>
            </p:grpSpPr>
            <p:cxnSp>
              <p:nvCxnSpPr>
                <p:cNvPr id="34" name="מחבר ישר 33">
                  <a:extLst>
                    <a:ext uri="{FF2B5EF4-FFF2-40B4-BE49-F238E27FC236}">
                      <a16:creationId xmlns:a16="http://schemas.microsoft.com/office/drawing/2014/main" id="{21ADDA2F-ACA5-4D95-A5C4-5002CE9C9661}"/>
                    </a:ext>
                  </a:extLst>
                </p:cNvPr>
                <p:cNvCxnSpPr/>
                <p:nvPr/>
              </p:nvCxnSpPr>
              <p:spPr bwMode="auto">
                <a:xfrm>
                  <a:off x="1675954" y="4392066"/>
                  <a:ext cx="20636" cy="46042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5" name="מחבר ישר 34">
                  <a:extLst>
                    <a:ext uri="{FF2B5EF4-FFF2-40B4-BE49-F238E27FC236}">
                      <a16:creationId xmlns:a16="http://schemas.microsoft.com/office/drawing/2014/main" id="{5845ECEE-E6F7-472E-810B-C50613C5FC29}"/>
                    </a:ext>
                  </a:extLst>
                </p:cNvPr>
                <p:cNvCxnSpPr>
                  <a:stCxn id="53" idx="2"/>
                </p:cNvCxnSpPr>
                <p:nvPr/>
              </p:nvCxnSpPr>
              <p:spPr bwMode="auto">
                <a:xfrm flipH="1">
                  <a:off x="1675954" y="4388891"/>
                  <a:ext cx="1419185" cy="46360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" name="מחבר ישר 35">
                  <a:extLst>
                    <a:ext uri="{FF2B5EF4-FFF2-40B4-BE49-F238E27FC236}">
                      <a16:creationId xmlns:a16="http://schemas.microsoft.com/office/drawing/2014/main" id="{15B13E40-C9D2-4A0B-AF4C-6163A135FBB3}"/>
                    </a:ext>
                  </a:extLst>
                </p:cNvPr>
                <p:cNvCxnSpPr>
                  <a:stCxn id="57" idx="2"/>
                </p:cNvCxnSpPr>
                <p:nvPr/>
              </p:nvCxnSpPr>
              <p:spPr bwMode="auto">
                <a:xfrm>
                  <a:off x="1685479" y="4392066"/>
                  <a:ext cx="722292" cy="46519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7" name="מחבר ישר 36">
                  <a:extLst>
                    <a:ext uri="{FF2B5EF4-FFF2-40B4-BE49-F238E27FC236}">
                      <a16:creationId xmlns:a16="http://schemas.microsoft.com/office/drawing/2014/main" id="{DA48C3BC-6274-4791-ADC0-C89F120C4545}"/>
                    </a:ext>
                  </a:extLst>
                </p:cNvPr>
                <p:cNvCxnSpPr>
                  <a:stCxn id="56" idx="4"/>
                </p:cNvCxnSpPr>
                <p:nvPr/>
              </p:nvCxnSpPr>
              <p:spPr bwMode="auto">
                <a:xfrm flipH="1">
                  <a:off x="2385546" y="4388891"/>
                  <a:ext cx="1292189" cy="46836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8" name="מחבר ישר 37">
                  <a:extLst>
                    <a:ext uri="{FF2B5EF4-FFF2-40B4-BE49-F238E27FC236}">
                      <a16:creationId xmlns:a16="http://schemas.microsoft.com/office/drawing/2014/main" id="{4A8BA90D-B829-47DC-BF06-AE419A9C49E1}"/>
                    </a:ext>
                  </a:extLst>
                </p:cNvPr>
                <p:cNvCxnSpPr>
                  <a:stCxn id="31" idx="4"/>
                </p:cNvCxnSpPr>
                <p:nvPr/>
              </p:nvCxnSpPr>
              <p:spPr bwMode="auto">
                <a:xfrm>
                  <a:off x="2263313" y="4387303"/>
                  <a:ext cx="831827" cy="4699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9" name="מחבר ישר 38">
                  <a:extLst>
                    <a:ext uri="{FF2B5EF4-FFF2-40B4-BE49-F238E27FC236}">
                      <a16:creationId xmlns:a16="http://schemas.microsoft.com/office/drawing/2014/main" id="{610221CE-8BA2-43BD-AA44-0C5E67D29C1C}"/>
                    </a:ext>
                  </a:extLst>
                </p:cNvPr>
                <p:cNvCxnSpPr>
                  <a:stCxn id="54" idx="4"/>
                </p:cNvCxnSpPr>
                <p:nvPr/>
              </p:nvCxnSpPr>
              <p:spPr bwMode="auto">
                <a:xfrm flipH="1">
                  <a:off x="3095140" y="4388891"/>
                  <a:ext cx="11112" cy="46836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0" name="מחבר ישר 39">
                  <a:extLst>
                    <a:ext uri="{FF2B5EF4-FFF2-40B4-BE49-F238E27FC236}">
                      <a16:creationId xmlns:a16="http://schemas.microsoft.com/office/drawing/2014/main" id="{B1409DD2-677C-4F93-84C6-4B6A295C9042}"/>
                    </a:ext>
                  </a:extLst>
                </p:cNvPr>
                <p:cNvCxnSpPr>
                  <a:stCxn id="31" idx="4"/>
                </p:cNvCxnSpPr>
                <p:nvPr/>
              </p:nvCxnSpPr>
              <p:spPr bwMode="auto">
                <a:xfrm>
                  <a:off x="2263313" y="4387303"/>
                  <a:ext cx="1401723" cy="4651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" name="מחבר ישר 40">
                  <a:extLst>
                    <a:ext uri="{FF2B5EF4-FFF2-40B4-BE49-F238E27FC236}">
                      <a16:creationId xmlns:a16="http://schemas.microsoft.com/office/drawing/2014/main" id="{AB203013-DB58-49A9-B12F-696FE3183339}"/>
                    </a:ext>
                  </a:extLst>
                </p:cNvPr>
                <p:cNvCxnSpPr>
                  <a:stCxn id="56" idx="4"/>
                </p:cNvCxnSpPr>
                <p:nvPr/>
              </p:nvCxnSpPr>
              <p:spPr bwMode="auto">
                <a:xfrm>
                  <a:off x="3677735" y="4388891"/>
                  <a:ext cx="0" cy="46360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2" name="מלבן 57">
                  <a:extLst>
                    <a:ext uri="{FF2B5EF4-FFF2-40B4-BE49-F238E27FC236}">
                      <a16:creationId xmlns:a16="http://schemas.microsoft.com/office/drawing/2014/main" id="{23BE6EFF-DDB5-4CF1-80D9-FAEE04427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025" y="5981854"/>
                  <a:ext cx="754063" cy="369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xtBox 58">
                  <a:extLst>
                    <a:ext uri="{FF2B5EF4-FFF2-40B4-BE49-F238E27FC236}">
                      <a16:creationId xmlns:a16="http://schemas.microsoft.com/office/drawing/2014/main" id="{A507E5A2-A8D4-4405-8FCD-80AF94566F4E}"/>
                    </a:ext>
                  </a:extLst>
                </p:cNvPr>
                <p:cNvSpPr txBox="1"/>
                <p:nvPr/>
              </p:nvSpPr>
              <p:spPr>
                <a:xfrm>
                  <a:off x="1293377" y="5765408"/>
                  <a:ext cx="2973305" cy="368341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     :        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1    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מלבן 59">
                  <a:extLst>
                    <a:ext uri="{FF2B5EF4-FFF2-40B4-BE49-F238E27FC236}">
                      <a16:creationId xmlns:a16="http://schemas.microsoft.com/office/drawing/2014/main" id="{2287325F-FA52-489B-AFD2-9CE3DB868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013" y="5978705"/>
                  <a:ext cx="755650" cy="369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اصفر</a:t>
                  </a:r>
                  <a:endParaRPr kumimoji="0" lang="he-IL" alt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5" name="Picture 23">
                  <a:extLst>
                    <a:ext uri="{FF2B5EF4-FFF2-40B4-BE49-F238E27FC236}">
                      <a16:creationId xmlns:a16="http://schemas.microsoft.com/office/drawing/2014/main" id="{61755CFC-D1FD-48E7-912F-6E29D945F3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9217" y="5127900"/>
                  <a:ext cx="8096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3">
                  <a:extLst>
                    <a:ext uri="{FF2B5EF4-FFF2-40B4-BE49-F238E27FC236}">
                      <a16:creationId xmlns:a16="http://schemas.microsoft.com/office/drawing/2014/main" id="{51BAEC4C-835B-4EF7-AA0C-AD11B37C8F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8148" y="5142802"/>
                  <a:ext cx="8096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FCA56A76-98A4-45DB-8BFE-0F3ADA0F40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8496" y="5195888"/>
                  <a:ext cx="8096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F94D5790-6F34-49AA-BF45-76DA24F84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7686" y="5153049"/>
                  <a:ext cx="819150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9" name="מלבן 55">
                  <a:extLst>
                    <a:ext uri="{FF2B5EF4-FFF2-40B4-BE49-F238E27FC236}">
                      <a16:creationId xmlns:a16="http://schemas.microsoft.com/office/drawing/2014/main" id="{A2671B0D-5A71-4306-B424-E3F64C3F1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9200" y="5464761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מלבן 55">
                  <a:extLst>
                    <a:ext uri="{FF2B5EF4-FFF2-40B4-BE49-F238E27FC236}">
                      <a16:creationId xmlns:a16="http://schemas.microsoft.com/office/drawing/2014/main" id="{C89B017A-ACF0-4FD2-90D0-E29495117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155" y="5485752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מלבן 55">
                  <a:extLst>
                    <a:ext uri="{FF2B5EF4-FFF2-40B4-BE49-F238E27FC236}">
                      <a16:creationId xmlns:a16="http://schemas.microsoft.com/office/drawing/2014/main" id="{A382A6E3-6EF0-4DEC-8045-2D94451AB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805" y="5485752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מלבן 55">
                  <a:extLst>
                    <a:ext uri="{FF2B5EF4-FFF2-40B4-BE49-F238E27FC236}">
                      <a16:creationId xmlns:a16="http://schemas.microsoft.com/office/drawing/2014/main" id="{0CAA92AB-D183-41C6-89DB-2471869EC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6455" y="5479411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اصفر</a:t>
                  </a:r>
                  <a:endParaRPr kumimoji="0" lang="he-IL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0F521F89-44D1-48EC-A6BE-3F53C59EDFFE}"/>
                </a:ext>
              </a:extLst>
            </p:cNvPr>
            <p:cNvCxnSpPr/>
            <p:nvPr/>
          </p:nvCxnSpPr>
          <p:spPr>
            <a:xfrm flipH="1">
              <a:off x="1808934" y="4157073"/>
              <a:ext cx="185732" cy="308010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8E8C797E-8752-41A1-A66C-F20F04C44425}"/>
                </a:ext>
              </a:extLst>
            </p:cNvPr>
            <p:cNvCxnSpPr>
              <a:endCxn id="31" idx="0"/>
            </p:cNvCxnSpPr>
            <p:nvPr/>
          </p:nvCxnSpPr>
          <p:spPr>
            <a:xfrm>
              <a:off x="2126425" y="4147547"/>
              <a:ext cx="155571" cy="314360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3" name="מלבן 56">
              <a:extLst>
                <a:ext uri="{FF2B5EF4-FFF2-40B4-BE49-F238E27FC236}">
                  <a16:creationId xmlns:a16="http://schemas.microsoft.com/office/drawing/2014/main" id="{D2E5D24B-2FFE-4054-9130-7984C08E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262" y="2123795"/>
              <a:ext cx="75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اصفر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מלבן 56">
              <a:extLst>
                <a:ext uri="{FF2B5EF4-FFF2-40B4-BE49-F238E27FC236}">
                  <a16:creationId xmlns:a16="http://schemas.microsoft.com/office/drawing/2014/main" id="{7B134F43-82D9-4B16-B78E-8F9857606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449" y="3815347"/>
              <a:ext cx="755650" cy="58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מלבן 56">
              <a:extLst>
                <a:ext uri="{FF2B5EF4-FFF2-40B4-BE49-F238E27FC236}">
                  <a16:creationId xmlns:a16="http://schemas.microsoft.com/office/drawing/2014/main" id="{5122CC05-7889-46F6-B15C-A1A0782BD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3833813"/>
              <a:ext cx="75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9B6C3763-F194-4A3D-BB4B-D20EC96AAF5C}"/>
                </a:ext>
              </a:extLst>
            </p:cNvPr>
            <p:cNvCxnSpPr>
              <a:endCxn id="53" idx="0"/>
            </p:cNvCxnSpPr>
            <p:nvPr/>
          </p:nvCxnSpPr>
          <p:spPr>
            <a:xfrm flipH="1">
              <a:off x="3113823" y="4147547"/>
              <a:ext cx="200019" cy="311185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מחבר ישר 26">
              <a:extLst>
                <a:ext uri="{FF2B5EF4-FFF2-40B4-BE49-F238E27FC236}">
                  <a16:creationId xmlns:a16="http://schemas.microsoft.com/office/drawing/2014/main" id="{30867547-B218-4DB9-A3BC-7005165171B1}"/>
                </a:ext>
              </a:extLst>
            </p:cNvPr>
            <p:cNvCxnSpPr>
              <a:endCxn id="58" idx="0"/>
            </p:cNvCxnSpPr>
            <p:nvPr/>
          </p:nvCxnSpPr>
          <p:spPr>
            <a:xfrm>
              <a:off x="3486874" y="4147547"/>
              <a:ext cx="196845" cy="255617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8" name="TextBox 90">
              <a:extLst>
                <a:ext uri="{FF2B5EF4-FFF2-40B4-BE49-F238E27FC236}">
                  <a16:creationId xmlns:a16="http://schemas.microsoft.com/office/drawing/2014/main" id="{2ADBEB04-89D1-46D6-9111-574FCD7344B5}"/>
                </a:ext>
              </a:extLst>
            </p:cNvPr>
            <p:cNvSpPr txBox="1"/>
            <p:nvPr/>
          </p:nvSpPr>
          <p:spPr bwMode="auto">
            <a:xfrm>
              <a:off x="615167" y="4452382"/>
              <a:ext cx="803253" cy="646185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خلايا تناسلية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00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09" y="0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من استنتاجات مندل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- قانون مندل </a:t>
            </a:r>
            <a:r>
              <a:rPr lang="ar-SY" sz="3600" dirty="0" err="1">
                <a:latin typeface="Arial" panose="020B0604020202020204" pitchFamily="34" charset="0"/>
                <a:cs typeface="Arial" panose="020B0604020202020204" pitchFamily="34" charset="0"/>
              </a:rPr>
              <a:t>الاو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6FC60FD-DE65-4808-B081-4C5F5761A4F4}"/>
              </a:ext>
            </a:extLst>
          </p:cNvPr>
          <p:cNvSpPr/>
          <p:nvPr/>
        </p:nvSpPr>
        <p:spPr>
          <a:xfrm>
            <a:off x="0" y="1159433"/>
            <a:ext cx="11951917" cy="289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قانون الفصل او التوزيع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حسب قانون مندل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الأو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َّ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ل:</a:t>
            </a: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v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ينفصل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الاليلان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اثناء تكون الخلايا التناسلية وكل خلية تحصل على نسخة واحدة من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الاليلات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v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 الاخصاب تندمج الخلية الذكرية مع الانثوية لتتكون الخلية الجنينية الأولى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الزايجوت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التي تحتوي على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نسختين من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الاليلات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(جين) لكل صفة</a:t>
            </a:r>
            <a:r>
              <a:rPr lang="ar-SY" sz="2400" dirty="0">
                <a:latin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3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89479"/>
            <a:ext cx="9642231" cy="720000"/>
          </a:xfrm>
        </p:spPr>
        <p:txBody>
          <a:bodyPr/>
          <a:lstStyle/>
          <a:p>
            <a:r>
              <a:rPr lang="ar-SY" sz="4000" dirty="0">
                <a:latin typeface="Arial" panose="020B0604020202020204" pitchFamily="34" charset="0"/>
                <a:cs typeface="Arial" panose="020B0604020202020204" pitchFamily="34" charset="0"/>
              </a:rPr>
              <a:t>اشكال عرض التهجين</a:t>
            </a:r>
            <a:endParaRPr lang="he-I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8C9DF510-E604-4FCD-A59F-AA7CC236C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77476"/>
              </p:ext>
            </p:extLst>
          </p:nvPr>
        </p:nvGraphicFramePr>
        <p:xfrm>
          <a:off x="7088065" y="1885934"/>
          <a:ext cx="3676650" cy="1900239"/>
        </p:xfrm>
        <a:graphic>
          <a:graphicData uri="http://schemas.openxmlformats.org/drawingml/2006/table">
            <a:tbl>
              <a:tblPr rtl="1" firstRow="1" bandRow="1"/>
              <a:tblGrid>
                <a:gridCol w="94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400" dirty="0"/>
                        <a:t>gg</a:t>
                      </a:r>
                      <a:endParaRPr lang="he-IL" sz="2400" dirty="0"/>
                    </a:p>
                  </a:txBody>
                  <a:tcPr marL="91438" marR="91438" marT="45733" marB="45733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קבוצה 25">
            <a:extLst>
              <a:ext uri="{FF2B5EF4-FFF2-40B4-BE49-F238E27FC236}">
                <a16:creationId xmlns:a16="http://schemas.microsoft.com/office/drawing/2014/main" id="{6D0DADD9-CDD2-4015-8C6A-D1B9DD52D3F4}"/>
              </a:ext>
            </a:extLst>
          </p:cNvPr>
          <p:cNvGrpSpPr>
            <a:grpSpLocks/>
          </p:cNvGrpSpPr>
          <p:nvPr/>
        </p:nvGrpSpPr>
        <p:grpSpPr bwMode="auto">
          <a:xfrm>
            <a:off x="10498138" y="2203440"/>
            <a:ext cx="188912" cy="185738"/>
            <a:chOff x="7617066" y="3717130"/>
            <a:chExt cx="188616" cy="312739"/>
          </a:xfrm>
        </p:grpSpPr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10FFC62C-B221-48A1-B918-36970773DB60}"/>
                </a:ext>
              </a:extLst>
            </p:cNvPr>
            <p:cNvSpPr/>
            <p:nvPr/>
          </p:nvSpPr>
          <p:spPr>
            <a:xfrm>
              <a:off x="7617066" y="3717130"/>
              <a:ext cx="188616" cy="128303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284FF546-E007-4B0A-A246-34B734C738F2}"/>
                </a:ext>
              </a:extLst>
            </p:cNvPr>
            <p:cNvCxnSpPr>
              <a:stCxn id="8" idx="4"/>
            </p:cNvCxnSpPr>
            <p:nvPr/>
          </p:nvCxnSpPr>
          <p:spPr>
            <a:xfrm>
              <a:off x="7712167" y="3845433"/>
              <a:ext cx="0" cy="184436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49BCF3EC-7AB7-45EC-A831-958DE3A5F4E8}"/>
                </a:ext>
              </a:extLst>
            </p:cNvPr>
            <p:cNvCxnSpPr/>
            <p:nvPr/>
          </p:nvCxnSpPr>
          <p:spPr>
            <a:xfrm flipH="1">
              <a:off x="7617066" y="3936314"/>
              <a:ext cx="188616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1" name="קבוצה 29">
            <a:extLst>
              <a:ext uri="{FF2B5EF4-FFF2-40B4-BE49-F238E27FC236}">
                <a16:creationId xmlns:a16="http://schemas.microsoft.com/office/drawing/2014/main" id="{1E5E8C73-E05A-4C2D-A2ED-2C71BCF7EC8E}"/>
              </a:ext>
            </a:extLst>
          </p:cNvPr>
          <p:cNvGrpSpPr>
            <a:grpSpLocks/>
          </p:cNvGrpSpPr>
          <p:nvPr/>
        </p:nvGrpSpPr>
        <p:grpSpPr bwMode="auto">
          <a:xfrm>
            <a:off x="9912099" y="1996061"/>
            <a:ext cx="242887" cy="247650"/>
            <a:chOff x="8052390" y="4100070"/>
            <a:chExt cx="243715" cy="247457"/>
          </a:xfrm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5690DB5-ED98-4675-A9C5-AF4C3D58DF4F}"/>
                </a:ext>
              </a:extLst>
            </p:cNvPr>
            <p:cNvSpPr/>
            <p:nvPr/>
          </p:nvSpPr>
          <p:spPr>
            <a:xfrm>
              <a:off x="8052390" y="4271386"/>
              <a:ext cx="187964" cy="76141"/>
            </a:xfrm>
            <a:prstGeom prst="ellips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E71EA5D3-6C1F-4D0A-9347-4C5BA1076131}"/>
                </a:ext>
              </a:extLst>
            </p:cNvPr>
            <p:cNvCxnSpPr/>
            <p:nvPr/>
          </p:nvCxnSpPr>
          <p:spPr>
            <a:xfrm flipV="1">
              <a:off x="8186195" y="4100070"/>
              <a:ext cx="109910" cy="171316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4" name="קבוצה 75">
            <a:extLst>
              <a:ext uri="{FF2B5EF4-FFF2-40B4-BE49-F238E27FC236}">
                <a16:creationId xmlns:a16="http://schemas.microsoft.com/office/drawing/2014/main" id="{5186F081-8F21-457B-81C2-CFD38728F19B}"/>
              </a:ext>
            </a:extLst>
          </p:cNvPr>
          <p:cNvGrpSpPr>
            <a:grpSpLocks/>
          </p:cNvGrpSpPr>
          <p:nvPr/>
        </p:nvGrpSpPr>
        <p:grpSpPr bwMode="auto">
          <a:xfrm>
            <a:off x="579438" y="1019175"/>
            <a:ext cx="3824287" cy="5219700"/>
            <a:chOff x="472296" y="1583448"/>
            <a:chExt cx="3823276" cy="5220022"/>
          </a:xfrm>
        </p:grpSpPr>
        <p:pic>
          <p:nvPicPr>
            <p:cNvPr id="15" name="Picture 23">
              <a:extLst>
                <a:ext uri="{FF2B5EF4-FFF2-40B4-BE49-F238E27FC236}">
                  <a16:creationId xmlns:a16="http://schemas.microsoft.com/office/drawing/2014/main" id="{51118112-6139-4CF6-86E5-EA26322E7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887" y="3569422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>
              <a:extLst>
                <a:ext uri="{FF2B5EF4-FFF2-40B4-BE49-F238E27FC236}">
                  <a16:creationId xmlns:a16="http://schemas.microsoft.com/office/drawing/2014/main" id="{A516F603-79B4-445E-8926-3BA226E02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859" y="3584575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קבוצה 66">
              <a:extLst>
                <a:ext uri="{FF2B5EF4-FFF2-40B4-BE49-F238E27FC236}">
                  <a16:creationId xmlns:a16="http://schemas.microsoft.com/office/drawing/2014/main" id="{3AB684D6-CEA1-4C8D-81DC-C5B60C964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98" y="1583448"/>
              <a:ext cx="2630985" cy="775800"/>
              <a:chOff x="476462" y="1778864"/>
              <a:chExt cx="2630985" cy="775800"/>
            </a:xfrm>
          </p:grpSpPr>
          <p:pic>
            <p:nvPicPr>
              <p:cNvPr id="71" name="Picture 24">
                <a:extLst>
                  <a:ext uri="{FF2B5EF4-FFF2-40B4-BE49-F238E27FC236}">
                    <a16:creationId xmlns:a16="http://schemas.microsoft.com/office/drawing/2014/main" id="{9EA7D29C-957F-48D7-9198-9B4992EF2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8297" y="2116514"/>
                <a:ext cx="819150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23">
                <a:extLst>
                  <a:ext uri="{FF2B5EF4-FFF2-40B4-BE49-F238E27FC236}">
                    <a16:creationId xmlns:a16="http://schemas.microsoft.com/office/drawing/2014/main" id="{0D77A38B-B3E4-439B-8F5D-A0835C746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3814" y="2055089"/>
                <a:ext cx="8096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3" name="קבוצה 15">
                <a:extLst>
                  <a:ext uri="{FF2B5EF4-FFF2-40B4-BE49-F238E27FC236}">
                    <a16:creationId xmlns:a16="http://schemas.microsoft.com/office/drawing/2014/main" id="{8B34FBA9-DEB8-42AE-B108-465D00B200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462" y="1778864"/>
                <a:ext cx="2312729" cy="369944"/>
                <a:chOff x="872776" y="934291"/>
                <a:chExt cx="2312357" cy="369949"/>
              </a:xfrm>
            </p:grpSpPr>
            <p:sp>
              <p:nvSpPr>
                <p:cNvPr id="74" name="TextBox 208">
                  <a:extLst>
                    <a:ext uri="{FF2B5EF4-FFF2-40B4-BE49-F238E27FC236}">
                      <a16:creationId xmlns:a16="http://schemas.microsoft.com/office/drawing/2014/main" id="{AF64E62C-A0F0-4AD3-9D61-C76FE5483E70}"/>
                    </a:ext>
                  </a:extLst>
                </p:cNvPr>
                <p:cNvSpPr txBox="1"/>
                <p:nvPr/>
              </p:nvSpPr>
              <p:spPr>
                <a:xfrm>
                  <a:off x="872763" y="934291"/>
                  <a:ext cx="2312004" cy="369916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P:    GG          gg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כפל 209">
                  <a:extLst>
                    <a:ext uri="{FF2B5EF4-FFF2-40B4-BE49-F238E27FC236}">
                      <a16:creationId xmlns:a16="http://schemas.microsoft.com/office/drawing/2014/main" id="{222D848C-DEFD-4A09-98B1-331DAF6245BE}"/>
                    </a:ext>
                  </a:extLst>
                </p:cNvPr>
                <p:cNvSpPr/>
                <p:nvPr/>
              </p:nvSpPr>
              <p:spPr>
                <a:xfrm>
                  <a:off x="2283451" y="1039074"/>
                  <a:ext cx="377664" cy="182577"/>
                </a:xfrm>
                <a:prstGeom prst="mathMultiply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18" name="TextBox 116">
              <a:extLst>
                <a:ext uri="{FF2B5EF4-FFF2-40B4-BE49-F238E27FC236}">
                  <a16:creationId xmlns:a16="http://schemas.microsoft.com/office/drawing/2014/main" id="{B75E2C96-FD2A-4C9E-9050-01FCEFB41604}"/>
                </a:ext>
              </a:extLst>
            </p:cNvPr>
            <p:cNvSpPr txBox="1"/>
            <p:nvPr/>
          </p:nvSpPr>
          <p:spPr bwMode="auto">
            <a:xfrm>
              <a:off x="556411" y="2716993"/>
              <a:ext cx="803063" cy="646153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خلايا تناسلية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" name="קבוצה 17">
              <a:extLst>
                <a:ext uri="{FF2B5EF4-FFF2-40B4-BE49-F238E27FC236}">
                  <a16:creationId xmlns:a16="http://schemas.microsoft.com/office/drawing/2014/main" id="{18E2B567-3E0A-4F73-B9B7-9D01B19AA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2694" y="2694601"/>
              <a:ext cx="1348705" cy="405336"/>
              <a:chOff x="1820124" y="1591967"/>
              <a:chExt cx="1348488" cy="405341"/>
            </a:xfrm>
          </p:grpSpPr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869094F9-63E3-4927-B4F1-56FF3A59A46A}"/>
                  </a:ext>
                </a:extLst>
              </p:cNvPr>
              <p:cNvSpPr/>
              <p:nvPr/>
            </p:nvSpPr>
            <p:spPr>
              <a:xfrm>
                <a:off x="1819600" y="1625473"/>
                <a:ext cx="418922" cy="36356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1DC931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8" name="אליפסה 67">
                <a:extLst>
                  <a:ext uri="{FF2B5EF4-FFF2-40B4-BE49-F238E27FC236}">
                    <a16:creationId xmlns:a16="http://schemas.microsoft.com/office/drawing/2014/main" id="{CE637B4F-E1FB-4BC8-81BC-5CABD3B9C5E2}"/>
                  </a:ext>
                </a:extLst>
              </p:cNvPr>
              <p:cNvSpPr/>
              <p:nvPr/>
            </p:nvSpPr>
            <p:spPr>
              <a:xfrm>
                <a:off x="2751067" y="1601659"/>
                <a:ext cx="417334" cy="363565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9" name="TextBox 203">
                <a:extLst>
                  <a:ext uri="{FF2B5EF4-FFF2-40B4-BE49-F238E27FC236}">
                    <a16:creationId xmlns:a16="http://schemas.microsoft.com/office/drawing/2014/main" id="{1988C86C-7AFA-4FD8-9DC2-21F3B70A4868}"/>
                  </a:ext>
                </a:extLst>
              </p:cNvPr>
              <p:cNvSpPr txBox="1"/>
              <p:nvPr/>
            </p:nvSpPr>
            <p:spPr>
              <a:xfrm>
                <a:off x="1844989" y="1628649"/>
                <a:ext cx="347515" cy="368327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204">
                <a:extLst>
                  <a:ext uri="{FF2B5EF4-FFF2-40B4-BE49-F238E27FC236}">
                    <a16:creationId xmlns:a16="http://schemas.microsoft.com/office/drawing/2014/main" id="{DD39FD67-AC4B-4060-9803-B26317CA71FF}"/>
                  </a:ext>
                </a:extLst>
              </p:cNvPr>
              <p:cNvSpPr txBox="1"/>
              <p:nvPr/>
            </p:nvSpPr>
            <p:spPr>
              <a:xfrm>
                <a:off x="2751067" y="1592133"/>
                <a:ext cx="396706" cy="368327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18">
              <a:extLst>
                <a:ext uri="{FF2B5EF4-FFF2-40B4-BE49-F238E27FC236}">
                  <a16:creationId xmlns:a16="http://schemas.microsoft.com/office/drawing/2014/main" id="{BCD3D754-0B46-4C50-B864-A23FC0C84D3D}"/>
                </a:ext>
              </a:extLst>
            </p:cNvPr>
            <p:cNvSpPr txBox="1"/>
            <p:nvPr/>
          </p:nvSpPr>
          <p:spPr bwMode="auto">
            <a:xfrm>
              <a:off x="861924" y="3292511"/>
              <a:ext cx="2972601" cy="369355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Gg              Gg       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כפל 119">
              <a:extLst>
                <a:ext uri="{FF2B5EF4-FFF2-40B4-BE49-F238E27FC236}">
                  <a16:creationId xmlns:a16="http://schemas.microsoft.com/office/drawing/2014/main" id="{31661843-A077-40E1-9CB4-C7B6E8936B25}"/>
                </a:ext>
              </a:extLst>
            </p:cNvPr>
            <p:cNvSpPr/>
            <p:nvPr/>
          </p:nvSpPr>
          <p:spPr bwMode="auto">
            <a:xfrm>
              <a:off x="2519630" y="3417124"/>
              <a:ext cx="377725" cy="182573"/>
            </a:xfrm>
            <a:prstGeom prst="mathMultiply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7C349091-0D63-4F34-A35B-70157CE7EF3B}"/>
                </a:ext>
              </a:extLst>
            </p:cNvPr>
            <p:cNvCxnSpPr/>
            <p:nvPr/>
          </p:nvCxnSpPr>
          <p:spPr bwMode="auto">
            <a:xfrm>
              <a:off x="1703870" y="3048801"/>
              <a:ext cx="422163" cy="327045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" name="מחבר ישר 22">
              <a:extLst>
                <a:ext uri="{FF2B5EF4-FFF2-40B4-BE49-F238E27FC236}">
                  <a16:creationId xmlns:a16="http://schemas.microsoft.com/office/drawing/2014/main" id="{855C265A-77C6-4AA0-A8ED-F6CBC20BFDBF}"/>
                </a:ext>
              </a:extLst>
            </p:cNvPr>
            <p:cNvCxnSpPr>
              <a:stCxn id="68" idx="3"/>
            </p:cNvCxnSpPr>
            <p:nvPr/>
          </p:nvCxnSpPr>
          <p:spPr bwMode="auto">
            <a:xfrm flipH="1">
              <a:off x="2126034" y="3015461"/>
              <a:ext cx="238062" cy="360385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4" name="TextBox 130">
              <a:extLst>
                <a:ext uri="{FF2B5EF4-FFF2-40B4-BE49-F238E27FC236}">
                  <a16:creationId xmlns:a16="http://schemas.microsoft.com/office/drawing/2014/main" id="{C589E7E1-6243-4CAD-A543-32D97B93217E}"/>
                </a:ext>
              </a:extLst>
            </p:cNvPr>
            <p:cNvSpPr txBox="1"/>
            <p:nvPr/>
          </p:nvSpPr>
          <p:spPr bwMode="auto">
            <a:xfrm>
              <a:off x="472296" y="5276201"/>
              <a:ext cx="3509034" cy="369911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F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     GG      Gg       Gg      gg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D709278D-7359-4A81-810D-3B9E86B3D0B6}"/>
                </a:ext>
              </a:extLst>
            </p:cNvPr>
            <p:cNvCxnSpPr/>
            <p:nvPr/>
          </p:nvCxnSpPr>
          <p:spPr>
            <a:xfrm flipH="1">
              <a:off x="1572142" y="2413762"/>
              <a:ext cx="11110" cy="301644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9E6165ED-3639-46D4-A2DC-1C28C0C5B4E7}"/>
                </a:ext>
              </a:extLst>
            </p:cNvPr>
            <p:cNvCxnSpPr/>
            <p:nvPr/>
          </p:nvCxnSpPr>
          <p:spPr>
            <a:xfrm>
              <a:off x="2572003" y="2391536"/>
              <a:ext cx="4762" cy="301644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7" name="מלבן 56">
              <a:extLst>
                <a:ext uri="{FF2B5EF4-FFF2-40B4-BE49-F238E27FC236}">
                  <a16:creationId xmlns:a16="http://schemas.microsoft.com/office/drawing/2014/main" id="{2F3734DC-7EEF-4225-B511-7F8D73174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904" y="2123795"/>
              <a:ext cx="75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8" name="קבוצה 7">
              <a:extLst>
                <a:ext uri="{FF2B5EF4-FFF2-40B4-BE49-F238E27FC236}">
                  <a16:creationId xmlns:a16="http://schemas.microsoft.com/office/drawing/2014/main" id="{EDBD54B5-B357-4E2A-AE3F-41795518E8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883" y="4403977"/>
              <a:ext cx="3057689" cy="2399493"/>
              <a:chOff x="1219200" y="3953093"/>
              <a:chExt cx="3057689" cy="2399493"/>
            </a:xfrm>
          </p:grpSpPr>
          <p:grpSp>
            <p:nvGrpSpPr>
              <p:cNvPr id="37" name="קבוצה 21">
                <a:extLst>
                  <a:ext uri="{FF2B5EF4-FFF2-40B4-BE49-F238E27FC236}">
                    <a16:creationId xmlns:a16="http://schemas.microsoft.com/office/drawing/2014/main" id="{5DF9F849-9E15-460B-9881-9780FC3CE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7618" y="3953093"/>
                <a:ext cx="2398284" cy="426780"/>
                <a:chOff x="1820124" y="1570522"/>
                <a:chExt cx="2397899" cy="426786"/>
              </a:xfrm>
            </p:grpSpPr>
            <p:sp>
              <p:nvSpPr>
                <p:cNvPr id="63" name="אליפסה 62">
                  <a:extLst>
                    <a:ext uri="{FF2B5EF4-FFF2-40B4-BE49-F238E27FC236}">
                      <a16:creationId xmlns:a16="http://schemas.microsoft.com/office/drawing/2014/main" id="{3A6F8404-7CA6-4617-B3E0-FBE39A20F99A}"/>
                    </a:ext>
                  </a:extLst>
                </p:cNvPr>
                <p:cNvSpPr/>
                <p:nvPr/>
              </p:nvSpPr>
              <p:spPr>
                <a:xfrm>
                  <a:off x="1805027" y="1626721"/>
                  <a:ext cx="433203" cy="374678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1DC931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4" name="אליפסה 63">
                  <a:extLst>
                    <a:ext uri="{FF2B5EF4-FFF2-40B4-BE49-F238E27FC236}">
                      <a16:creationId xmlns:a16="http://schemas.microsoft.com/office/drawing/2014/main" id="{640445B8-55EB-4AFE-A067-4C792EEEA261}"/>
                    </a:ext>
                  </a:extLst>
                </p:cNvPr>
                <p:cNvSpPr/>
                <p:nvPr/>
              </p:nvSpPr>
              <p:spPr>
                <a:xfrm>
                  <a:off x="3798080" y="1631485"/>
                  <a:ext cx="420508" cy="374678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5" name="TextBox 199">
                  <a:extLst>
                    <a:ext uri="{FF2B5EF4-FFF2-40B4-BE49-F238E27FC236}">
                      <a16:creationId xmlns:a16="http://schemas.microsoft.com/office/drawing/2014/main" id="{E184073A-8CB3-47A2-8DA7-A589D94CD77F}"/>
                    </a:ext>
                  </a:extLst>
                </p:cNvPr>
                <p:cNvSpPr txBox="1"/>
                <p:nvPr/>
              </p:nvSpPr>
              <p:spPr>
                <a:xfrm>
                  <a:off x="1830417" y="1628309"/>
                  <a:ext cx="360209" cy="381029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200">
                  <a:extLst>
                    <a:ext uri="{FF2B5EF4-FFF2-40B4-BE49-F238E27FC236}">
                      <a16:creationId xmlns:a16="http://schemas.microsoft.com/office/drawing/2014/main" id="{2A4BF96B-7CE5-4FE5-B9E6-28C33E3D634F}"/>
                    </a:ext>
                  </a:extLst>
                </p:cNvPr>
                <p:cNvSpPr txBox="1"/>
                <p:nvPr/>
              </p:nvSpPr>
              <p:spPr>
                <a:xfrm>
                  <a:off x="3796492" y="1571155"/>
                  <a:ext cx="399880" cy="381029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Box 160">
                <a:extLst>
                  <a:ext uri="{FF2B5EF4-FFF2-40B4-BE49-F238E27FC236}">
                    <a16:creationId xmlns:a16="http://schemas.microsoft.com/office/drawing/2014/main" id="{49E9E7F9-5EE5-4A7F-BA28-A23754DC926A}"/>
                  </a:ext>
                </a:extLst>
              </p:cNvPr>
              <p:cNvSpPr txBox="1"/>
              <p:nvPr/>
            </p:nvSpPr>
            <p:spPr bwMode="auto">
              <a:xfrm>
                <a:off x="2010539" y="4007704"/>
                <a:ext cx="396770" cy="368323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BC9F201A-9E48-4689-BA50-4013255A260C}"/>
                  </a:ext>
                </a:extLst>
              </p:cNvPr>
              <p:cNvSpPr/>
              <p:nvPr/>
            </p:nvSpPr>
            <p:spPr bwMode="auto">
              <a:xfrm>
                <a:off x="2054977" y="4012467"/>
                <a:ext cx="417403" cy="36356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40" name="קבוצה 24">
                <a:extLst>
                  <a:ext uri="{FF2B5EF4-FFF2-40B4-BE49-F238E27FC236}">
                    <a16:creationId xmlns:a16="http://schemas.microsoft.com/office/drawing/2014/main" id="{55EAAB37-10A1-4ABF-B893-22BE98BBDD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5414" y="4007876"/>
                <a:ext cx="418579" cy="369327"/>
                <a:chOff x="3734491" y="4503322"/>
                <a:chExt cx="418512" cy="369332"/>
              </a:xfrm>
            </p:grpSpPr>
            <p:sp>
              <p:nvSpPr>
                <p:cNvPr id="61" name="TextBox 195">
                  <a:extLst>
                    <a:ext uri="{FF2B5EF4-FFF2-40B4-BE49-F238E27FC236}">
                      <a16:creationId xmlns:a16="http://schemas.microsoft.com/office/drawing/2014/main" id="{0A8DCE4D-A38F-46A0-84C2-E3FD6481A5D6}"/>
                    </a:ext>
                  </a:extLst>
                </p:cNvPr>
                <p:cNvSpPr txBox="1"/>
                <p:nvPr/>
              </p:nvSpPr>
              <p:spPr>
                <a:xfrm>
                  <a:off x="3720926" y="4503150"/>
                  <a:ext cx="410987" cy="334987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אליפסה 61">
                  <a:extLst>
                    <a:ext uri="{FF2B5EF4-FFF2-40B4-BE49-F238E27FC236}">
                      <a16:creationId xmlns:a16="http://schemas.microsoft.com/office/drawing/2014/main" id="{9AB6D1CE-B7D0-4E5D-8C25-D234E0BF7941}"/>
                    </a:ext>
                  </a:extLst>
                </p:cNvPr>
                <p:cNvSpPr/>
                <p:nvPr/>
              </p:nvSpPr>
              <p:spPr>
                <a:xfrm>
                  <a:off x="3720926" y="4509500"/>
                  <a:ext cx="431616" cy="328637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1DC931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41" name="קבוצה 5">
                <a:extLst>
                  <a:ext uri="{FF2B5EF4-FFF2-40B4-BE49-F238E27FC236}">
                    <a16:creationId xmlns:a16="http://schemas.microsoft.com/office/drawing/2014/main" id="{FB5B369E-2B1C-47C9-B6CD-C22AABBD52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9200" y="4374748"/>
                <a:ext cx="3057689" cy="1977838"/>
                <a:chOff x="1219200" y="4374748"/>
                <a:chExt cx="3057689" cy="1977838"/>
              </a:xfrm>
            </p:grpSpPr>
            <p:cxnSp>
              <p:nvCxnSpPr>
                <p:cNvPr id="42" name="מחבר ישר 41">
                  <a:extLst>
                    <a:ext uri="{FF2B5EF4-FFF2-40B4-BE49-F238E27FC236}">
                      <a16:creationId xmlns:a16="http://schemas.microsoft.com/office/drawing/2014/main" id="{9067108A-77C7-4607-9375-3F03D35BFD17}"/>
                    </a:ext>
                  </a:extLst>
                </p:cNvPr>
                <p:cNvCxnSpPr/>
                <p:nvPr/>
              </p:nvCxnSpPr>
              <p:spPr bwMode="auto">
                <a:xfrm>
                  <a:off x="1675665" y="4391903"/>
                  <a:ext cx="20632" cy="46040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3" name="מחבר ישר 42">
                  <a:extLst>
                    <a:ext uri="{FF2B5EF4-FFF2-40B4-BE49-F238E27FC236}">
                      <a16:creationId xmlns:a16="http://schemas.microsoft.com/office/drawing/2014/main" id="{9D7FCFF8-C80A-4FCD-B523-430EAF554349}"/>
                    </a:ext>
                  </a:extLst>
                </p:cNvPr>
                <p:cNvCxnSpPr>
                  <a:stCxn id="61" idx="2"/>
                </p:cNvCxnSpPr>
                <p:nvPr/>
              </p:nvCxnSpPr>
              <p:spPr bwMode="auto">
                <a:xfrm flipH="1">
                  <a:off x="1675665" y="4388728"/>
                  <a:ext cx="1418850" cy="46357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4" name="מחבר ישר 43">
                  <a:extLst>
                    <a:ext uri="{FF2B5EF4-FFF2-40B4-BE49-F238E27FC236}">
                      <a16:creationId xmlns:a16="http://schemas.microsoft.com/office/drawing/2014/main" id="{735AADC6-28F3-4122-A935-17BC12F9E283}"/>
                    </a:ext>
                  </a:extLst>
                </p:cNvPr>
                <p:cNvCxnSpPr>
                  <a:stCxn id="65" idx="2"/>
                </p:cNvCxnSpPr>
                <p:nvPr/>
              </p:nvCxnSpPr>
              <p:spPr bwMode="auto">
                <a:xfrm>
                  <a:off x="1685188" y="4391903"/>
                  <a:ext cx="722121" cy="46516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5" name="מחבר ישר 44">
                  <a:extLst>
                    <a:ext uri="{FF2B5EF4-FFF2-40B4-BE49-F238E27FC236}">
                      <a16:creationId xmlns:a16="http://schemas.microsoft.com/office/drawing/2014/main" id="{C4D106B3-BDFC-4B3E-BCB1-9F202EB17F6A}"/>
                    </a:ext>
                  </a:extLst>
                </p:cNvPr>
                <p:cNvCxnSpPr>
                  <a:stCxn id="64" idx="4"/>
                </p:cNvCxnSpPr>
                <p:nvPr/>
              </p:nvCxnSpPr>
              <p:spPr bwMode="auto">
                <a:xfrm flipH="1">
                  <a:off x="2385090" y="4388728"/>
                  <a:ext cx="1291883" cy="4683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" name="מחבר ישר 45">
                  <a:extLst>
                    <a:ext uri="{FF2B5EF4-FFF2-40B4-BE49-F238E27FC236}">
                      <a16:creationId xmlns:a16="http://schemas.microsoft.com/office/drawing/2014/main" id="{C7A39182-D57F-4E29-BE8E-D4B37812FB29}"/>
                    </a:ext>
                  </a:extLst>
                </p:cNvPr>
                <p:cNvCxnSpPr>
                  <a:stCxn id="39" idx="4"/>
                </p:cNvCxnSpPr>
                <p:nvPr/>
              </p:nvCxnSpPr>
              <p:spPr bwMode="auto">
                <a:xfrm>
                  <a:off x="2262885" y="4387140"/>
                  <a:ext cx="831630" cy="46992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7" name="מחבר ישר 46">
                  <a:extLst>
                    <a:ext uri="{FF2B5EF4-FFF2-40B4-BE49-F238E27FC236}">
                      <a16:creationId xmlns:a16="http://schemas.microsoft.com/office/drawing/2014/main" id="{17B088DA-E072-4616-8731-B3FFD7F7B109}"/>
                    </a:ext>
                  </a:extLst>
                </p:cNvPr>
                <p:cNvCxnSpPr>
                  <a:stCxn id="62" idx="4"/>
                </p:cNvCxnSpPr>
                <p:nvPr/>
              </p:nvCxnSpPr>
              <p:spPr bwMode="auto">
                <a:xfrm flipH="1">
                  <a:off x="3094515" y="4388728"/>
                  <a:ext cx="11109" cy="46834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8" name="מחבר ישר 47">
                  <a:extLst>
                    <a:ext uri="{FF2B5EF4-FFF2-40B4-BE49-F238E27FC236}">
                      <a16:creationId xmlns:a16="http://schemas.microsoft.com/office/drawing/2014/main" id="{0689D9C4-AAA9-4EAB-8532-776C47B4B770}"/>
                    </a:ext>
                  </a:extLst>
                </p:cNvPr>
                <p:cNvCxnSpPr>
                  <a:stCxn id="39" idx="4"/>
                </p:cNvCxnSpPr>
                <p:nvPr/>
              </p:nvCxnSpPr>
              <p:spPr bwMode="auto">
                <a:xfrm>
                  <a:off x="2262885" y="4387140"/>
                  <a:ext cx="1401391" cy="4651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9" name="מחבר ישר 48">
                  <a:extLst>
                    <a:ext uri="{FF2B5EF4-FFF2-40B4-BE49-F238E27FC236}">
                      <a16:creationId xmlns:a16="http://schemas.microsoft.com/office/drawing/2014/main" id="{0C4FC760-27F3-436C-BE24-52505E2561D2}"/>
                    </a:ext>
                  </a:extLst>
                </p:cNvPr>
                <p:cNvCxnSpPr>
                  <a:stCxn id="64" idx="4"/>
                </p:cNvCxnSpPr>
                <p:nvPr/>
              </p:nvCxnSpPr>
              <p:spPr bwMode="auto">
                <a:xfrm>
                  <a:off x="3676973" y="4388728"/>
                  <a:ext cx="0" cy="46357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0" name="מלבן 57">
                  <a:extLst>
                    <a:ext uri="{FF2B5EF4-FFF2-40B4-BE49-F238E27FC236}">
                      <a16:creationId xmlns:a16="http://schemas.microsoft.com/office/drawing/2014/main" id="{1D327669-6C0C-4AEB-8CD6-F83D9DF5F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3730" y="5978408"/>
                  <a:ext cx="754063" cy="369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Box 185">
                  <a:extLst>
                    <a:ext uri="{FF2B5EF4-FFF2-40B4-BE49-F238E27FC236}">
                      <a16:creationId xmlns:a16="http://schemas.microsoft.com/office/drawing/2014/main" id="{DBA93B7A-D4A6-4B8E-89D0-0017F5728D6E}"/>
                    </a:ext>
                  </a:extLst>
                </p:cNvPr>
                <p:cNvSpPr txBox="1"/>
                <p:nvPr/>
              </p:nvSpPr>
              <p:spPr>
                <a:xfrm>
                  <a:off x="1302701" y="5758824"/>
                  <a:ext cx="2974188" cy="368323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          :        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1    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מלבן 59">
                  <a:extLst>
                    <a:ext uri="{FF2B5EF4-FFF2-40B4-BE49-F238E27FC236}">
                      <a16:creationId xmlns:a16="http://schemas.microsoft.com/office/drawing/2014/main" id="{0450388E-59BE-4EF3-992C-5085AACEC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2077" y="5983196"/>
                  <a:ext cx="755650" cy="369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اصفر</a:t>
                  </a:r>
                  <a:endParaRPr kumimoji="0" lang="he-IL" alt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3" name="Picture 23">
                  <a:extLst>
                    <a:ext uri="{FF2B5EF4-FFF2-40B4-BE49-F238E27FC236}">
                      <a16:creationId xmlns:a16="http://schemas.microsoft.com/office/drawing/2014/main" id="{87F8F7C2-45D6-4EFF-A6FB-E1A151ADEE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9217" y="5127900"/>
                  <a:ext cx="8096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" name="Picture 23">
                  <a:extLst>
                    <a:ext uri="{FF2B5EF4-FFF2-40B4-BE49-F238E27FC236}">
                      <a16:creationId xmlns:a16="http://schemas.microsoft.com/office/drawing/2014/main" id="{BC127580-A622-4A06-8CBC-F85275D958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8148" y="5142802"/>
                  <a:ext cx="8096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23">
                  <a:extLst>
                    <a:ext uri="{FF2B5EF4-FFF2-40B4-BE49-F238E27FC236}">
                      <a16:creationId xmlns:a16="http://schemas.microsoft.com/office/drawing/2014/main" id="{B943A175-FD7B-4A68-BAEA-3E9BC90D60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8496" y="5195888"/>
                  <a:ext cx="8096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Picture 24">
                  <a:extLst>
                    <a:ext uri="{FF2B5EF4-FFF2-40B4-BE49-F238E27FC236}">
                      <a16:creationId xmlns:a16="http://schemas.microsoft.com/office/drawing/2014/main" id="{3C2871F4-6348-41A9-96F0-72C9AE369A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7686" y="5153049"/>
                  <a:ext cx="819150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מלבן 55">
                  <a:extLst>
                    <a:ext uri="{FF2B5EF4-FFF2-40B4-BE49-F238E27FC236}">
                      <a16:creationId xmlns:a16="http://schemas.microsoft.com/office/drawing/2014/main" id="{4E48E89C-F7AD-41E4-9258-BC8AC5B66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9200" y="5464761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מלבן 55">
                  <a:extLst>
                    <a:ext uri="{FF2B5EF4-FFF2-40B4-BE49-F238E27FC236}">
                      <a16:creationId xmlns:a16="http://schemas.microsoft.com/office/drawing/2014/main" id="{88A389D4-203A-4C34-A2A1-34B41B502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155" y="5485752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מלבן 55">
                  <a:extLst>
                    <a:ext uri="{FF2B5EF4-FFF2-40B4-BE49-F238E27FC236}">
                      <a16:creationId xmlns:a16="http://schemas.microsoft.com/office/drawing/2014/main" id="{DCFE068E-4AC1-4B40-9D3F-4D7292A0DE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805" y="5485752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اخضر</a:t>
                  </a:r>
                  <a:endParaRPr kumimoji="0" lang="he-IL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מלבן 55">
                  <a:extLst>
                    <a:ext uri="{FF2B5EF4-FFF2-40B4-BE49-F238E27FC236}">
                      <a16:creationId xmlns:a16="http://schemas.microsoft.com/office/drawing/2014/main" id="{BB541CC6-4027-494D-B8E8-ED9E25EC1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96455" y="5479411"/>
                  <a:ext cx="75565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altLang="he-IL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اصفر</a:t>
                  </a:r>
                  <a:endParaRPr kumimoji="0" lang="he-IL" altLang="he-I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708C430C-ED66-45AF-AB48-F8DC3BCCFA93}"/>
                </a:ext>
              </a:extLst>
            </p:cNvPr>
            <p:cNvCxnSpPr/>
            <p:nvPr/>
          </p:nvCxnSpPr>
          <p:spPr>
            <a:xfrm flipH="1">
              <a:off x="1808618" y="4156945"/>
              <a:ext cx="185688" cy="307994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" name="מחבר ישר 29">
              <a:extLst>
                <a:ext uri="{FF2B5EF4-FFF2-40B4-BE49-F238E27FC236}">
                  <a16:creationId xmlns:a16="http://schemas.microsoft.com/office/drawing/2014/main" id="{6C3B14FC-D161-4C70-8B40-FB538FCF4B89}"/>
                </a:ext>
              </a:extLst>
            </p:cNvPr>
            <p:cNvCxnSpPr>
              <a:endCxn id="39" idx="0"/>
            </p:cNvCxnSpPr>
            <p:nvPr/>
          </p:nvCxnSpPr>
          <p:spPr>
            <a:xfrm>
              <a:off x="2126034" y="4147419"/>
              <a:ext cx="155534" cy="314344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1" name="מלבן 56">
              <a:extLst>
                <a:ext uri="{FF2B5EF4-FFF2-40B4-BE49-F238E27FC236}">
                  <a16:creationId xmlns:a16="http://schemas.microsoft.com/office/drawing/2014/main" id="{E9833AEE-9672-4F73-8272-3D0E65E5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262" y="2123795"/>
              <a:ext cx="75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اصفر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מלבן 56">
              <a:extLst>
                <a:ext uri="{FF2B5EF4-FFF2-40B4-BE49-F238E27FC236}">
                  <a16:creationId xmlns:a16="http://schemas.microsoft.com/office/drawing/2014/main" id="{06CD477E-186E-434B-A800-88FBD94D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449" y="3815347"/>
              <a:ext cx="75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מלבן 56">
              <a:extLst>
                <a:ext uri="{FF2B5EF4-FFF2-40B4-BE49-F238E27FC236}">
                  <a16:creationId xmlns:a16="http://schemas.microsoft.com/office/drawing/2014/main" id="{81822E6B-1298-4127-BEAE-971974FA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3833813"/>
              <a:ext cx="75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endParaRPr kumimoji="0" lang="he-IL" altLang="he-I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F577CAD0-CD13-4005-8E61-BB68DB95BF26}"/>
                </a:ext>
              </a:extLst>
            </p:cNvPr>
            <p:cNvCxnSpPr>
              <a:endCxn id="61" idx="0"/>
            </p:cNvCxnSpPr>
            <p:nvPr/>
          </p:nvCxnSpPr>
          <p:spPr>
            <a:xfrm flipH="1">
              <a:off x="3113198" y="4147419"/>
              <a:ext cx="199972" cy="311169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5EC1EE4B-8430-4DDC-9484-02EFF9C882ED}"/>
                </a:ext>
              </a:extLst>
            </p:cNvPr>
            <p:cNvCxnSpPr>
              <a:endCxn id="66" idx="0"/>
            </p:cNvCxnSpPr>
            <p:nvPr/>
          </p:nvCxnSpPr>
          <p:spPr>
            <a:xfrm>
              <a:off x="3486161" y="4147419"/>
              <a:ext cx="196798" cy="255603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6" name="TextBox 158">
              <a:extLst>
                <a:ext uri="{FF2B5EF4-FFF2-40B4-BE49-F238E27FC236}">
                  <a16:creationId xmlns:a16="http://schemas.microsoft.com/office/drawing/2014/main" id="{0DAF8475-AF07-468C-B983-2DE1DA16601D}"/>
                </a:ext>
              </a:extLst>
            </p:cNvPr>
            <p:cNvSpPr txBox="1"/>
            <p:nvPr/>
          </p:nvSpPr>
          <p:spPr bwMode="auto">
            <a:xfrm>
              <a:off x="615133" y="4452238"/>
              <a:ext cx="803063" cy="646152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خلايا تناسلية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C83F133F-62BB-4036-BDFA-7805251880BA}"/>
              </a:ext>
            </a:extLst>
          </p:cNvPr>
          <p:cNvSpPr/>
          <p:nvPr/>
        </p:nvSpPr>
        <p:spPr>
          <a:xfrm>
            <a:off x="9445619" y="1141517"/>
            <a:ext cx="256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3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مربع </a:t>
            </a:r>
            <a:r>
              <a:rPr lang="ar-SY" sz="36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بينتو</a:t>
            </a:r>
            <a:r>
              <a:rPr lang="ar-SY" sz="3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86456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97AA483-8990-49BE-913F-F49E1BA56ABA}"/>
              </a:ext>
            </a:extLst>
          </p:cNvPr>
          <p:cNvSpPr/>
          <p:nvPr/>
        </p:nvSpPr>
        <p:spPr>
          <a:xfrm>
            <a:off x="483252" y="814251"/>
            <a:ext cx="11581095" cy="233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سؤال 1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البازيلاء الاليل الذي يحد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ِّ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 لون ازهار بنفسجي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هو سائد. مقارنة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بالاليل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الذي يحد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ِّ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 لون ازهار ابيض.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 هي نسبة الانسال المتوقعة بين نبات خليط (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هتروزيجوت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 ذو ازهار بنفسجية وبين نبات ذو ازهار بيضاء؟ 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سجل سير التهجين.</a:t>
            </a:r>
          </a:p>
        </p:txBody>
      </p:sp>
    </p:spTree>
    <p:extLst>
      <p:ext uri="{BB962C8B-B14F-4D97-AF65-F5344CB8AC3E}">
        <p14:creationId xmlns:p14="http://schemas.microsoft.com/office/powerpoint/2010/main" val="384421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92">
            <a:extLst>
              <a:ext uri="{FF2B5EF4-FFF2-40B4-BE49-F238E27FC236}">
                <a16:creationId xmlns:a16="http://schemas.microsoft.com/office/drawing/2014/main" id="{9021A258-257E-4DE1-91C9-48284A712BF9}"/>
              </a:ext>
            </a:extLst>
          </p:cNvPr>
          <p:cNvGrpSpPr>
            <a:grpSpLocks/>
          </p:cNvGrpSpPr>
          <p:nvPr/>
        </p:nvGrpSpPr>
        <p:grpSpPr bwMode="auto">
          <a:xfrm>
            <a:off x="3752850" y="2635251"/>
            <a:ext cx="5134279" cy="3170132"/>
            <a:chOff x="908102" y="3577264"/>
            <a:chExt cx="3071935" cy="1875967"/>
          </a:xfrm>
        </p:grpSpPr>
        <p:grpSp>
          <p:nvGrpSpPr>
            <p:cNvPr id="7" name="קבוצה 141">
              <a:extLst>
                <a:ext uri="{FF2B5EF4-FFF2-40B4-BE49-F238E27FC236}">
                  <a16:creationId xmlns:a16="http://schemas.microsoft.com/office/drawing/2014/main" id="{4397CC67-C21C-4AC7-A41D-16D90B692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102" y="3577264"/>
              <a:ext cx="3071935" cy="1871125"/>
              <a:chOff x="2362536" y="2113477"/>
              <a:chExt cx="3071935" cy="1871125"/>
            </a:xfrm>
          </p:grpSpPr>
          <p:grpSp>
            <p:nvGrpSpPr>
              <p:cNvPr id="17" name="קבוצה 15">
                <a:extLst>
                  <a:ext uri="{FF2B5EF4-FFF2-40B4-BE49-F238E27FC236}">
                    <a16:creationId xmlns:a16="http://schemas.microsoft.com/office/drawing/2014/main" id="{F86DB351-1412-4E45-A97C-75E094D715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8527" y="2113477"/>
                <a:ext cx="2313081" cy="369848"/>
                <a:chOff x="873074" y="934291"/>
                <a:chExt cx="2312931" cy="369909"/>
              </a:xfrm>
            </p:grpSpPr>
            <p:sp>
              <p:nvSpPr>
                <p:cNvPr id="31" name="TextBox 187">
                  <a:extLst>
                    <a:ext uri="{FF2B5EF4-FFF2-40B4-BE49-F238E27FC236}">
                      <a16:creationId xmlns:a16="http://schemas.microsoft.com/office/drawing/2014/main" id="{E7435116-0575-4EE4-8864-E81019EB0FED}"/>
                    </a:ext>
                  </a:extLst>
                </p:cNvPr>
                <p:cNvSpPr txBox="1"/>
                <p:nvPr/>
              </p:nvSpPr>
              <p:spPr>
                <a:xfrm>
                  <a:off x="873074" y="934291"/>
                  <a:ext cx="2312931" cy="369873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P:     Mm           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mm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כפל 188">
                  <a:extLst>
                    <a:ext uri="{FF2B5EF4-FFF2-40B4-BE49-F238E27FC236}">
                      <a16:creationId xmlns:a16="http://schemas.microsoft.com/office/drawing/2014/main" id="{F88412AD-732A-45F5-AA20-33CF45FB5911}"/>
                    </a:ext>
                  </a:extLst>
                </p:cNvPr>
                <p:cNvSpPr/>
                <p:nvPr/>
              </p:nvSpPr>
              <p:spPr>
                <a:xfrm>
                  <a:off x="2216066" y="1118434"/>
                  <a:ext cx="376229" cy="182556"/>
                </a:xfrm>
                <a:prstGeom prst="mathMultiply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8" name="TextBox 173">
                <a:extLst>
                  <a:ext uri="{FF2B5EF4-FFF2-40B4-BE49-F238E27FC236}">
                    <a16:creationId xmlns:a16="http://schemas.microsoft.com/office/drawing/2014/main" id="{A78BA7E4-2015-4EF7-8726-BE99C20EA435}"/>
                  </a:ext>
                </a:extLst>
              </p:cNvPr>
              <p:cNvSpPr txBox="1"/>
              <p:nvPr/>
            </p:nvSpPr>
            <p:spPr bwMode="auto">
              <a:xfrm>
                <a:off x="2864206" y="2851514"/>
                <a:ext cx="803307" cy="218557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Y" sz="1800" b="1" kern="1200" dirty="0">
                    <a:solidFill>
                      <a:srgbClr val="1D4C7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خلايا تناسلية</a:t>
                </a:r>
                <a:endPara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קבוצה 17">
                <a:extLst>
                  <a:ext uri="{FF2B5EF4-FFF2-40B4-BE49-F238E27FC236}">
                    <a16:creationId xmlns:a16="http://schemas.microsoft.com/office/drawing/2014/main" id="{F7B8E4A5-726C-431C-964F-5D835CD92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5303" y="2857935"/>
                <a:ext cx="1637177" cy="396831"/>
                <a:chOff x="1674188" y="1225380"/>
                <a:chExt cx="1637072" cy="396896"/>
              </a:xfrm>
            </p:grpSpPr>
            <p:sp>
              <p:nvSpPr>
                <p:cNvPr id="28" name="אליפסה 27">
                  <a:extLst>
                    <a:ext uri="{FF2B5EF4-FFF2-40B4-BE49-F238E27FC236}">
                      <a16:creationId xmlns:a16="http://schemas.microsoft.com/office/drawing/2014/main" id="{8C777E57-FA0D-46A5-943C-29FD11FBB68D}"/>
                    </a:ext>
                  </a:extLst>
                </p:cNvPr>
                <p:cNvSpPr/>
                <p:nvPr/>
              </p:nvSpPr>
              <p:spPr>
                <a:xfrm>
                  <a:off x="1674188" y="1242768"/>
                  <a:ext cx="477827" cy="363523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29" name="TextBox 185">
                  <a:extLst>
                    <a:ext uri="{FF2B5EF4-FFF2-40B4-BE49-F238E27FC236}">
                      <a16:creationId xmlns:a16="http://schemas.microsoft.com/office/drawing/2014/main" id="{5887AAD6-3C43-483A-9103-D48350C0BCDA}"/>
                    </a:ext>
                  </a:extLst>
                </p:cNvPr>
                <p:cNvSpPr txBox="1"/>
                <p:nvPr/>
              </p:nvSpPr>
              <p:spPr>
                <a:xfrm>
                  <a:off x="1717050" y="1225307"/>
                  <a:ext cx="344479" cy="369872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186">
                  <a:extLst>
                    <a:ext uri="{FF2B5EF4-FFF2-40B4-BE49-F238E27FC236}">
                      <a16:creationId xmlns:a16="http://schemas.microsoft.com/office/drawing/2014/main" id="{D0253D80-58B8-48C5-96A8-67CD84EA69F1}"/>
                    </a:ext>
                  </a:extLst>
                </p:cNvPr>
                <p:cNvSpPr txBox="1"/>
                <p:nvPr/>
              </p:nvSpPr>
              <p:spPr>
                <a:xfrm>
                  <a:off x="3026706" y="1252293"/>
                  <a:ext cx="284156" cy="369873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TextBox 176">
                <a:extLst>
                  <a:ext uri="{FF2B5EF4-FFF2-40B4-BE49-F238E27FC236}">
                    <a16:creationId xmlns:a16="http://schemas.microsoft.com/office/drawing/2014/main" id="{C90849B9-3548-4CEE-9808-3D03B7E60752}"/>
                  </a:ext>
                </a:extLst>
              </p:cNvPr>
              <p:cNvSpPr txBox="1"/>
              <p:nvPr/>
            </p:nvSpPr>
            <p:spPr bwMode="auto">
              <a:xfrm>
                <a:off x="2362536" y="3557806"/>
                <a:ext cx="2973506" cy="368224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      Mm            mm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מחבר ישר 20">
                <a:extLst>
                  <a:ext uri="{FF2B5EF4-FFF2-40B4-BE49-F238E27FC236}">
                    <a16:creationId xmlns:a16="http://schemas.microsoft.com/office/drawing/2014/main" id="{E6AB7455-4399-4118-ABB0-4D0714D497B8}"/>
                  </a:ext>
                </a:extLst>
              </p:cNvPr>
              <p:cNvCxnSpPr/>
              <p:nvPr/>
            </p:nvCxnSpPr>
            <p:spPr bwMode="auto">
              <a:xfrm>
                <a:off x="3959625" y="3226087"/>
                <a:ext cx="23813" cy="358701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2" name="מחבר ישר 21">
                <a:extLst>
                  <a:ext uri="{FF2B5EF4-FFF2-40B4-BE49-F238E27FC236}">
                    <a16:creationId xmlns:a16="http://schemas.microsoft.com/office/drawing/2014/main" id="{DA4060DC-D7BC-4298-95EE-2A523B31A073}"/>
                  </a:ext>
                </a:extLst>
              </p:cNvPr>
              <p:cNvCxnSpPr/>
              <p:nvPr/>
            </p:nvCxnSpPr>
            <p:spPr bwMode="auto">
              <a:xfrm flipH="1">
                <a:off x="3983438" y="3226087"/>
                <a:ext cx="1184322" cy="358701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3" name="מלבן 56">
                <a:extLst>
                  <a:ext uri="{FF2B5EF4-FFF2-40B4-BE49-F238E27FC236}">
                    <a16:creationId xmlns:a16="http://schemas.microsoft.com/office/drawing/2014/main" id="{82AFAD02-9D04-40E7-A569-8DD07407A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079" y="2347358"/>
                <a:ext cx="755578" cy="200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بنفسجي</a:t>
                </a:r>
                <a:endParaRPr kumimoji="0" lang="he-IL" altLang="he-IL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מלבן 56">
                <a:extLst>
                  <a:ext uri="{FF2B5EF4-FFF2-40B4-BE49-F238E27FC236}">
                    <a16:creationId xmlns:a16="http://schemas.microsoft.com/office/drawing/2014/main" id="{C2F1A68D-9500-47FB-8F2B-E5BF588AD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108" y="2347358"/>
                <a:ext cx="755578" cy="200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ابيض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אליפסה 24">
                <a:extLst>
                  <a:ext uri="{FF2B5EF4-FFF2-40B4-BE49-F238E27FC236}">
                    <a16:creationId xmlns:a16="http://schemas.microsoft.com/office/drawing/2014/main" id="{1BFCF68F-5316-4633-95E3-AE3DEF5B555D}"/>
                  </a:ext>
                </a:extLst>
              </p:cNvPr>
              <p:cNvSpPr/>
              <p:nvPr/>
            </p:nvSpPr>
            <p:spPr bwMode="auto">
              <a:xfrm>
                <a:off x="4956615" y="2886432"/>
                <a:ext cx="477856" cy="363462"/>
              </a:xfrm>
              <a:prstGeom prst="ellips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6" name="מחבר ישר 25">
                <a:extLst>
                  <a:ext uri="{FF2B5EF4-FFF2-40B4-BE49-F238E27FC236}">
                    <a16:creationId xmlns:a16="http://schemas.microsoft.com/office/drawing/2014/main" id="{5193C06F-CCFA-4FDC-9703-ADDAA77FD428}"/>
                  </a:ext>
                </a:extLst>
              </p:cNvPr>
              <p:cNvCxnSpPr>
                <a:endCxn id="25" idx="0"/>
              </p:cNvCxnSpPr>
              <p:nvPr/>
            </p:nvCxnSpPr>
            <p:spPr>
              <a:xfrm>
                <a:off x="5194749" y="2597566"/>
                <a:ext cx="0" cy="288866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7" name="מלבן 56">
                <a:extLst>
                  <a:ext uri="{FF2B5EF4-FFF2-40B4-BE49-F238E27FC236}">
                    <a16:creationId xmlns:a16="http://schemas.microsoft.com/office/drawing/2014/main" id="{077B3F24-31D1-4668-9312-3D7D05FC9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5358" y="3784258"/>
                <a:ext cx="755578" cy="200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بنفسجي</a:t>
                </a:r>
                <a:endParaRPr kumimoji="0" lang="he-IL" altLang="he-IL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קבוצה 97">
              <a:extLst>
                <a:ext uri="{FF2B5EF4-FFF2-40B4-BE49-F238E27FC236}">
                  <a16:creationId xmlns:a16="http://schemas.microsoft.com/office/drawing/2014/main" id="{3729CE44-6F91-440E-A344-C4B4B6AB1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3178" y="4334420"/>
              <a:ext cx="477856" cy="379371"/>
              <a:chOff x="7884831" y="3406350"/>
              <a:chExt cx="477856" cy="379371"/>
            </a:xfrm>
          </p:grpSpPr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5423C245-4955-4772-97D2-D0A36D77CCD6}"/>
                  </a:ext>
                </a:extLst>
              </p:cNvPr>
              <p:cNvSpPr/>
              <p:nvPr/>
            </p:nvSpPr>
            <p:spPr bwMode="auto">
              <a:xfrm>
                <a:off x="7884831" y="3420561"/>
                <a:ext cx="477856" cy="365050"/>
              </a:xfrm>
              <a:prstGeom prst="ellips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TextBox 140">
                <a:extLst>
                  <a:ext uri="{FF2B5EF4-FFF2-40B4-BE49-F238E27FC236}">
                    <a16:creationId xmlns:a16="http://schemas.microsoft.com/office/drawing/2014/main" id="{A80DE553-D04B-4F97-8B9C-06870BEF111E}"/>
                  </a:ext>
                </a:extLst>
              </p:cNvPr>
              <p:cNvSpPr txBox="1"/>
              <p:nvPr/>
            </p:nvSpPr>
            <p:spPr bwMode="auto">
              <a:xfrm>
                <a:off x="8041999" y="3406277"/>
                <a:ext cx="284174" cy="36981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קבוצה 100">
              <a:extLst>
                <a:ext uri="{FF2B5EF4-FFF2-40B4-BE49-F238E27FC236}">
                  <a16:creationId xmlns:a16="http://schemas.microsoft.com/office/drawing/2014/main" id="{D5ED94BC-E93A-4DCB-AB7E-BF69C3884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5043" y="4014386"/>
              <a:ext cx="435344" cy="307975"/>
              <a:chOff x="7098013" y="3952114"/>
              <a:chExt cx="435344" cy="307975"/>
            </a:xfrm>
          </p:grpSpPr>
          <p:cxnSp>
            <p:nvCxnSpPr>
              <p:cNvPr id="13" name="מחבר ישר 12">
                <a:extLst>
                  <a:ext uri="{FF2B5EF4-FFF2-40B4-BE49-F238E27FC236}">
                    <a16:creationId xmlns:a16="http://schemas.microsoft.com/office/drawing/2014/main" id="{02B761E2-A3A6-4045-8312-EBBF0097F755}"/>
                  </a:ext>
                </a:extLst>
              </p:cNvPr>
              <p:cNvCxnSpPr/>
              <p:nvPr/>
            </p:nvCxnSpPr>
            <p:spPr bwMode="auto">
              <a:xfrm flipH="1">
                <a:off x="7098652" y="3951465"/>
                <a:ext cx="185745" cy="307912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" name="מחבר ישר 13">
                <a:extLst>
                  <a:ext uri="{FF2B5EF4-FFF2-40B4-BE49-F238E27FC236}">
                    <a16:creationId xmlns:a16="http://schemas.microsoft.com/office/drawing/2014/main" id="{AA868443-0F04-4685-BE5F-D42C87259952}"/>
                  </a:ext>
                </a:extLst>
              </p:cNvPr>
              <p:cNvCxnSpPr/>
              <p:nvPr/>
            </p:nvCxnSpPr>
            <p:spPr bwMode="auto">
              <a:xfrm>
                <a:off x="7284397" y="3951465"/>
                <a:ext cx="249247" cy="307912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7D59D2BE-7A45-48A6-8649-0D7052FFED9D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3111640" y="4702571"/>
              <a:ext cx="547709" cy="377748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55794B94-C622-4EF9-B3CC-6C047676A193}"/>
                </a:ext>
              </a:extLst>
            </p:cNvPr>
            <p:cNvCxnSpPr>
              <a:stCxn id="30" idx="2"/>
            </p:cNvCxnSpPr>
            <p:nvPr/>
          </p:nvCxnSpPr>
          <p:spPr>
            <a:xfrm flipH="1">
              <a:off x="3629186" y="4718443"/>
              <a:ext cx="155581" cy="361876"/>
            </a:xfrm>
            <a:prstGeom prst="line">
              <a:avLst/>
            </a:prstGeom>
            <a:noFill/>
            <a:ln w="9525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2" name="מלבן 56">
              <a:extLst>
                <a:ext uri="{FF2B5EF4-FFF2-40B4-BE49-F238E27FC236}">
                  <a16:creationId xmlns:a16="http://schemas.microsoft.com/office/drawing/2014/main" id="{BA56F322-4775-48F7-AC59-292530F16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836" y="5252887"/>
              <a:ext cx="755578" cy="20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ابيض</a:t>
              </a:r>
              <a:endParaRPr kumimoji="0" lang="he-IL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7">
            <a:extLst>
              <a:ext uri="{FF2B5EF4-FFF2-40B4-BE49-F238E27FC236}">
                <a16:creationId xmlns:a16="http://schemas.microsoft.com/office/drawing/2014/main" id="{178C1B2F-ED3D-4EC7-8EB6-088202B8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04" y="1842989"/>
            <a:ext cx="504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FD59891D-E8A8-4DD4-93C1-31892425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08" y="1842989"/>
            <a:ext cx="542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3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02464E7-1B97-4554-82B1-EA050FD5E21A}"/>
              </a:ext>
            </a:extLst>
          </p:cNvPr>
          <p:cNvSpPr/>
          <p:nvPr/>
        </p:nvSpPr>
        <p:spPr>
          <a:xfrm>
            <a:off x="62630" y="452113"/>
            <a:ext cx="12066740" cy="2886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سؤال 2: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لدى الصفار اليل لون الفروة الأسود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(A)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سائد على اليل لون الفروة الأبيض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 )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هجنوا ذكر الصفار الأسود مع انثى بيضاء وكلاهما من سلسلة نقية. هجنت انسالها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الجيل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F1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فيما بينهما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سجل سير التهجين.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ما هي النسبة المتوقعة بين الصفار الأسود والأبيض في جيل الأبناء الثاني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F2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90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037" y="2320344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إ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جابة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קבוצה 8192">
            <a:extLst>
              <a:ext uri="{FF2B5EF4-FFF2-40B4-BE49-F238E27FC236}">
                <a16:creationId xmlns:a16="http://schemas.microsoft.com/office/drawing/2014/main" id="{D1E135D6-6778-4531-89B3-C293F5615579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738188"/>
            <a:ext cx="3695700" cy="4357687"/>
            <a:chOff x="2461940" y="2099901"/>
            <a:chExt cx="3695151" cy="4356880"/>
          </a:xfrm>
        </p:grpSpPr>
        <p:grpSp>
          <p:nvGrpSpPr>
            <p:cNvPr id="7" name="קבוצה 8191">
              <a:extLst>
                <a:ext uri="{FF2B5EF4-FFF2-40B4-BE49-F238E27FC236}">
                  <a16:creationId xmlns:a16="http://schemas.microsoft.com/office/drawing/2014/main" id="{4697D719-AA7F-43DD-B7A2-D5B08822C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1940" y="2347358"/>
              <a:ext cx="3695151" cy="4109423"/>
              <a:chOff x="2877051" y="2113477"/>
              <a:chExt cx="3695151" cy="4109423"/>
            </a:xfrm>
          </p:grpSpPr>
          <p:grpSp>
            <p:nvGrpSpPr>
              <p:cNvPr id="15" name="קבוצה 15">
                <a:extLst>
                  <a:ext uri="{FF2B5EF4-FFF2-40B4-BE49-F238E27FC236}">
                    <a16:creationId xmlns:a16="http://schemas.microsoft.com/office/drawing/2014/main" id="{8486E97F-E997-4277-AD20-0233654D52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9043" y="2113477"/>
                <a:ext cx="2312987" cy="369887"/>
                <a:chOff x="873590" y="934291"/>
                <a:chExt cx="2312837" cy="369948"/>
              </a:xfrm>
            </p:grpSpPr>
            <p:sp>
              <p:nvSpPr>
                <p:cNvPr id="67" name="TextBox 73">
                  <a:extLst>
                    <a:ext uri="{FF2B5EF4-FFF2-40B4-BE49-F238E27FC236}">
                      <a16:creationId xmlns:a16="http://schemas.microsoft.com/office/drawing/2014/main" id="{65A589E4-FB9C-4E7E-84F3-198E2763B1A0}"/>
                    </a:ext>
                  </a:extLst>
                </p:cNvPr>
                <p:cNvSpPr txBox="1"/>
                <p:nvPr/>
              </p:nvSpPr>
              <p:spPr>
                <a:xfrm>
                  <a:off x="873181" y="934438"/>
                  <a:ext cx="2312493" cy="369880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P:    AA           aa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כפל 74">
                  <a:extLst>
                    <a:ext uri="{FF2B5EF4-FFF2-40B4-BE49-F238E27FC236}">
                      <a16:creationId xmlns:a16="http://schemas.microsoft.com/office/drawing/2014/main" id="{9C09797F-ED29-4683-84CE-D95F4DBC3A26}"/>
                    </a:ext>
                  </a:extLst>
                </p:cNvPr>
                <p:cNvSpPr/>
                <p:nvPr/>
              </p:nvSpPr>
              <p:spPr>
                <a:xfrm>
                  <a:off x="2339718" y="1118585"/>
                  <a:ext cx="376157" cy="182559"/>
                </a:xfrm>
                <a:prstGeom prst="mathMultiply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id="{466CBDFF-29A1-430C-B60F-106E9D7A854A}"/>
                  </a:ext>
                </a:extLst>
              </p:cNvPr>
              <p:cNvSpPr txBox="1"/>
              <p:nvPr/>
            </p:nvSpPr>
            <p:spPr bwMode="auto">
              <a:xfrm>
                <a:off x="3078634" y="2880244"/>
                <a:ext cx="803156" cy="645993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خلايا تناسلية</a:t>
                </a:r>
                <a:endPara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קבוצה 17">
                <a:extLst>
                  <a:ext uri="{FF2B5EF4-FFF2-40B4-BE49-F238E27FC236}">
                    <a16:creationId xmlns:a16="http://schemas.microsoft.com/office/drawing/2014/main" id="{F23E8C43-C31C-49BA-83FD-5EE17AD23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0633" y="2886140"/>
                <a:ext cx="1347245" cy="392907"/>
                <a:chOff x="1919503" y="1253592"/>
                <a:chExt cx="1347157" cy="392972"/>
              </a:xfrm>
            </p:grpSpPr>
            <p:sp>
              <p:nvSpPr>
                <p:cNvPr id="64" name="אליפסה 63">
                  <a:extLst>
                    <a:ext uri="{FF2B5EF4-FFF2-40B4-BE49-F238E27FC236}">
                      <a16:creationId xmlns:a16="http://schemas.microsoft.com/office/drawing/2014/main" id="{084196C5-DB5E-4563-A270-A1AD5468024D}"/>
                    </a:ext>
                  </a:extLst>
                </p:cNvPr>
                <p:cNvSpPr/>
                <p:nvPr/>
              </p:nvSpPr>
              <p:spPr>
                <a:xfrm>
                  <a:off x="1920181" y="1282619"/>
                  <a:ext cx="477736" cy="363531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5" name="TextBox 68">
                  <a:extLst>
                    <a:ext uri="{FF2B5EF4-FFF2-40B4-BE49-F238E27FC236}">
                      <a16:creationId xmlns:a16="http://schemas.microsoft.com/office/drawing/2014/main" id="{2802623B-98F7-4B5A-9158-632D2363027D}"/>
                    </a:ext>
                  </a:extLst>
                </p:cNvPr>
                <p:cNvSpPr txBox="1"/>
                <p:nvPr/>
              </p:nvSpPr>
              <p:spPr>
                <a:xfrm>
                  <a:off x="1991604" y="1277858"/>
                  <a:ext cx="346001" cy="368293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9">
                  <a:extLst>
                    <a:ext uri="{FF2B5EF4-FFF2-40B4-BE49-F238E27FC236}">
                      <a16:creationId xmlns:a16="http://schemas.microsoft.com/office/drawing/2014/main" id="{9CEF96B3-96E3-4BE0-80CC-E201F330570D}"/>
                    </a:ext>
                  </a:extLst>
                </p:cNvPr>
                <p:cNvSpPr txBox="1"/>
                <p:nvPr/>
              </p:nvSpPr>
              <p:spPr>
                <a:xfrm>
                  <a:off x="2981992" y="1254045"/>
                  <a:ext cx="284101" cy="368293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3BEFBB11-1879-4FBE-A2D9-0A288AA12A6C}"/>
                  </a:ext>
                </a:extLst>
              </p:cNvPr>
              <p:cNvSpPr txBox="1"/>
              <p:nvPr/>
            </p:nvSpPr>
            <p:spPr bwMode="auto">
              <a:xfrm>
                <a:off x="3596643" y="3541356"/>
                <a:ext cx="2974533" cy="369264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         Aa              Aa       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כפל 20">
                <a:extLst>
                  <a:ext uri="{FF2B5EF4-FFF2-40B4-BE49-F238E27FC236}">
                    <a16:creationId xmlns:a16="http://schemas.microsoft.com/office/drawing/2014/main" id="{FF0378CF-057C-48AC-AC5C-5CF7382893A0}"/>
                  </a:ext>
                </a:extLst>
              </p:cNvPr>
              <p:cNvSpPr/>
              <p:nvPr/>
            </p:nvSpPr>
            <p:spPr bwMode="auto">
              <a:xfrm>
                <a:off x="5130966" y="3630993"/>
                <a:ext cx="377769" cy="182528"/>
              </a:xfrm>
              <a:prstGeom prst="mathMultiply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0" name="מחבר ישר 19">
                <a:extLst>
                  <a:ext uri="{FF2B5EF4-FFF2-40B4-BE49-F238E27FC236}">
                    <a16:creationId xmlns:a16="http://schemas.microsoft.com/office/drawing/2014/main" id="{E9ACD3D3-4475-4C95-8A7F-22649E41A229}"/>
                  </a:ext>
                </a:extLst>
              </p:cNvPr>
              <p:cNvCxnSpPr/>
              <p:nvPr/>
            </p:nvCxnSpPr>
            <p:spPr bwMode="auto">
              <a:xfrm>
                <a:off x="4267494" y="3289743"/>
                <a:ext cx="477767" cy="326964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1" name="מחבר ישר 20">
                <a:extLst>
                  <a:ext uri="{FF2B5EF4-FFF2-40B4-BE49-F238E27FC236}">
                    <a16:creationId xmlns:a16="http://schemas.microsoft.com/office/drawing/2014/main" id="{70035FF9-1622-4DB4-9284-0D9AD461C994}"/>
                  </a:ext>
                </a:extLst>
              </p:cNvPr>
              <p:cNvCxnSpPr/>
              <p:nvPr/>
            </p:nvCxnSpPr>
            <p:spPr bwMode="auto">
              <a:xfrm flipH="1">
                <a:off x="4734150" y="3226255"/>
                <a:ext cx="433324" cy="390453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2" name="TextBox 23">
                <a:extLst>
                  <a:ext uri="{FF2B5EF4-FFF2-40B4-BE49-F238E27FC236}">
                    <a16:creationId xmlns:a16="http://schemas.microsoft.com/office/drawing/2014/main" id="{006B7164-588F-456E-BBBB-7D0D90E25EDA}"/>
                  </a:ext>
                </a:extLst>
              </p:cNvPr>
              <p:cNvSpPr txBox="1"/>
              <p:nvPr/>
            </p:nvSpPr>
            <p:spPr bwMode="auto">
              <a:xfrm>
                <a:off x="2877051" y="5007100"/>
                <a:ext cx="3509442" cy="36982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     AA      Aa       Aa     aa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מחבר ישר 22">
                <a:extLst>
                  <a:ext uri="{FF2B5EF4-FFF2-40B4-BE49-F238E27FC236}">
                    <a16:creationId xmlns:a16="http://schemas.microsoft.com/office/drawing/2014/main" id="{9FDB7F34-711F-4B12-A1D7-E24406E43A06}"/>
                  </a:ext>
                </a:extLst>
              </p:cNvPr>
              <p:cNvCxnSpPr/>
              <p:nvPr/>
            </p:nvCxnSpPr>
            <p:spPr bwMode="auto">
              <a:xfrm flipH="1">
                <a:off x="4200829" y="2597721"/>
                <a:ext cx="11111" cy="301569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4" name="מלבן 56">
                <a:extLst>
                  <a:ext uri="{FF2B5EF4-FFF2-40B4-BE49-F238E27FC236}">
                    <a16:creationId xmlns:a16="http://schemas.microsoft.com/office/drawing/2014/main" id="{E470CD2D-1C31-4EA0-8D28-A9502556A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5892" y="2347358"/>
                <a:ext cx="755578" cy="33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اسود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מלבן 56">
                <a:extLst>
                  <a:ext uri="{FF2B5EF4-FFF2-40B4-BE49-F238E27FC236}">
                    <a16:creationId xmlns:a16="http://schemas.microsoft.com/office/drawing/2014/main" id="{E0C88EF3-66F4-47AD-97E6-874C6E7E0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108" y="2347358"/>
                <a:ext cx="755578" cy="33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ابيض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35">
                <a:extLst>
                  <a:ext uri="{FF2B5EF4-FFF2-40B4-BE49-F238E27FC236}">
                    <a16:creationId xmlns:a16="http://schemas.microsoft.com/office/drawing/2014/main" id="{FD084E1F-B856-46CA-A2D9-40A6F3F64939}"/>
                  </a:ext>
                </a:extLst>
              </p:cNvPr>
              <p:cNvSpPr txBox="1"/>
              <p:nvPr/>
            </p:nvSpPr>
            <p:spPr bwMode="auto">
              <a:xfrm>
                <a:off x="3221488" y="4121439"/>
                <a:ext cx="803156" cy="645993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خلايا تناسلية</a:t>
                </a:r>
                <a:endPara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D436EC14-B423-4A7C-9B5A-5BA049EB6657}"/>
                  </a:ext>
                </a:extLst>
              </p:cNvPr>
              <p:cNvSpPr/>
              <p:nvPr/>
            </p:nvSpPr>
            <p:spPr bwMode="auto">
              <a:xfrm>
                <a:off x="4956367" y="2886593"/>
                <a:ext cx="477767" cy="363471"/>
              </a:xfrm>
              <a:prstGeom prst="ellips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8" name="מחבר ישר 27">
                <a:extLst>
                  <a:ext uri="{FF2B5EF4-FFF2-40B4-BE49-F238E27FC236}">
                    <a16:creationId xmlns:a16="http://schemas.microsoft.com/office/drawing/2014/main" id="{6497D1A6-6708-49A7-83EA-600A97CEBAF7}"/>
                  </a:ext>
                </a:extLst>
              </p:cNvPr>
              <p:cNvCxnSpPr>
                <a:endCxn id="27" idx="0"/>
              </p:cNvCxnSpPr>
              <p:nvPr/>
            </p:nvCxnSpPr>
            <p:spPr>
              <a:xfrm>
                <a:off x="5196044" y="2597721"/>
                <a:ext cx="0" cy="288872"/>
              </a:xfrm>
              <a:prstGeom prst="lin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29" name="קבוצה 104">
                <a:extLst>
                  <a:ext uri="{FF2B5EF4-FFF2-40B4-BE49-F238E27FC236}">
                    <a16:creationId xmlns:a16="http://schemas.microsoft.com/office/drawing/2014/main" id="{9F59D90E-EE73-48F9-BE3A-322DB44ECD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7261" y="4154982"/>
                <a:ext cx="478140" cy="378555"/>
                <a:chOff x="7884368" y="3406840"/>
                <a:chExt cx="478140" cy="378555"/>
              </a:xfrm>
            </p:grpSpPr>
            <p:sp>
              <p:nvSpPr>
                <p:cNvPr id="62" name="אליפסה 61">
                  <a:extLst>
                    <a:ext uri="{FF2B5EF4-FFF2-40B4-BE49-F238E27FC236}">
                      <a16:creationId xmlns:a16="http://schemas.microsoft.com/office/drawing/2014/main" id="{10B09CCF-3235-4151-89C4-AE7749BB6EC0}"/>
                    </a:ext>
                  </a:extLst>
                </p:cNvPr>
                <p:cNvSpPr/>
                <p:nvPr/>
              </p:nvSpPr>
              <p:spPr bwMode="auto">
                <a:xfrm>
                  <a:off x="7883798" y="3420913"/>
                  <a:ext cx="479354" cy="399976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3" name="TextBox 106">
                  <a:extLst>
                    <a:ext uri="{FF2B5EF4-FFF2-40B4-BE49-F238E27FC236}">
                      <a16:creationId xmlns:a16="http://schemas.microsoft.com/office/drawing/2014/main" id="{3103CD52-2577-47C0-A5B9-317FA9C99AED}"/>
                    </a:ext>
                  </a:extLst>
                </p:cNvPr>
                <p:cNvSpPr txBox="1"/>
                <p:nvPr/>
              </p:nvSpPr>
              <p:spPr bwMode="auto">
                <a:xfrm>
                  <a:off x="7980621" y="3406629"/>
                  <a:ext cx="285708" cy="404737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קבוצה 107">
                <a:extLst>
                  <a:ext uri="{FF2B5EF4-FFF2-40B4-BE49-F238E27FC236}">
                    <a16:creationId xmlns:a16="http://schemas.microsoft.com/office/drawing/2014/main" id="{285BC6AF-0CA9-4F79-91AE-9A2E81EAE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4106" y="4183021"/>
                <a:ext cx="478140" cy="368300"/>
                <a:chOff x="8021027" y="4469326"/>
                <a:chExt cx="478140" cy="368300"/>
              </a:xfrm>
            </p:grpSpPr>
            <p:sp>
              <p:nvSpPr>
                <p:cNvPr id="60" name="TextBox 108">
                  <a:extLst>
                    <a:ext uri="{FF2B5EF4-FFF2-40B4-BE49-F238E27FC236}">
                      <a16:creationId xmlns:a16="http://schemas.microsoft.com/office/drawing/2014/main" id="{F9A598E8-F263-4CBA-9FEE-B3463A880F99}"/>
                    </a:ext>
                  </a:extLst>
                </p:cNvPr>
                <p:cNvSpPr txBox="1"/>
                <p:nvPr/>
              </p:nvSpPr>
              <p:spPr bwMode="auto">
                <a:xfrm>
                  <a:off x="8091875" y="4469646"/>
                  <a:ext cx="347610" cy="368232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אליפסה 60">
                  <a:extLst>
                    <a:ext uri="{FF2B5EF4-FFF2-40B4-BE49-F238E27FC236}">
                      <a16:creationId xmlns:a16="http://schemas.microsoft.com/office/drawing/2014/main" id="{6BD0E9D8-8679-4759-8A53-7DBB0427D67C}"/>
                    </a:ext>
                  </a:extLst>
                </p:cNvPr>
                <p:cNvSpPr/>
                <p:nvPr/>
              </p:nvSpPr>
              <p:spPr bwMode="auto">
                <a:xfrm>
                  <a:off x="8020448" y="4469646"/>
                  <a:ext cx="479354" cy="36347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31" name="קבוצה 110">
                <a:extLst>
                  <a:ext uri="{FF2B5EF4-FFF2-40B4-BE49-F238E27FC236}">
                    <a16:creationId xmlns:a16="http://schemas.microsoft.com/office/drawing/2014/main" id="{8991DF9C-9F48-4D7D-A781-B419089A8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16686" y="4123753"/>
                <a:ext cx="478140" cy="368300"/>
                <a:chOff x="8021027" y="4469326"/>
                <a:chExt cx="478140" cy="368300"/>
              </a:xfrm>
            </p:grpSpPr>
            <p:sp>
              <p:nvSpPr>
                <p:cNvPr id="58" name="TextBox 111">
                  <a:extLst>
                    <a:ext uri="{FF2B5EF4-FFF2-40B4-BE49-F238E27FC236}">
                      <a16:creationId xmlns:a16="http://schemas.microsoft.com/office/drawing/2014/main" id="{79D84AAA-586D-470C-B21D-8D26C9E704B2}"/>
                    </a:ext>
                  </a:extLst>
                </p:cNvPr>
                <p:cNvSpPr txBox="1"/>
                <p:nvPr/>
              </p:nvSpPr>
              <p:spPr bwMode="auto">
                <a:xfrm>
                  <a:off x="8092442" y="4484472"/>
                  <a:ext cx="346024" cy="353947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אליפסה 58">
                  <a:extLst>
                    <a:ext uri="{FF2B5EF4-FFF2-40B4-BE49-F238E27FC236}">
                      <a16:creationId xmlns:a16="http://schemas.microsoft.com/office/drawing/2014/main" id="{90D86084-A5F2-4727-BA85-2FAC0C439EA1}"/>
                    </a:ext>
                  </a:extLst>
                </p:cNvPr>
                <p:cNvSpPr/>
                <p:nvPr/>
              </p:nvSpPr>
              <p:spPr bwMode="auto">
                <a:xfrm>
                  <a:off x="8021015" y="4484472"/>
                  <a:ext cx="477767" cy="352360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32" name="קבוצה 113">
                <a:extLst>
                  <a:ext uri="{FF2B5EF4-FFF2-40B4-BE49-F238E27FC236}">
                    <a16:creationId xmlns:a16="http://schemas.microsoft.com/office/drawing/2014/main" id="{C8A0F963-5B49-49FA-AD78-1C844EEE89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55531" y="4109277"/>
                <a:ext cx="478140" cy="378555"/>
                <a:chOff x="7884368" y="3406840"/>
                <a:chExt cx="478140" cy="378555"/>
              </a:xfrm>
            </p:grpSpPr>
            <p:sp>
              <p:nvSpPr>
                <p:cNvPr id="56" name="אליפסה 55">
                  <a:extLst>
                    <a:ext uri="{FF2B5EF4-FFF2-40B4-BE49-F238E27FC236}">
                      <a16:creationId xmlns:a16="http://schemas.microsoft.com/office/drawing/2014/main" id="{B29D13A5-9EA9-4B04-A35D-5929C36A642E}"/>
                    </a:ext>
                  </a:extLst>
                </p:cNvPr>
                <p:cNvSpPr/>
                <p:nvPr/>
              </p:nvSpPr>
              <p:spPr bwMode="auto">
                <a:xfrm>
                  <a:off x="7883594" y="3420589"/>
                  <a:ext cx="479354" cy="365057"/>
                </a:xfrm>
                <a:prstGeom prst="ellips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57" name="TextBox 115">
                  <a:extLst>
                    <a:ext uri="{FF2B5EF4-FFF2-40B4-BE49-F238E27FC236}">
                      <a16:creationId xmlns:a16="http://schemas.microsoft.com/office/drawing/2014/main" id="{8EC93E5D-2933-4699-A19D-43B4AAD2B6EB}"/>
                    </a:ext>
                  </a:extLst>
                </p:cNvPr>
                <p:cNvSpPr txBox="1"/>
                <p:nvPr/>
              </p:nvSpPr>
              <p:spPr bwMode="auto">
                <a:xfrm>
                  <a:off x="7980417" y="3406304"/>
                  <a:ext cx="285708" cy="369820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קבוצה 123">
                <a:extLst>
                  <a:ext uri="{FF2B5EF4-FFF2-40B4-BE49-F238E27FC236}">
                    <a16:creationId xmlns:a16="http://schemas.microsoft.com/office/drawing/2014/main" id="{545DDDF8-1665-4BE8-9380-260EA1E88D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37859" y="3789642"/>
                <a:ext cx="435344" cy="307975"/>
                <a:chOff x="7098013" y="3952114"/>
                <a:chExt cx="435344" cy="307975"/>
              </a:xfrm>
            </p:grpSpPr>
            <p:cxnSp>
              <p:nvCxnSpPr>
                <p:cNvPr id="54" name="מחבר ישר 53">
                  <a:extLst>
                    <a:ext uri="{FF2B5EF4-FFF2-40B4-BE49-F238E27FC236}">
                      <a16:creationId xmlns:a16="http://schemas.microsoft.com/office/drawing/2014/main" id="{67F449CE-B1DE-4D48-B712-6A8598957C43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97455" y="3952186"/>
                  <a:ext cx="185710" cy="307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5" name="מחבר ישר 54">
                  <a:extLst>
                    <a:ext uri="{FF2B5EF4-FFF2-40B4-BE49-F238E27FC236}">
                      <a16:creationId xmlns:a16="http://schemas.microsoft.com/office/drawing/2014/main" id="{F83D051F-C834-4973-88A8-B717155A1B80}"/>
                    </a:ext>
                  </a:extLst>
                </p:cNvPr>
                <p:cNvCxnSpPr/>
                <p:nvPr/>
              </p:nvCxnSpPr>
              <p:spPr bwMode="auto">
                <a:xfrm>
                  <a:off x="7283165" y="3952186"/>
                  <a:ext cx="250788" cy="307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4" name="קבוצה 126">
                <a:extLst>
                  <a:ext uri="{FF2B5EF4-FFF2-40B4-BE49-F238E27FC236}">
                    <a16:creationId xmlns:a16="http://schemas.microsoft.com/office/drawing/2014/main" id="{985E0596-29CC-42C4-BFEF-3FC441E84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8246" y="3859799"/>
                <a:ext cx="435344" cy="307975"/>
                <a:chOff x="7098013" y="3952114"/>
                <a:chExt cx="435344" cy="307975"/>
              </a:xfrm>
            </p:grpSpPr>
            <p:cxnSp>
              <p:nvCxnSpPr>
                <p:cNvPr id="52" name="מחבר ישר 51">
                  <a:extLst>
                    <a:ext uri="{FF2B5EF4-FFF2-40B4-BE49-F238E27FC236}">
                      <a16:creationId xmlns:a16="http://schemas.microsoft.com/office/drawing/2014/main" id="{957A5356-2C17-4AE5-B198-67711E8FF81A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97573" y="3951866"/>
                  <a:ext cx="185710" cy="307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3" name="מחבר ישר 52">
                  <a:extLst>
                    <a:ext uri="{FF2B5EF4-FFF2-40B4-BE49-F238E27FC236}">
                      <a16:creationId xmlns:a16="http://schemas.microsoft.com/office/drawing/2014/main" id="{7D147545-6146-4919-B4EB-61A5877A6601}"/>
                    </a:ext>
                  </a:extLst>
                </p:cNvPr>
                <p:cNvCxnSpPr/>
                <p:nvPr/>
              </p:nvCxnSpPr>
              <p:spPr bwMode="auto">
                <a:xfrm>
                  <a:off x="7283283" y="3951866"/>
                  <a:ext cx="250788" cy="30791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35" name="קבוצה 5">
                <a:extLst>
                  <a:ext uri="{FF2B5EF4-FFF2-40B4-BE49-F238E27FC236}">
                    <a16:creationId xmlns:a16="http://schemas.microsoft.com/office/drawing/2014/main" id="{39472DF2-3BAD-44BD-8B71-13DA700508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6052" y="4487288"/>
                <a:ext cx="1840892" cy="533931"/>
                <a:chOff x="1676900" y="4310693"/>
                <a:chExt cx="1841069" cy="534012"/>
              </a:xfrm>
            </p:grpSpPr>
            <p:cxnSp>
              <p:nvCxnSpPr>
                <p:cNvPr id="44" name="מחבר ישר 43">
                  <a:extLst>
                    <a:ext uri="{FF2B5EF4-FFF2-40B4-BE49-F238E27FC236}">
                      <a16:creationId xmlns:a16="http://schemas.microsoft.com/office/drawing/2014/main" id="{7CBFED3A-C536-4C9F-B28A-A6F2685B62EE}"/>
                    </a:ext>
                  </a:extLst>
                </p:cNvPr>
                <p:cNvCxnSpPr/>
                <p:nvPr/>
              </p:nvCxnSpPr>
              <p:spPr bwMode="auto">
                <a:xfrm>
                  <a:off x="1677229" y="4379749"/>
                  <a:ext cx="20637" cy="46035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5" name="מחבר ישר 44">
                  <a:extLst>
                    <a:ext uri="{FF2B5EF4-FFF2-40B4-BE49-F238E27FC236}">
                      <a16:creationId xmlns:a16="http://schemas.microsoft.com/office/drawing/2014/main" id="{C701D501-4326-493D-B8D9-055C895A35DA}"/>
                    </a:ext>
                  </a:extLst>
                </p:cNvPr>
                <p:cNvCxnSpPr>
                  <a:stCxn id="58" idx="2"/>
                </p:cNvCxnSpPr>
                <p:nvPr/>
              </p:nvCxnSpPr>
              <p:spPr bwMode="auto">
                <a:xfrm flipH="1">
                  <a:off x="1677229" y="4316251"/>
                  <a:ext cx="1306444" cy="52385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6" name="מחבר ישר 45">
                  <a:extLst>
                    <a:ext uri="{FF2B5EF4-FFF2-40B4-BE49-F238E27FC236}">
                      <a16:creationId xmlns:a16="http://schemas.microsoft.com/office/drawing/2014/main" id="{0AF64AC2-93D3-45CF-BEF7-771669322BD1}"/>
                    </a:ext>
                  </a:extLst>
                </p:cNvPr>
                <p:cNvCxnSpPr/>
                <p:nvPr/>
              </p:nvCxnSpPr>
              <p:spPr bwMode="auto">
                <a:xfrm>
                  <a:off x="1686753" y="4379749"/>
                  <a:ext cx="720687" cy="46512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7" name="מחבר ישר 46">
                  <a:extLst>
                    <a:ext uri="{FF2B5EF4-FFF2-40B4-BE49-F238E27FC236}">
                      <a16:creationId xmlns:a16="http://schemas.microsoft.com/office/drawing/2014/main" id="{AE84E0FC-00CE-4F22-91B9-45A3E147BAF4}"/>
                    </a:ext>
                  </a:extLst>
                </p:cNvPr>
                <p:cNvCxnSpPr>
                  <a:stCxn id="56" idx="4"/>
                </p:cNvCxnSpPr>
                <p:nvPr/>
              </p:nvCxnSpPr>
              <p:spPr bwMode="auto">
                <a:xfrm flipH="1">
                  <a:off x="2385217" y="4313076"/>
                  <a:ext cx="1131828" cy="5317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8" name="מחבר ישר 47">
                  <a:extLst>
                    <a:ext uri="{FF2B5EF4-FFF2-40B4-BE49-F238E27FC236}">
                      <a16:creationId xmlns:a16="http://schemas.microsoft.com/office/drawing/2014/main" id="{CFA1299B-E4DD-413D-B653-C170F850045D}"/>
                    </a:ext>
                  </a:extLst>
                </p:cNvPr>
                <p:cNvCxnSpPr/>
                <p:nvPr/>
              </p:nvCxnSpPr>
              <p:spPr bwMode="auto">
                <a:xfrm>
                  <a:off x="2262986" y="4374987"/>
                  <a:ext cx="696875" cy="4000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9" name="מחבר ישר 48">
                  <a:extLst>
                    <a:ext uri="{FF2B5EF4-FFF2-40B4-BE49-F238E27FC236}">
                      <a16:creationId xmlns:a16="http://schemas.microsoft.com/office/drawing/2014/main" id="{FD6ABB3C-404B-4BA7-80F2-3F17A1BA00E7}"/>
                    </a:ext>
                  </a:extLst>
                </p:cNvPr>
                <p:cNvCxnSpPr/>
                <p:nvPr/>
              </p:nvCxnSpPr>
              <p:spPr bwMode="auto">
                <a:xfrm flipH="1">
                  <a:off x="2955100" y="4313076"/>
                  <a:ext cx="11111" cy="46670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0" name="מחבר ישר 49">
                  <a:extLst>
                    <a:ext uri="{FF2B5EF4-FFF2-40B4-BE49-F238E27FC236}">
                      <a16:creationId xmlns:a16="http://schemas.microsoft.com/office/drawing/2014/main" id="{0370DC2C-756D-46FD-A563-2C5D5A5D3870}"/>
                    </a:ext>
                  </a:extLst>
                </p:cNvPr>
                <p:cNvCxnSpPr/>
                <p:nvPr/>
              </p:nvCxnSpPr>
              <p:spPr bwMode="auto">
                <a:xfrm>
                  <a:off x="2243937" y="4374987"/>
                  <a:ext cx="1274695" cy="4000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1" name="מחבר ישר 50">
                  <a:extLst>
                    <a:ext uri="{FF2B5EF4-FFF2-40B4-BE49-F238E27FC236}">
                      <a16:creationId xmlns:a16="http://schemas.microsoft.com/office/drawing/2014/main" id="{A4080755-DA27-4985-B263-B6F313AD8E32}"/>
                    </a:ext>
                  </a:extLst>
                </p:cNvPr>
                <p:cNvCxnSpPr/>
                <p:nvPr/>
              </p:nvCxnSpPr>
              <p:spPr bwMode="auto">
                <a:xfrm>
                  <a:off x="3518632" y="4313076"/>
                  <a:ext cx="0" cy="46194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C6D9F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36" name="מלבן 56">
                <a:extLst>
                  <a:ext uri="{FF2B5EF4-FFF2-40B4-BE49-F238E27FC236}">
                    <a16:creationId xmlns:a16="http://schemas.microsoft.com/office/drawing/2014/main" id="{2DFFABEE-0451-4E99-A867-75F2CE196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8193" y="5207668"/>
                <a:ext cx="755578" cy="33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اسود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מלבן 56">
                <a:extLst>
                  <a:ext uri="{FF2B5EF4-FFF2-40B4-BE49-F238E27FC236}">
                    <a16:creationId xmlns:a16="http://schemas.microsoft.com/office/drawing/2014/main" id="{7C6005FA-A5BC-4E02-B042-C15834421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805" y="5178380"/>
                <a:ext cx="755578" cy="33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اسود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מלבן 56">
                <a:extLst>
                  <a:ext uri="{FF2B5EF4-FFF2-40B4-BE49-F238E27FC236}">
                    <a16:creationId xmlns:a16="http://schemas.microsoft.com/office/drawing/2014/main" id="{F8BE5F64-1AAC-45AB-9261-7AC78ADFE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1696" y="5173618"/>
                <a:ext cx="755578" cy="33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اسود</a:t>
                </a:r>
                <a:endParaRPr kumimoji="0" lang="he-IL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מלבן 56">
                <a:extLst>
                  <a:ext uri="{FF2B5EF4-FFF2-40B4-BE49-F238E27FC236}">
                    <a16:creationId xmlns:a16="http://schemas.microsoft.com/office/drawing/2014/main" id="{0DDE85EC-723B-49BB-8364-05329ABE9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4520" y="5161641"/>
                <a:ext cx="755578" cy="338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ابيض</a:t>
                </a:r>
                <a:endParaRPr kumimoji="0" lang="he-IL" altLang="he-IL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161">
                <a:extLst>
                  <a:ext uri="{FF2B5EF4-FFF2-40B4-BE49-F238E27FC236}">
                    <a16:creationId xmlns:a16="http://schemas.microsoft.com/office/drawing/2014/main" id="{5453279C-6D01-4C56-BE02-B51E3B2ED4E0}"/>
                  </a:ext>
                </a:extLst>
              </p:cNvPr>
              <p:cNvSpPr txBox="1"/>
              <p:nvPr/>
            </p:nvSpPr>
            <p:spPr bwMode="auto">
              <a:xfrm>
                <a:off x="3600843" y="5651506"/>
                <a:ext cx="2971359" cy="36982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3         :     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   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מלבן 56">
                <a:extLst>
                  <a:ext uri="{FF2B5EF4-FFF2-40B4-BE49-F238E27FC236}">
                    <a16:creationId xmlns:a16="http://schemas.microsoft.com/office/drawing/2014/main" id="{832EF271-CB04-44A4-B8AF-635436020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767" y="5845734"/>
                <a:ext cx="755578" cy="369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اسود</a:t>
                </a:r>
                <a:endParaRPr kumimoji="0" lang="he-IL" alt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מלבן 56">
                <a:extLst>
                  <a:ext uri="{FF2B5EF4-FFF2-40B4-BE49-F238E27FC236}">
                    <a16:creationId xmlns:a16="http://schemas.microsoft.com/office/drawing/2014/main" id="{700D3148-52AB-4881-B0C6-CABEA7B17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9612" y="5853568"/>
                <a:ext cx="7555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he-IL" sz="1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ابيض</a:t>
                </a:r>
                <a:endParaRPr kumimoji="0" lang="he-IL" altLang="he-IL" sz="1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סוגר מסולסל שמאלי 42">
                <a:extLst>
                  <a:ext uri="{FF2B5EF4-FFF2-40B4-BE49-F238E27FC236}">
                    <a16:creationId xmlns:a16="http://schemas.microsoft.com/office/drawing/2014/main" id="{BC11B2EE-2299-41E7-B198-9C7BB290CE71}"/>
                  </a:ext>
                </a:extLst>
              </p:cNvPr>
              <p:cNvSpPr/>
              <p:nvPr/>
            </p:nvSpPr>
            <p:spPr>
              <a:xfrm rot="16200000" flipV="1">
                <a:off x="4773837" y="4916606"/>
                <a:ext cx="274586" cy="1296794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C6D9F0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8" name="קבוצה 166">
              <a:extLst>
                <a:ext uri="{FF2B5EF4-FFF2-40B4-BE49-F238E27FC236}">
                  <a16:creationId xmlns:a16="http://schemas.microsoft.com/office/drawing/2014/main" id="{740A7C0F-66A0-42D8-96FA-80E92DA9D0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0180" y="2099901"/>
              <a:ext cx="243715" cy="247457"/>
              <a:chOff x="8052390" y="4100070"/>
              <a:chExt cx="243715" cy="247457"/>
            </a:xfrm>
          </p:grpSpPr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2FF1DF1E-87D9-4B58-818A-5D0E0263A977}"/>
                  </a:ext>
                </a:extLst>
              </p:cNvPr>
              <p:cNvSpPr/>
              <p:nvPr/>
            </p:nvSpPr>
            <p:spPr>
              <a:xfrm>
                <a:off x="8052375" y="4271488"/>
                <a:ext cx="188884" cy="76186"/>
              </a:xfrm>
              <a:prstGeom prst="ellips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14" name="מחבר חץ ישר 13">
                <a:extLst>
                  <a:ext uri="{FF2B5EF4-FFF2-40B4-BE49-F238E27FC236}">
                    <a16:creationId xmlns:a16="http://schemas.microsoft.com/office/drawing/2014/main" id="{00E462D0-2D23-4C2B-9A1E-C762340E4F68}"/>
                  </a:ext>
                </a:extLst>
              </p:cNvPr>
              <p:cNvCxnSpPr/>
              <p:nvPr/>
            </p:nvCxnSpPr>
            <p:spPr>
              <a:xfrm flipV="1">
                <a:off x="8185705" y="4100070"/>
                <a:ext cx="111109" cy="171418"/>
              </a:xfrm>
              <a:prstGeom prst="straightConnector1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9" name="קבוצה 169">
              <a:extLst>
                <a:ext uri="{FF2B5EF4-FFF2-40B4-BE49-F238E27FC236}">
                  <a16:creationId xmlns:a16="http://schemas.microsoft.com/office/drawing/2014/main" id="{AB6420A7-C2F0-403F-AF42-64EDCE85F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967" y="2162413"/>
              <a:ext cx="188616" cy="184945"/>
              <a:chOff x="7617066" y="3717130"/>
              <a:chExt cx="188616" cy="312739"/>
            </a:xfrm>
          </p:grpSpPr>
          <p:sp>
            <p:nvSpPr>
              <p:cNvPr id="10" name="אליפסה 9">
                <a:extLst>
                  <a:ext uri="{FF2B5EF4-FFF2-40B4-BE49-F238E27FC236}">
                    <a16:creationId xmlns:a16="http://schemas.microsoft.com/office/drawing/2014/main" id="{AC17F308-519F-4727-BD95-6C82B5C54878}"/>
                  </a:ext>
                </a:extLst>
              </p:cNvPr>
              <p:cNvSpPr/>
              <p:nvPr/>
            </p:nvSpPr>
            <p:spPr>
              <a:xfrm>
                <a:off x="7617289" y="3716095"/>
                <a:ext cx="188885" cy="128829"/>
              </a:xfrm>
              <a:prstGeom prst="ellips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11" name="מחבר ישר 10">
                <a:extLst>
                  <a:ext uri="{FF2B5EF4-FFF2-40B4-BE49-F238E27FC236}">
                    <a16:creationId xmlns:a16="http://schemas.microsoft.com/office/drawing/2014/main" id="{68B6D6B0-FF34-4866-88C4-6B15A551F459}"/>
                  </a:ext>
                </a:extLst>
              </p:cNvPr>
              <p:cNvCxnSpPr>
                <a:stCxn id="10" idx="4"/>
              </p:cNvCxnSpPr>
              <p:nvPr/>
            </p:nvCxnSpPr>
            <p:spPr>
              <a:xfrm>
                <a:off x="7712525" y="3844925"/>
                <a:ext cx="0" cy="185193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2" name="מחבר ישר 11">
                <a:extLst>
                  <a:ext uri="{FF2B5EF4-FFF2-40B4-BE49-F238E27FC236}">
                    <a16:creationId xmlns:a16="http://schemas.microsoft.com/office/drawing/2014/main" id="{CA1D7BE1-4433-49A9-896C-2995EA96C0E6}"/>
                  </a:ext>
                </a:extLst>
              </p:cNvPr>
              <p:cNvCxnSpPr/>
              <p:nvPr/>
            </p:nvCxnSpPr>
            <p:spPr>
              <a:xfrm flipH="1">
                <a:off x="7617289" y="3936179"/>
                <a:ext cx="188885" cy="0"/>
              </a:xfrm>
              <a:prstGeom prst="line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pic>
        <p:nvPicPr>
          <p:cNvPr id="69" name="Picture 7">
            <a:extLst>
              <a:ext uri="{FF2B5EF4-FFF2-40B4-BE49-F238E27FC236}">
                <a16:creationId xmlns:a16="http://schemas.microsoft.com/office/drawing/2014/main" id="{876C0114-2A3C-4BE9-BF5A-733F5446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99" y="1789907"/>
            <a:ext cx="2569041" cy="15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12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309" y="-23824"/>
            <a:ext cx="9642231" cy="720000"/>
          </a:xfrm>
        </p:spPr>
        <p:txBody>
          <a:bodyPr/>
          <a:lstStyle/>
          <a:p>
            <a:pPr>
              <a:tabLst>
                <a:tab pos="95250" algn="l"/>
              </a:tabLst>
            </a:pPr>
            <a:b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  <a:t>التوافق بين ما استنتجه مندل وبين ما نعرفه اليوم عن عملية </a:t>
            </a:r>
            <a:r>
              <a:rPr lang="ar-SY" sz="3200" dirty="0" err="1">
                <a:latin typeface="Arial" panose="020B0604020202020204" pitchFamily="34" charset="0"/>
                <a:cs typeface="Arial" panose="020B0604020202020204" pitchFamily="34" charset="0"/>
              </a:rPr>
              <a:t>الميوزا</a:t>
            </a:r>
            <a: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  <a:t>وتوزيع </a:t>
            </a:r>
            <a:r>
              <a:rPr lang="ar-SY" sz="3200" dirty="0" err="1">
                <a:latin typeface="Arial" panose="020B0604020202020204" pitchFamily="34" charset="0"/>
                <a:cs typeface="Arial" panose="020B0604020202020204" pitchFamily="34" charset="0"/>
              </a:rPr>
              <a:t>الاليلات</a:t>
            </a:r>
            <a:r>
              <a:rPr lang="ar-SY" sz="3200" dirty="0">
                <a:latin typeface="Arial" panose="020B0604020202020204" pitchFamily="34" charset="0"/>
                <a:cs typeface="Arial" panose="020B0604020202020204" pitchFamily="34" charset="0"/>
              </a:rPr>
              <a:t> عند انتاج الخلايا الجنسية</a:t>
            </a:r>
            <a:br>
              <a:rPr lang="ar-SY" sz="3200" dirty="0"/>
            </a:br>
            <a:endParaRPr lang="he-IL" sz="3200" dirty="0"/>
          </a:p>
        </p:txBody>
      </p:sp>
      <p:grpSp>
        <p:nvGrpSpPr>
          <p:cNvPr id="5" name="קבוצה 78859">
            <a:extLst>
              <a:ext uri="{FF2B5EF4-FFF2-40B4-BE49-F238E27FC236}">
                <a16:creationId xmlns:a16="http://schemas.microsoft.com/office/drawing/2014/main" id="{8B41FC9D-1D2D-4AEC-9DCD-AA1A0B9A6375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618151"/>
            <a:ext cx="8167687" cy="5226050"/>
            <a:chOff x="535581" y="1547413"/>
            <a:chExt cx="8166690" cy="5226518"/>
          </a:xfrm>
        </p:grpSpPr>
        <p:grpSp>
          <p:nvGrpSpPr>
            <p:cNvPr id="7" name="קבוצה 14">
              <a:extLst>
                <a:ext uri="{FF2B5EF4-FFF2-40B4-BE49-F238E27FC236}">
                  <a16:creationId xmlns:a16="http://schemas.microsoft.com/office/drawing/2014/main" id="{0DD190AB-37E3-42E0-B293-0824C46EC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277" y="5646732"/>
              <a:ext cx="1340326" cy="1127199"/>
              <a:chOff x="4410205" y="5696148"/>
              <a:chExt cx="1134304" cy="1008627"/>
            </a:xfrm>
          </p:grpSpPr>
          <p:grpSp>
            <p:nvGrpSpPr>
              <p:cNvPr id="107" name="קבוצה 13">
                <a:extLst>
                  <a:ext uri="{FF2B5EF4-FFF2-40B4-BE49-F238E27FC236}">
                    <a16:creationId xmlns:a16="http://schemas.microsoft.com/office/drawing/2014/main" id="{74E17CAA-716D-4867-A4DF-4A7B01186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0205" y="5696148"/>
                <a:ext cx="1134304" cy="1008627"/>
                <a:chOff x="4410205" y="5696148"/>
                <a:chExt cx="1134304" cy="1008627"/>
              </a:xfrm>
            </p:grpSpPr>
            <p:sp>
              <p:nvSpPr>
                <p:cNvPr id="110" name="אליפסה 1">
                  <a:extLst>
                    <a:ext uri="{FF2B5EF4-FFF2-40B4-BE49-F238E27FC236}">
                      <a16:creationId xmlns:a16="http://schemas.microsoft.com/office/drawing/2014/main" id="{42314097-B76C-4A3A-8172-4C6B78C1DB41}"/>
                    </a:ext>
                  </a:extLst>
                </p:cNvPr>
                <p:cNvSpPr/>
                <p:nvPr/>
              </p:nvSpPr>
              <p:spPr bwMode="auto">
                <a:xfrm>
                  <a:off x="4756645" y="5805512"/>
                  <a:ext cx="147765" cy="789873"/>
                </a:xfrm>
                <a:custGeom>
                  <a:avLst/>
                  <a:gdLst>
                    <a:gd name="connsiteX0" fmla="*/ 0 w 144016"/>
                    <a:gd name="connsiteY0" fmla="*/ 648072 h 1296144"/>
                    <a:gd name="connsiteX1" fmla="*/ 72008 w 144016"/>
                    <a:gd name="connsiteY1" fmla="*/ 0 h 1296144"/>
                    <a:gd name="connsiteX2" fmla="*/ 144016 w 144016"/>
                    <a:gd name="connsiteY2" fmla="*/ 648072 h 1296144"/>
                    <a:gd name="connsiteX3" fmla="*/ 72008 w 144016"/>
                    <a:gd name="connsiteY3" fmla="*/ 1296144 h 1296144"/>
                    <a:gd name="connsiteX4" fmla="*/ 0 w 144016"/>
                    <a:gd name="connsiteY4" fmla="*/ 648072 h 1296144"/>
                    <a:gd name="connsiteX0" fmla="*/ 1670 w 157962"/>
                    <a:gd name="connsiteY0" fmla="*/ 648072 h 1296144"/>
                    <a:gd name="connsiteX1" fmla="*/ 138072 w 157962"/>
                    <a:gd name="connsiteY1" fmla="*/ 0 h 1296144"/>
                    <a:gd name="connsiteX2" fmla="*/ 145686 w 157962"/>
                    <a:gd name="connsiteY2" fmla="*/ 648072 h 1296144"/>
                    <a:gd name="connsiteX3" fmla="*/ 73678 w 157962"/>
                    <a:gd name="connsiteY3" fmla="*/ 1296144 h 1296144"/>
                    <a:gd name="connsiteX4" fmla="*/ 1670 w 157962"/>
                    <a:gd name="connsiteY4" fmla="*/ 648072 h 1296144"/>
                    <a:gd name="connsiteX0" fmla="*/ 0 w 156293"/>
                    <a:gd name="connsiteY0" fmla="*/ 648072 h 1296144"/>
                    <a:gd name="connsiteX1" fmla="*/ 136402 w 156293"/>
                    <a:gd name="connsiteY1" fmla="*/ 0 h 1296144"/>
                    <a:gd name="connsiteX2" fmla="*/ 144016 w 156293"/>
                    <a:gd name="connsiteY2" fmla="*/ 648072 h 1296144"/>
                    <a:gd name="connsiteX3" fmla="*/ 136403 w 156293"/>
                    <a:gd name="connsiteY3" fmla="*/ 1296144 h 1296144"/>
                    <a:gd name="connsiteX4" fmla="*/ 0 w 156293"/>
                    <a:gd name="connsiteY4" fmla="*/ 648072 h 129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293" h="1296144">
                      <a:moveTo>
                        <a:pt x="0" y="648072"/>
                      </a:moveTo>
                      <a:cubicBezTo>
                        <a:pt x="0" y="432048"/>
                        <a:pt x="96633" y="0"/>
                        <a:pt x="136402" y="0"/>
                      </a:cubicBezTo>
                      <a:cubicBezTo>
                        <a:pt x="176171" y="0"/>
                        <a:pt x="144016" y="290152"/>
                        <a:pt x="144016" y="648072"/>
                      </a:cubicBezTo>
                      <a:cubicBezTo>
                        <a:pt x="144016" y="1005992"/>
                        <a:pt x="176172" y="1296144"/>
                        <a:pt x="136403" y="1296144"/>
                      </a:cubicBezTo>
                      <a:cubicBezTo>
                        <a:pt x="96634" y="1296144"/>
                        <a:pt x="0" y="864096"/>
                        <a:pt x="0" y="648072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11" name="אליפסה 6">
                  <a:extLst>
                    <a:ext uri="{FF2B5EF4-FFF2-40B4-BE49-F238E27FC236}">
                      <a16:creationId xmlns:a16="http://schemas.microsoft.com/office/drawing/2014/main" id="{FD36EC37-0031-4E51-90D9-19B989664B79}"/>
                    </a:ext>
                  </a:extLst>
                </p:cNvPr>
                <p:cNvSpPr/>
                <p:nvPr/>
              </p:nvSpPr>
              <p:spPr bwMode="auto">
                <a:xfrm>
                  <a:off x="5138148" y="5798410"/>
                  <a:ext cx="147765" cy="789873"/>
                </a:xfrm>
                <a:custGeom>
                  <a:avLst/>
                  <a:gdLst>
                    <a:gd name="connsiteX0" fmla="*/ 0 w 144016"/>
                    <a:gd name="connsiteY0" fmla="*/ 648072 h 1296144"/>
                    <a:gd name="connsiteX1" fmla="*/ 72008 w 144016"/>
                    <a:gd name="connsiteY1" fmla="*/ 0 h 1296144"/>
                    <a:gd name="connsiteX2" fmla="*/ 144016 w 144016"/>
                    <a:gd name="connsiteY2" fmla="*/ 648072 h 1296144"/>
                    <a:gd name="connsiteX3" fmla="*/ 72008 w 144016"/>
                    <a:gd name="connsiteY3" fmla="*/ 1296144 h 1296144"/>
                    <a:gd name="connsiteX4" fmla="*/ 0 w 144016"/>
                    <a:gd name="connsiteY4" fmla="*/ 648072 h 1296144"/>
                    <a:gd name="connsiteX0" fmla="*/ 15464 w 159480"/>
                    <a:gd name="connsiteY0" fmla="*/ 648072 h 1296144"/>
                    <a:gd name="connsiteX1" fmla="*/ 23078 w 159480"/>
                    <a:gd name="connsiteY1" fmla="*/ 0 h 1296144"/>
                    <a:gd name="connsiteX2" fmla="*/ 159480 w 159480"/>
                    <a:gd name="connsiteY2" fmla="*/ 648072 h 1296144"/>
                    <a:gd name="connsiteX3" fmla="*/ 87472 w 159480"/>
                    <a:gd name="connsiteY3" fmla="*/ 1296144 h 1296144"/>
                    <a:gd name="connsiteX4" fmla="*/ 15464 w 159480"/>
                    <a:gd name="connsiteY4" fmla="*/ 648072 h 1296144"/>
                    <a:gd name="connsiteX0" fmla="*/ 13485 w 157501"/>
                    <a:gd name="connsiteY0" fmla="*/ 648072 h 1296144"/>
                    <a:gd name="connsiteX1" fmla="*/ 21099 w 157501"/>
                    <a:gd name="connsiteY1" fmla="*/ 0 h 1296144"/>
                    <a:gd name="connsiteX2" fmla="*/ 157501 w 157501"/>
                    <a:gd name="connsiteY2" fmla="*/ 648072 h 1296144"/>
                    <a:gd name="connsiteX3" fmla="*/ 46857 w 157501"/>
                    <a:gd name="connsiteY3" fmla="*/ 1296144 h 1296144"/>
                    <a:gd name="connsiteX4" fmla="*/ 13485 w 157501"/>
                    <a:gd name="connsiteY4" fmla="*/ 648072 h 129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501" h="1296144">
                      <a:moveTo>
                        <a:pt x="13485" y="648072"/>
                      </a:moveTo>
                      <a:cubicBezTo>
                        <a:pt x="9192" y="432048"/>
                        <a:pt x="-18670" y="0"/>
                        <a:pt x="21099" y="0"/>
                      </a:cubicBezTo>
                      <a:cubicBezTo>
                        <a:pt x="60868" y="0"/>
                        <a:pt x="157501" y="290152"/>
                        <a:pt x="157501" y="648072"/>
                      </a:cubicBezTo>
                      <a:cubicBezTo>
                        <a:pt x="157501" y="1005992"/>
                        <a:pt x="86626" y="1296144"/>
                        <a:pt x="46857" y="1296144"/>
                      </a:cubicBezTo>
                      <a:cubicBezTo>
                        <a:pt x="7088" y="1296144"/>
                        <a:pt x="17778" y="864096"/>
                        <a:pt x="13485" y="648072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12" name="אליפסה 111">
                  <a:extLst>
                    <a:ext uri="{FF2B5EF4-FFF2-40B4-BE49-F238E27FC236}">
                      <a16:creationId xmlns:a16="http://schemas.microsoft.com/office/drawing/2014/main" id="{3C82525B-4B95-4522-835B-0DFB2A9100DB}"/>
                    </a:ext>
                  </a:extLst>
                </p:cNvPr>
                <p:cNvSpPr/>
                <p:nvPr/>
              </p:nvSpPr>
              <p:spPr>
                <a:xfrm>
                  <a:off x="4410068" y="5696124"/>
                  <a:ext cx="1135105" cy="1008651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8" name="TextBox 147">
                <a:extLst>
                  <a:ext uri="{FF2B5EF4-FFF2-40B4-BE49-F238E27FC236}">
                    <a16:creationId xmlns:a16="http://schemas.microsoft.com/office/drawing/2014/main" id="{65937157-D992-433B-9C7A-E909C373DE49}"/>
                  </a:ext>
                </a:extLst>
              </p:cNvPr>
              <p:cNvSpPr txBox="1"/>
              <p:nvPr/>
            </p:nvSpPr>
            <p:spPr bwMode="auto">
              <a:xfrm>
                <a:off x="4853364" y="6257274"/>
                <a:ext cx="315680" cy="33811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xtBox 148">
                <a:extLst>
                  <a:ext uri="{FF2B5EF4-FFF2-40B4-BE49-F238E27FC236}">
                    <a16:creationId xmlns:a16="http://schemas.microsoft.com/office/drawing/2014/main" id="{EF49CFC1-B15F-49A2-98A1-ECB1B945CF39}"/>
                  </a:ext>
                </a:extLst>
              </p:cNvPr>
              <p:cNvSpPr txBox="1"/>
              <p:nvPr/>
            </p:nvSpPr>
            <p:spPr bwMode="auto">
              <a:xfrm>
                <a:off x="4514847" y="6274322"/>
                <a:ext cx="315680" cy="33811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</a:t>
                </a:r>
                <a:endPara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קבוצה 15">
              <a:extLst>
                <a:ext uri="{FF2B5EF4-FFF2-40B4-BE49-F238E27FC236}">
                  <a16:creationId xmlns:a16="http://schemas.microsoft.com/office/drawing/2014/main" id="{6C81FF9E-57DB-4827-B93C-AD4A389C4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6265" y="1547413"/>
              <a:ext cx="3666006" cy="3705355"/>
              <a:chOff x="5368679" y="1411759"/>
              <a:chExt cx="3666006" cy="3705355"/>
            </a:xfrm>
          </p:grpSpPr>
          <p:grpSp>
            <p:nvGrpSpPr>
              <p:cNvPr id="64" name="קבוצה 12">
                <a:extLst>
                  <a:ext uri="{FF2B5EF4-FFF2-40B4-BE49-F238E27FC236}">
                    <a16:creationId xmlns:a16="http://schemas.microsoft.com/office/drawing/2014/main" id="{63D3325B-D7FF-4125-88FD-8CEB1529A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8679" y="1547288"/>
                <a:ext cx="3666006" cy="3569826"/>
                <a:chOff x="5112391" y="2075320"/>
                <a:chExt cx="3666006" cy="3569826"/>
              </a:xfrm>
            </p:grpSpPr>
            <p:grpSp>
              <p:nvGrpSpPr>
                <p:cNvPr id="68" name="קבוצה 34">
                  <a:extLst>
                    <a:ext uri="{FF2B5EF4-FFF2-40B4-BE49-F238E27FC236}">
                      <a16:creationId xmlns:a16="http://schemas.microsoft.com/office/drawing/2014/main" id="{EA87BF2F-1429-407D-AEE0-7D303A681B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05405" y="2075320"/>
                  <a:ext cx="1887203" cy="853458"/>
                  <a:chOff x="2658927" y="1595436"/>
                  <a:chExt cx="2011641" cy="1398753"/>
                </a:xfrm>
              </p:grpSpPr>
              <p:grpSp>
                <p:nvGrpSpPr>
                  <p:cNvPr id="97" name="קבוצה 35">
                    <a:extLst>
                      <a:ext uri="{FF2B5EF4-FFF2-40B4-BE49-F238E27FC236}">
                        <a16:creationId xmlns:a16="http://schemas.microsoft.com/office/drawing/2014/main" id="{AB5AFB22-3738-4EC8-9C83-85A7C5A3E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58927" y="1595436"/>
                    <a:ext cx="1183272" cy="1398753"/>
                    <a:chOff x="2658927" y="1595436"/>
                    <a:chExt cx="1183272" cy="1398753"/>
                  </a:xfrm>
                </p:grpSpPr>
                <p:sp>
                  <p:nvSpPr>
                    <p:cNvPr id="103" name="TextBox 41">
                      <a:extLst>
                        <a:ext uri="{FF2B5EF4-FFF2-40B4-BE49-F238E27FC236}">
                          <a16:creationId xmlns:a16="http://schemas.microsoft.com/office/drawing/2014/main" id="{ABE08DFC-4975-46FC-894A-D6CD2AC32CD9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658893" y="2388104"/>
                      <a:ext cx="1182687" cy="606271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  <a:effectLst>
                      <a:outerShdw sx="102000" sy="102000" algn="tl" rotWithShape="0">
                        <a:sysClr val="window" lastClr="FFFFFF">
                          <a:lumMod val="65000"/>
                          <a:alpha val="0"/>
                        </a:sys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      g</a:t>
                      </a:r>
                      <a:endParaRPr kumimoji="0" lang="he-I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04" name="קבוצה 42">
                      <a:extLst>
                        <a:ext uri="{FF2B5EF4-FFF2-40B4-BE49-F238E27FC236}">
                          <a16:creationId xmlns:a16="http://schemas.microsoft.com/office/drawing/2014/main" id="{73312F32-6A9B-4BE8-9F84-FB6698D504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87143" y="1595436"/>
                      <a:ext cx="303038" cy="1315478"/>
                      <a:chOff x="6161262" y="2057398"/>
                      <a:chExt cx="303038" cy="1315478"/>
                    </a:xfrm>
                  </p:grpSpPr>
                  <p:sp>
                    <p:nvSpPr>
                      <p:cNvPr id="105" name="אליפסה 6">
                        <a:extLst>
                          <a:ext uri="{FF2B5EF4-FFF2-40B4-BE49-F238E27FC236}">
                            <a16:creationId xmlns:a16="http://schemas.microsoft.com/office/drawing/2014/main" id="{BB7A0FF0-88E8-4BDE-8753-FE25768AC41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60733" y="2077264"/>
                        <a:ext cx="157353" cy="1295809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5464 w 159480"/>
                          <a:gd name="connsiteY0" fmla="*/ 648072 h 1296144"/>
                          <a:gd name="connsiteX1" fmla="*/ 23078 w 159480"/>
                          <a:gd name="connsiteY1" fmla="*/ 0 h 1296144"/>
                          <a:gd name="connsiteX2" fmla="*/ 159480 w 159480"/>
                          <a:gd name="connsiteY2" fmla="*/ 648072 h 1296144"/>
                          <a:gd name="connsiteX3" fmla="*/ 87472 w 159480"/>
                          <a:gd name="connsiteY3" fmla="*/ 1296144 h 1296144"/>
                          <a:gd name="connsiteX4" fmla="*/ 15464 w 159480"/>
                          <a:gd name="connsiteY4" fmla="*/ 648072 h 1296144"/>
                          <a:gd name="connsiteX0" fmla="*/ 13485 w 157501"/>
                          <a:gd name="connsiteY0" fmla="*/ 648072 h 1296144"/>
                          <a:gd name="connsiteX1" fmla="*/ 21099 w 157501"/>
                          <a:gd name="connsiteY1" fmla="*/ 0 h 1296144"/>
                          <a:gd name="connsiteX2" fmla="*/ 157501 w 157501"/>
                          <a:gd name="connsiteY2" fmla="*/ 648072 h 1296144"/>
                          <a:gd name="connsiteX3" fmla="*/ 46857 w 157501"/>
                          <a:gd name="connsiteY3" fmla="*/ 1296144 h 1296144"/>
                          <a:gd name="connsiteX4" fmla="*/ 13485 w 157501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7501" h="1296144">
                            <a:moveTo>
                              <a:pt x="13485" y="648072"/>
                            </a:moveTo>
                            <a:cubicBezTo>
                              <a:pt x="9192" y="432048"/>
                              <a:pt x="-18670" y="0"/>
                              <a:pt x="21099" y="0"/>
                            </a:cubicBezTo>
                            <a:cubicBezTo>
                              <a:pt x="60868" y="0"/>
                              <a:pt x="157501" y="290152"/>
                              <a:pt x="157501" y="648072"/>
                            </a:cubicBezTo>
                            <a:cubicBezTo>
                              <a:pt x="157501" y="1005992"/>
                              <a:pt x="86626" y="1296144"/>
                              <a:pt x="46857" y="1296144"/>
                            </a:cubicBezTo>
                            <a:cubicBezTo>
                              <a:pt x="7088" y="1296144"/>
                              <a:pt x="17778" y="864096"/>
                              <a:pt x="13485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106" name="אליפסה 1">
                        <a:extLst>
                          <a:ext uri="{FF2B5EF4-FFF2-40B4-BE49-F238E27FC236}">
                            <a16:creationId xmlns:a16="http://schemas.microsoft.com/office/drawing/2014/main" id="{C8956B4C-57F7-4B30-908D-CEA418D8C92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306243" y="2056447"/>
                        <a:ext cx="157353" cy="1295809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670 w 157962"/>
                          <a:gd name="connsiteY0" fmla="*/ 648072 h 1296144"/>
                          <a:gd name="connsiteX1" fmla="*/ 138072 w 157962"/>
                          <a:gd name="connsiteY1" fmla="*/ 0 h 1296144"/>
                          <a:gd name="connsiteX2" fmla="*/ 145686 w 157962"/>
                          <a:gd name="connsiteY2" fmla="*/ 648072 h 1296144"/>
                          <a:gd name="connsiteX3" fmla="*/ 73678 w 157962"/>
                          <a:gd name="connsiteY3" fmla="*/ 1296144 h 1296144"/>
                          <a:gd name="connsiteX4" fmla="*/ 1670 w 157962"/>
                          <a:gd name="connsiteY4" fmla="*/ 648072 h 1296144"/>
                          <a:gd name="connsiteX0" fmla="*/ 0 w 156293"/>
                          <a:gd name="connsiteY0" fmla="*/ 648072 h 1296144"/>
                          <a:gd name="connsiteX1" fmla="*/ 136402 w 156293"/>
                          <a:gd name="connsiteY1" fmla="*/ 0 h 1296144"/>
                          <a:gd name="connsiteX2" fmla="*/ 144016 w 156293"/>
                          <a:gd name="connsiteY2" fmla="*/ 648072 h 1296144"/>
                          <a:gd name="connsiteX3" fmla="*/ 136403 w 156293"/>
                          <a:gd name="connsiteY3" fmla="*/ 1296144 h 1296144"/>
                          <a:gd name="connsiteX4" fmla="*/ 0 w 156293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6293" h="1296144">
                            <a:moveTo>
                              <a:pt x="0" y="648072"/>
                            </a:moveTo>
                            <a:cubicBezTo>
                              <a:pt x="0" y="432048"/>
                              <a:pt x="96633" y="0"/>
                              <a:pt x="136402" y="0"/>
                            </a:cubicBezTo>
                            <a:cubicBezTo>
                              <a:pt x="176171" y="0"/>
                              <a:pt x="144016" y="290152"/>
                              <a:pt x="144016" y="648072"/>
                            </a:cubicBezTo>
                            <a:cubicBezTo>
                              <a:pt x="144016" y="1005992"/>
                              <a:pt x="176172" y="1296144"/>
                              <a:pt x="136403" y="1296144"/>
                            </a:cubicBezTo>
                            <a:cubicBezTo>
                              <a:pt x="96634" y="1296144"/>
                              <a:pt x="0" y="864096"/>
                              <a:pt x="0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98" name="קבוצה 36">
                    <a:extLst>
                      <a:ext uri="{FF2B5EF4-FFF2-40B4-BE49-F238E27FC236}">
                        <a16:creationId xmlns:a16="http://schemas.microsoft.com/office/drawing/2014/main" id="{9A84597A-F822-44FD-B0F0-62CB7F38D0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87296" y="1595438"/>
                    <a:ext cx="1183272" cy="1398751"/>
                    <a:chOff x="2684220" y="1595438"/>
                    <a:chExt cx="1183272" cy="1398751"/>
                  </a:xfrm>
                </p:grpSpPr>
                <p:sp>
                  <p:nvSpPr>
                    <p:cNvPr id="99" name="TextBox 37">
                      <a:extLst>
                        <a:ext uri="{FF2B5EF4-FFF2-40B4-BE49-F238E27FC236}">
                          <a16:creationId xmlns:a16="http://schemas.microsoft.com/office/drawing/2014/main" id="{6B33FEB5-6FA0-4C40-BAFB-CF153E667560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684882" y="2388105"/>
                      <a:ext cx="1182687" cy="606271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  <a:effectLst>
                      <a:outerShdw sx="102000" sy="102000" algn="tl" rotWithShape="0">
                        <a:sysClr val="window" lastClr="FFFFFF">
                          <a:lumMod val="65000"/>
                          <a:alpha val="0"/>
                        </a:sys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      g</a:t>
                      </a:r>
                      <a:endParaRPr kumimoji="0" lang="he-I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00" name="קבוצה 38">
                      <a:extLst>
                        <a:ext uri="{FF2B5EF4-FFF2-40B4-BE49-F238E27FC236}">
                          <a16:creationId xmlns:a16="http://schemas.microsoft.com/office/drawing/2014/main" id="{367F46FE-E763-4013-BEDA-DF06A2B45B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75856" y="1595438"/>
                      <a:ext cx="314325" cy="1295400"/>
                      <a:chOff x="6149975" y="2057400"/>
                      <a:chExt cx="314325" cy="1295400"/>
                    </a:xfrm>
                  </p:grpSpPr>
                  <p:sp>
                    <p:nvSpPr>
                      <p:cNvPr id="101" name="אליפסה 6">
                        <a:extLst>
                          <a:ext uri="{FF2B5EF4-FFF2-40B4-BE49-F238E27FC236}">
                            <a16:creationId xmlns:a16="http://schemas.microsoft.com/office/drawing/2014/main" id="{AC38D5D8-902B-4D71-BE7D-6146964EF2F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95181" y="2056448"/>
                        <a:ext cx="113363" cy="1295810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5464 w 159480"/>
                          <a:gd name="connsiteY0" fmla="*/ 648072 h 1296144"/>
                          <a:gd name="connsiteX1" fmla="*/ 23078 w 159480"/>
                          <a:gd name="connsiteY1" fmla="*/ 0 h 1296144"/>
                          <a:gd name="connsiteX2" fmla="*/ 159480 w 159480"/>
                          <a:gd name="connsiteY2" fmla="*/ 648072 h 1296144"/>
                          <a:gd name="connsiteX3" fmla="*/ 87472 w 159480"/>
                          <a:gd name="connsiteY3" fmla="*/ 1296144 h 1296144"/>
                          <a:gd name="connsiteX4" fmla="*/ 15464 w 159480"/>
                          <a:gd name="connsiteY4" fmla="*/ 648072 h 1296144"/>
                          <a:gd name="connsiteX0" fmla="*/ 13485 w 157501"/>
                          <a:gd name="connsiteY0" fmla="*/ 648072 h 1296144"/>
                          <a:gd name="connsiteX1" fmla="*/ 21099 w 157501"/>
                          <a:gd name="connsiteY1" fmla="*/ 0 h 1296144"/>
                          <a:gd name="connsiteX2" fmla="*/ 157501 w 157501"/>
                          <a:gd name="connsiteY2" fmla="*/ 648072 h 1296144"/>
                          <a:gd name="connsiteX3" fmla="*/ 46857 w 157501"/>
                          <a:gd name="connsiteY3" fmla="*/ 1296144 h 1296144"/>
                          <a:gd name="connsiteX4" fmla="*/ 13485 w 157501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7501" h="1296144">
                            <a:moveTo>
                              <a:pt x="13485" y="648072"/>
                            </a:moveTo>
                            <a:cubicBezTo>
                              <a:pt x="9192" y="432048"/>
                              <a:pt x="-18670" y="0"/>
                              <a:pt x="21099" y="0"/>
                            </a:cubicBezTo>
                            <a:cubicBezTo>
                              <a:pt x="60868" y="0"/>
                              <a:pt x="157501" y="290152"/>
                              <a:pt x="157501" y="648072"/>
                            </a:cubicBezTo>
                            <a:cubicBezTo>
                              <a:pt x="157501" y="1005992"/>
                              <a:pt x="86626" y="1296144"/>
                              <a:pt x="46857" y="1296144"/>
                            </a:cubicBezTo>
                            <a:cubicBezTo>
                              <a:pt x="7088" y="1296144"/>
                              <a:pt x="17778" y="864096"/>
                              <a:pt x="13485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102" name="אליפסה 1">
                        <a:extLst>
                          <a:ext uri="{FF2B5EF4-FFF2-40B4-BE49-F238E27FC236}">
                            <a16:creationId xmlns:a16="http://schemas.microsoft.com/office/drawing/2014/main" id="{CCE6F0DF-062D-4828-8F93-CD5A125A3E3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308544" y="2056448"/>
                        <a:ext cx="155661" cy="1295810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670 w 157962"/>
                          <a:gd name="connsiteY0" fmla="*/ 648072 h 1296144"/>
                          <a:gd name="connsiteX1" fmla="*/ 138072 w 157962"/>
                          <a:gd name="connsiteY1" fmla="*/ 0 h 1296144"/>
                          <a:gd name="connsiteX2" fmla="*/ 145686 w 157962"/>
                          <a:gd name="connsiteY2" fmla="*/ 648072 h 1296144"/>
                          <a:gd name="connsiteX3" fmla="*/ 73678 w 157962"/>
                          <a:gd name="connsiteY3" fmla="*/ 1296144 h 1296144"/>
                          <a:gd name="connsiteX4" fmla="*/ 1670 w 157962"/>
                          <a:gd name="connsiteY4" fmla="*/ 648072 h 1296144"/>
                          <a:gd name="connsiteX0" fmla="*/ 0 w 156293"/>
                          <a:gd name="connsiteY0" fmla="*/ 648072 h 1296144"/>
                          <a:gd name="connsiteX1" fmla="*/ 136402 w 156293"/>
                          <a:gd name="connsiteY1" fmla="*/ 0 h 1296144"/>
                          <a:gd name="connsiteX2" fmla="*/ 144016 w 156293"/>
                          <a:gd name="connsiteY2" fmla="*/ 648072 h 1296144"/>
                          <a:gd name="connsiteX3" fmla="*/ 136403 w 156293"/>
                          <a:gd name="connsiteY3" fmla="*/ 1296144 h 1296144"/>
                          <a:gd name="connsiteX4" fmla="*/ 0 w 156293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6293" h="1296144">
                            <a:moveTo>
                              <a:pt x="0" y="648072"/>
                            </a:moveTo>
                            <a:cubicBezTo>
                              <a:pt x="0" y="432048"/>
                              <a:pt x="96633" y="0"/>
                              <a:pt x="136402" y="0"/>
                            </a:cubicBezTo>
                            <a:cubicBezTo>
                              <a:pt x="176171" y="0"/>
                              <a:pt x="144016" y="290152"/>
                              <a:pt x="144016" y="648072"/>
                            </a:cubicBezTo>
                            <a:cubicBezTo>
                              <a:pt x="144016" y="1005992"/>
                              <a:pt x="176172" y="1296144"/>
                              <a:pt x="136403" y="1296144"/>
                            </a:cubicBezTo>
                            <a:cubicBezTo>
                              <a:pt x="96634" y="1296144"/>
                              <a:pt x="0" y="864096"/>
                              <a:pt x="0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9" name="קבוצה 99">
                  <a:extLst>
                    <a:ext uri="{FF2B5EF4-FFF2-40B4-BE49-F238E27FC236}">
                      <a16:creationId xmlns:a16="http://schemas.microsoft.com/office/drawing/2014/main" id="{30C2B4A5-5A6A-4C41-BDB0-3FB0ACDA59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12391" y="3399771"/>
                  <a:ext cx="3666006" cy="2245375"/>
                  <a:chOff x="1157942" y="3346527"/>
                  <a:chExt cx="3666006" cy="2245375"/>
                </a:xfrm>
              </p:grpSpPr>
              <p:grpSp>
                <p:nvGrpSpPr>
                  <p:cNvPr id="70" name="קבוצה 101">
                    <a:extLst>
                      <a:ext uri="{FF2B5EF4-FFF2-40B4-BE49-F238E27FC236}">
                        <a16:creationId xmlns:a16="http://schemas.microsoft.com/office/drawing/2014/main" id="{5B5DD623-C814-4BF5-8CC6-40A344740C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0372" y="3346527"/>
                    <a:ext cx="3179354" cy="2150958"/>
                    <a:chOff x="2076799" y="3419050"/>
                    <a:chExt cx="3179354" cy="2150958"/>
                  </a:xfrm>
                </p:grpSpPr>
                <p:grpSp>
                  <p:nvGrpSpPr>
                    <p:cNvPr id="75" name="קבוצה 112">
                      <a:extLst>
                        <a:ext uri="{FF2B5EF4-FFF2-40B4-BE49-F238E27FC236}">
                          <a16:creationId xmlns:a16="http://schemas.microsoft.com/office/drawing/2014/main" id="{DCCE5E5A-00BD-4C60-9D57-6A49246F1C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7703" y="3419050"/>
                      <a:ext cx="1110077" cy="883839"/>
                      <a:chOff x="2686506" y="1595436"/>
                      <a:chExt cx="1183272" cy="1448545"/>
                    </a:xfrm>
                  </p:grpSpPr>
                  <p:sp>
                    <p:nvSpPr>
                      <p:cNvPr id="93" name="TextBox 130">
                        <a:extLst>
                          <a:ext uri="{FF2B5EF4-FFF2-40B4-BE49-F238E27FC236}">
                            <a16:creationId xmlns:a16="http://schemas.microsoft.com/office/drawing/2014/main" id="{5C1A3D38-E1C2-4D9B-A2B2-74477F840166}"/>
                          </a:ext>
                        </a:extLst>
                      </p:cNvPr>
                      <p:cNvSpPr txBox="1"/>
                      <p:nvPr/>
                    </p:nvSpPr>
                    <p:spPr bwMode="auto">
                      <a:xfrm>
                        <a:off x="2686299" y="2436956"/>
                        <a:ext cx="1182685" cy="60627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ffectLst>
                        <a:outerShdw sx="102000" sy="102000" algn="tl" rotWithShape="0">
                          <a:sysClr val="window" lastClr="FFFFFF">
                            <a:lumMod val="65000"/>
                            <a:alpha val="0"/>
                          </a:sysClr>
                        </a:outerShdw>
                      </a:effectLst>
                    </p:spPr>
                    <p:txBody>
                      <a:bodyPr rtlCol="1">
                        <a:spAutoFit/>
                      </a:bodyPr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g</a:t>
                        </a:r>
                        <a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      </a:t>
                        </a: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g</a:t>
                        </a:r>
                        <a:endPara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4" name="קבוצה 131">
                        <a:extLst>
                          <a:ext uri="{FF2B5EF4-FFF2-40B4-BE49-F238E27FC236}">
                            <a16:creationId xmlns:a16="http://schemas.microsoft.com/office/drawing/2014/main" id="{9828E826-8449-46D9-A588-9FBBF37E678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7143" y="1595436"/>
                        <a:ext cx="303038" cy="1315478"/>
                        <a:chOff x="6161262" y="2057398"/>
                        <a:chExt cx="303038" cy="1315478"/>
                      </a:xfrm>
                    </p:grpSpPr>
                    <p:sp>
                      <p:nvSpPr>
                        <p:cNvPr id="95" name="אליפסה 6">
                          <a:extLst>
                            <a:ext uri="{FF2B5EF4-FFF2-40B4-BE49-F238E27FC236}">
                              <a16:creationId xmlns:a16="http://schemas.microsoft.com/office/drawing/2014/main" id="{F0C0F222-F8D8-4120-89C2-B24F9A8D8DF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61066" y="2009026"/>
                          <a:ext cx="157354" cy="1363460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5464 w 159480"/>
                            <a:gd name="connsiteY0" fmla="*/ 648072 h 1296144"/>
                            <a:gd name="connsiteX1" fmla="*/ 23078 w 159480"/>
                            <a:gd name="connsiteY1" fmla="*/ 0 h 1296144"/>
                            <a:gd name="connsiteX2" fmla="*/ 159480 w 159480"/>
                            <a:gd name="connsiteY2" fmla="*/ 648072 h 1296144"/>
                            <a:gd name="connsiteX3" fmla="*/ 87472 w 159480"/>
                            <a:gd name="connsiteY3" fmla="*/ 1296144 h 1296144"/>
                            <a:gd name="connsiteX4" fmla="*/ 15464 w 159480"/>
                            <a:gd name="connsiteY4" fmla="*/ 648072 h 1296144"/>
                            <a:gd name="connsiteX0" fmla="*/ 13485 w 157501"/>
                            <a:gd name="connsiteY0" fmla="*/ 648072 h 1296144"/>
                            <a:gd name="connsiteX1" fmla="*/ 21099 w 157501"/>
                            <a:gd name="connsiteY1" fmla="*/ 0 h 1296144"/>
                            <a:gd name="connsiteX2" fmla="*/ 157501 w 157501"/>
                            <a:gd name="connsiteY2" fmla="*/ 648072 h 1296144"/>
                            <a:gd name="connsiteX3" fmla="*/ 46857 w 157501"/>
                            <a:gd name="connsiteY3" fmla="*/ 1296144 h 1296144"/>
                            <a:gd name="connsiteX4" fmla="*/ 13485 w 157501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7501" h="1296144">
                              <a:moveTo>
                                <a:pt x="13485" y="648072"/>
                              </a:moveTo>
                              <a:cubicBezTo>
                                <a:pt x="9192" y="432048"/>
                                <a:pt x="-18670" y="0"/>
                                <a:pt x="21099" y="0"/>
                              </a:cubicBezTo>
                              <a:cubicBezTo>
                                <a:pt x="60868" y="0"/>
                                <a:pt x="157501" y="290152"/>
                                <a:pt x="157501" y="648072"/>
                              </a:cubicBezTo>
                              <a:cubicBezTo>
                                <a:pt x="157501" y="1005992"/>
                                <a:pt x="86626" y="1296144"/>
                                <a:pt x="46857" y="1296144"/>
                              </a:cubicBezTo>
                              <a:cubicBezTo>
                                <a:pt x="7088" y="1296144"/>
                                <a:pt x="17778" y="864096"/>
                                <a:pt x="13485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96" name="אליפסה 1">
                          <a:extLst>
                            <a:ext uri="{FF2B5EF4-FFF2-40B4-BE49-F238E27FC236}">
                              <a16:creationId xmlns:a16="http://schemas.microsoft.com/office/drawing/2014/main" id="{664808CA-78E6-4F6B-8FDE-DBF7658800A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306575" y="1988210"/>
                          <a:ext cx="157354" cy="1363460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670 w 157962"/>
                            <a:gd name="connsiteY0" fmla="*/ 648072 h 1296144"/>
                            <a:gd name="connsiteX1" fmla="*/ 138072 w 157962"/>
                            <a:gd name="connsiteY1" fmla="*/ 0 h 1296144"/>
                            <a:gd name="connsiteX2" fmla="*/ 145686 w 157962"/>
                            <a:gd name="connsiteY2" fmla="*/ 648072 h 1296144"/>
                            <a:gd name="connsiteX3" fmla="*/ 73678 w 157962"/>
                            <a:gd name="connsiteY3" fmla="*/ 1296144 h 1296144"/>
                            <a:gd name="connsiteX4" fmla="*/ 1670 w 157962"/>
                            <a:gd name="connsiteY4" fmla="*/ 648072 h 1296144"/>
                            <a:gd name="connsiteX0" fmla="*/ 0 w 156293"/>
                            <a:gd name="connsiteY0" fmla="*/ 648072 h 1296144"/>
                            <a:gd name="connsiteX1" fmla="*/ 136402 w 156293"/>
                            <a:gd name="connsiteY1" fmla="*/ 0 h 1296144"/>
                            <a:gd name="connsiteX2" fmla="*/ 144016 w 156293"/>
                            <a:gd name="connsiteY2" fmla="*/ 648072 h 1296144"/>
                            <a:gd name="connsiteX3" fmla="*/ 136403 w 156293"/>
                            <a:gd name="connsiteY3" fmla="*/ 1296144 h 1296144"/>
                            <a:gd name="connsiteX4" fmla="*/ 0 w 156293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6293" h="1296144">
                              <a:moveTo>
                                <a:pt x="0" y="648072"/>
                              </a:moveTo>
                              <a:cubicBezTo>
                                <a:pt x="0" y="432048"/>
                                <a:pt x="96633" y="0"/>
                                <a:pt x="136402" y="0"/>
                              </a:cubicBezTo>
                              <a:cubicBezTo>
                                <a:pt x="176171" y="0"/>
                                <a:pt x="144016" y="290152"/>
                                <a:pt x="144016" y="648072"/>
                              </a:cubicBezTo>
                              <a:cubicBezTo>
                                <a:pt x="144016" y="1005992"/>
                                <a:pt x="176172" y="1296144"/>
                                <a:pt x="136403" y="1296144"/>
                              </a:cubicBezTo>
                              <a:cubicBezTo>
                                <a:pt x="96634" y="1296144"/>
                                <a:pt x="0" y="864096"/>
                                <a:pt x="0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6" name="קבוצה 113">
                      <a:extLst>
                        <a:ext uri="{FF2B5EF4-FFF2-40B4-BE49-F238E27FC236}">
                          <a16:creationId xmlns:a16="http://schemas.microsoft.com/office/drawing/2014/main" id="{3B1B321D-7747-4201-8B02-699B6F83A3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670" y="3431302"/>
                      <a:ext cx="1110077" cy="856198"/>
                      <a:chOff x="2653455" y="1595438"/>
                      <a:chExt cx="1183272" cy="1403243"/>
                    </a:xfrm>
                  </p:grpSpPr>
                  <p:sp>
                    <p:nvSpPr>
                      <p:cNvPr id="89" name="TextBox 126">
                        <a:extLst>
                          <a:ext uri="{FF2B5EF4-FFF2-40B4-BE49-F238E27FC236}">
                            <a16:creationId xmlns:a16="http://schemas.microsoft.com/office/drawing/2014/main" id="{6F68E156-A9D8-4553-A762-E10750F1986B}"/>
                          </a:ext>
                        </a:extLst>
                      </p:cNvPr>
                      <p:cNvSpPr txBox="1"/>
                      <p:nvPr/>
                    </p:nvSpPr>
                    <p:spPr bwMode="auto">
                      <a:xfrm>
                        <a:off x="2653558" y="2442898"/>
                        <a:ext cx="1182685" cy="486579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ffectLst>
                        <a:outerShdw sx="102000" sy="102000" algn="tl" rotWithShape="0">
                          <a:sysClr val="window" lastClr="FFFFFF">
                            <a:lumMod val="65000"/>
                            <a:alpha val="0"/>
                          </a:sysClr>
                        </a:outerShdw>
                      </a:effectLst>
                    </p:spPr>
                    <p:txBody>
                      <a:bodyPr rtlCol="1">
                        <a:spAutoFit/>
                      </a:bodyPr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g      g</a:t>
                        </a:r>
                        <a:endPara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0" name="קבוצה 127">
                        <a:extLst>
                          <a:ext uri="{FF2B5EF4-FFF2-40B4-BE49-F238E27FC236}">
                            <a16:creationId xmlns:a16="http://schemas.microsoft.com/office/drawing/2014/main" id="{78EF6C8E-4363-4DFE-94FD-623E2698CA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5856" y="1595438"/>
                        <a:ext cx="314325" cy="1295400"/>
                        <a:chOff x="6149975" y="2057400"/>
                        <a:chExt cx="314325" cy="1295400"/>
                      </a:xfrm>
                    </p:grpSpPr>
                    <p:sp>
                      <p:nvSpPr>
                        <p:cNvPr id="91" name="אליפסה 6">
                          <a:extLst>
                            <a:ext uri="{FF2B5EF4-FFF2-40B4-BE49-F238E27FC236}">
                              <a16:creationId xmlns:a16="http://schemas.microsoft.com/office/drawing/2014/main" id="{F6DFE2D2-7C49-486E-AD9B-4A45CF3C44C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50321" y="2056600"/>
                          <a:ext cx="157352" cy="1295808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5464 w 159480"/>
                            <a:gd name="connsiteY0" fmla="*/ 648072 h 1296144"/>
                            <a:gd name="connsiteX1" fmla="*/ 23078 w 159480"/>
                            <a:gd name="connsiteY1" fmla="*/ 0 h 1296144"/>
                            <a:gd name="connsiteX2" fmla="*/ 159480 w 159480"/>
                            <a:gd name="connsiteY2" fmla="*/ 648072 h 1296144"/>
                            <a:gd name="connsiteX3" fmla="*/ 87472 w 159480"/>
                            <a:gd name="connsiteY3" fmla="*/ 1296144 h 1296144"/>
                            <a:gd name="connsiteX4" fmla="*/ 15464 w 159480"/>
                            <a:gd name="connsiteY4" fmla="*/ 648072 h 1296144"/>
                            <a:gd name="connsiteX0" fmla="*/ 13485 w 157501"/>
                            <a:gd name="connsiteY0" fmla="*/ 648072 h 1296144"/>
                            <a:gd name="connsiteX1" fmla="*/ 21099 w 157501"/>
                            <a:gd name="connsiteY1" fmla="*/ 0 h 1296144"/>
                            <a:gd name="connsiteX2" fmla="*/ 157501 w 157501"/>
                            <a:gd name="connsiteY2" fmla="*/ 648072 h 1296144"/>
                            <a:gd name="connsiteX3" fmla="*/ 46857 w 157501"/>
                            <a:gd name="connsiteY3" fmla="*/ 1296144 h 1296144"/>
                            <a:gd name="connsiteX4" fmla="*/ 13485 w 157501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7501" h="1296144">
                              <a:moveTo>
                                <a:pt x="13485" y="648072"/>
                              </a:moveTo>
                              <a:cubicBezTo>
                                <a:pt x="9192" y="432048"/>
                                <a:pt x="-18670" y="0"/>
                                <a:pt x="21099" y="0"/>
                              </a:cubicBezTo>
                              <a:cubicBezTo>
                                <a:pt x="60868" y="0"/>
                                <a:pt x="157501" y="290152"/>
                                <a:pt x="157501" y="648072"/>
                              </a:cubicBezTo>
                              <a:cubicBezTo>
                                <a:pt x="157501" y="1005992"/>
                                <a:pt x="86626" y="1296144"/>
                                <a:pt x="46857" y="1296144"/>
                              </a:cubicBezTo>
                              <a:cubicBezTo>
                                <a:pt x="7088" y="1296144"/>
                                <a:pt x="17778" y="864096"/>
                                <a:pt x="13485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92" name="אליפסה 1">
                          <a:extLst>
                            <a:ext uri="{FF2B5EF4-FFF2-40B4-BE49-F238E27FC236}">
                              <a16:creationId xmlns:a16="http://schemas.microsoft.com/office/drawing/2014/main" id="{D52AF693-CFEB-4131-A15E-129F81B6907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307674" y="2056600"/>
                          <a:ext cx="126898" cy="1295808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670 w 157962"/>
                            <a:gd name="connsiteY0" fmla="*/ 648072 h 1296144"/>
                            <a:gd name="connsiteX1" fmla="*/ 138072 w 157962"/>
                            <a:gd name="connsiteY1" fmla="*/ 0 h 1296144"/>
                            <a:gd name="connsiteX2" fmla="*/ 145686 w 157962"/>
                            <a:gd name="connsiteY2" fmla="*/ 648072 h 1296144"/>
                            <a:gd name="connsiteX3" fmla="*/ 73678 w 157962"/>
                            <a:gd name="connsiteY3" fmla="*/ 1296144 h 1296144"/>
                            <a:gd name="connsiteX4" fmla="*/ 1670 w 157962"/>
                            <a:gd name="connsiteY4" fmla="*/ 648072 h 1296144"/>
                            <a:gd name="connsiteX0" fmla="*/ 0 w 156293"/>
                            <a:gd name="connsiteY0" fmla="*/ 648072 h 1296144"/>
                            <a:gd name="connsiteX1" fmla="*/ 136402 w 156293"/>
                            <a:gd name="connsiteY1" fmla="*/ 0 h 1296144"/>
                            <a:gd name="connsiteX2" fmla="*/ 144016 w 156293"/>
                            <a:gd name="connsiteY2" fmla="*/ 648072 h 1296144"/>
                            <a:gd name="connsiteX3" fmla="*/ 136403 w 156293"/>
                            <a:gd name="connsiteY3" fmla="*/ 1296144 h 1296144"/>
                            <a:gd name="connsiteX4" fmla="*/ 0 w 156293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6293" h="1296144">
                              <a:moveTo>
                                <a:pt x="0" y="648072"/>
                              </a:moveTo>
                              <a:cubicBezTo>
                                <a:pt x="0" y="432048"/>
                                <a:pt x="96633" y="0"/>
                                <a:pt x="136402" y="0"/>
                              </a:cubicBezTo>
                              <a:cubicBezTo>
                                <a:pt x="176171" y="0"/>
                                <a:pt x="144016" y="290152"/>
                                <a:pt x="144016" y="648072"/>
                              </a:cubicBezTo>
                              <a:cubicBezTo>
                                <a:pt x="144016" y="1005992"/>
                                <a:pt x="176172" y="1296144"/>
                                <a:pt x="136403" y="1296144"/>
                              </a:cubicBezTo>
                              <a:cubicBezTo>
                                <a:pt x="96634" y="1296144"/>
                                <a:pt x="0" y="864096"/>
                                <a:pt x="0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7" name="קבוצה 114">
                      <a:extLst>
                        <a:ext uri="{FF2B5EF4-FFF2-40B4-BE49-F238E27FC236}">
                          <a16:creationId xmlns:a16="http://schemas.microsoft.com/office/drawing/2014/main" id="{00ECA442-404F-499D-88C1-D04B9BF6B4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5972" y="4725144"/>
                      <a:ext cx="2910181" cy="816519"/>
                      <a:chOff x="2407175" y="1595436"/>
                      <a:chExt cx="3102071" cy="1338212"/>
                    </a:xfrm>
                  </p:grpSpPr>
                  <p:grpSp>
                    <p:nvGrpSpPr>
                      <p:cNvPr id="81" name="קבוצה 118">
                        <a:extLst>
                          <a:ext uri="{FF2B5EF4-FFF2-40B4-BE49-F238E27FC236}">
                            <a16:creationId xmlns:a16="http://schemas.microsoft.com/office/drawing/2014/main" id="{9B12AB3C-B165-40CD-B08F-A4F64B2F886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7175" y="1595436"/>
                        <a:ext cx="2003310" cy="1295402"/>
                        <a:chOff x="2407175" y="1595436"/>
                        <a:chExt cx="2003310" cy="1295402"/>
                      </a:xfrm>
                    </p:grpSpPr>
                    <p:sp>
                      <p:nvSpPr>
                        <p:cNvPr id="85" name="TextBox 122">
                          <a:extLst>
                            <a:ext uri="{FF2B5EF4-FFF2-40B4-BE49-F238E27FC236}">
                              <a16:creationId xmlns:a16="http://schemas.microsoft.com/office/drawing/2014/main" id="{4075130B-11FE-4DC6-A174-544F439E88CD}"/>
                            </a:ext>
                          </a:extLst>
                        </p:cNvPr>
                        <p:cNvSpPr txBox="1"/>
                        <p:nvPr/>
                      </p:nvSpPr>
                      <p:spPr bwMode="auto">
                        <a:xfrm>
                          <a:off x="4075572" y="2336354"/>
                          <a:ext cx="335010" cy="554231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</a:ln>
                        <a:effectLst>
                          <a:outerShdw sx="102000" sy="102000" algn="tl" rotWithShape="0">
                            <a:sysClr val="window" lastClr="FFFFFF">
                              <a:lumMod val="65000"/>
                              <a:alpha val="0"/>
                            </a:sysClr>
                          </a:outerShdw>
                        </a:effectLst>
                      </p:spPr>
                      <p:txBody>
                        <a:bodyPr rtlCol="1">
                          <a:spAutoFit/>
                        </a:bodyPr>
                        <a:lstStyle/>
                        <a:p>
                          <a:pPr marL="0" marR="0" lvl="0" indent="0" algn="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</a:t>
                          </a:r>
                          <a:endParaRPr kumimoji="0" lang="he-IL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86" name="קבוצה 123">
                          <a:extLst>
                            <a:ext uri="{FF2B5EF4-FFF2-40B4-BE49-F238E27FC236}">
                              <a16:creationId xmlns:a16="http://schemas.microsoft.com/office/drawing/2014/main" id="{36022D42-F397-4A69-9B56-980DCC95AF5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07175" y="1595436"/>
                          <a:ext cx="1059802" cy="1295400"/>
                          <a:chOff x="5281294" y="2057398"/>
                          <a:chExt cx="1059802" cy="1295400"/>
                        </a:xfrm>
                      </p:grpSpPr>
                      <p:sp>
                        <p:nvSpPr>
                          <p:cNvPr id="87" name="אליפסה 6">
                            <a:extLst>
                              <a:ext uri="{FF2B5EF4-FFF2-40B4-BE49-F238E27FC236}">
                                <a16:creationId xmlns:a16="http://schemas.microsoft.com/office/drawing/2014/main" id="{FE36111E-76DC-4CA3-82DF-3D7CDB34151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5281410" y="2056741"/>
                            <a:ext cx="157353" cy="1295806"/>
                          </a:xfrm>
                          <a:custGeom>
                            <a:avLst/>
                            <a:gdLst>
                              <a:gd name="connsiteX0" fmla="*/ 0 w 144016"/>
                              <a:gd name="connsiteY0" fmla="*/ 648072 h 1296144"/>
                              <a:gd name="connsiteX1" fmla="*/ 72008 w 144016"/>
                              <a:gd name="connsiteY1" fmla="*/ 0 h 1296144"/>
                              <a:gd name="connsiteX2" fmla="*/ 144016 w 144016"/>
                              <a:gd name="connsiteY2" fmla="*/ 648072 h 1296144"/>
                              <a:gd name="connsiteX3" fmla="*/ 72008 w 144016"/>
                              <a:gd name="connsiteY3" fmla="*/ 1296144 h 1296144"/>
                              <a:gd name="connsiteX4" fmla="*/ 0 w 144016"/>
                              <a:gd name="connsiteY4" fmla="*/ 648072 h 1296144"/>
                              <a:gd name="connsiteX0" fmla="*/ 15464 w 159480"/>
                              <a:gd name="connsiteY0" fmla="*/ 648072 h 1296144"/>
                              <a:gd name="connsiteX1" fmla="*/ 23078 w 159480"/>
                              <a:gd name="connsiteY1" fmla="*/ 0 h 1296144"/>
                              <a:gd name="connsiteX2" fmla="*/ 159480 w 159480"/>
                              <a:gd name="connsiteY2" fmla="*/ 648072 h 1296144"/>
                              <a:gd name="connsiteX3" fmla="*/ 87472 w 159480"/>
                              <a:gd name="connsiteY3" fmla="*/ 1296144 h 1296144"/>
                              <a:gd name="connsiteX4" fmla="*/ 15464 w 159480"/>
                              <a:gd name="connsiteY4" fmla="*/ 648072 h 1296144"/>
                              <a:gd name="connsiteX0" fmla="*/ 13485 w 157501"/>
                              <a:gd name="connsiteY0" fmla="*/ 648072 h 1296144"/>
                              <a:gd name="connsiteX1" fmla="*/ 21099 w 157501"/>
                              <a:gd name="connsiteY1" fmla="*/ 0 h 1296144"/>
                              <a:gd name="connsiteX2" fmla="*/ 157501 w 157501"/>
                              <a:gd name="connsiteY2" fmla="*/ 648072 h 1296144"/>
                              <a:gd name="connsiteX3" fmla="*/ 46857 w 157501"/>
                              <a:gd name="connsiteY3" fmla="*/ 1296144 h 1296144"/>
                              <a:gd name="connsiteX4" fmla="*/ 13485 w 157501"/>
                              <a:gd name="connsiteY4" fmla="*/ 648072 h 12961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57501" h="1296144">
                                <a:moveTo>
                                  <a:pt x="13485" y="648072"/>
                                </a:moveTo>
                                <a:cubicBezTo>
                                  <a:pt x="9192" y="432048"/>
                                  <a:pt x="-18670" y="0"/>
                                  <a:pt x="21099" y="0"/>
                                </a:cubicBezTo>
                                <a:cubicBezTo>
                                  <a:pt x="60868" y="0"/>
                                  <a:pt x="157501" y="290152"/>
                                  <a:pt x="157501" y="648072"/>
                                </a:cubicBezTo>
                                <a:cubicBezTo>
                                  <a:pt x="157501" y="1005992"/>
                                  <a:pt x="86626" y="1296144"/>
                                  <a:pt x="46857" y="1296144"/>
                                </a:cubicBezTo>
                                <a:cubicBezTo>
                                  <a:pt x="7088" y="1296144"/>
                                  <a:pt x="17778" y="864096"/>
                                  <a:pt x="13485" y="64807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ysClr val="window" lastClr="FFFFFF">
                              <a:lumMod val="75000"/>
                            </a:sysClr>
                          </a:solidFill>
                          <a:ln w="25400" cap="flat" cmpd="sng" algn="ctr">
                            <a:solidFill>
                              <a:sysClr val="window" lastClr="FFFFFF">
                                <a:lumMod val="6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1" anchor="ctr"/>
                          <a:lstStyle/>
                          <a:p>
                            <a:pPr marL="0" marR="0" lvl="0" indent="0" algn="ctr" defTabSz="914400" rtl="1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he-I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Arial"/>
                            </a:endParaRPr>
                          </a:p>
                        </p:txBody>
                      </p:sp>
                      <p:sp>
                        <p:nvSpPr>
                          <p:cNvPr id="88" name="אליפסה 1">
                            <a:extLst>
                              <a:ext uri="{FF2B5EF4-FFF2-40B4-BE49-F238E27FC236}">
                                <a16:creationId xmlns:a16="http://schemas.microsoft.com/office/drawing/2014/main" id="{EF8C4A8F-0134-474F-956B-717A046B6F2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6183229" y="2056741"/>
                            <a:ext cx="157354" cy="1295806"/>
                          </a:xfrm>
                          <a:custGeom>
                            <a:avLst/>
                            <a:gdLst>
                              <a:gd name="connsiteX0" fmla="*/ 0 w 144016"/>
                              <a:gd name="connsiteY0" fmla="*/ 648072 h 1296144"/>
                              <a:gd name="connsiteX1" fmla="*/ 72008 w 144016"/>
                              <a:gd name="connsiteY1" fmla="*/ 0 h 1296144"/>
                              <a:gd name="connsiteX2" fmla="*/ 144016 w 144016"/>
                              <a:gd name="connsiteY2" fmla="*/ 648072 h 1296144"/>
                              <a:gd name="connsiteX3" fmla="*/ 72008 w 144016"/>
                              <a:gd name="connsiteY3" fmla="*/ 1296144 h 1296144"/>
                              <a:gd name="connsiteX4" fmla="*/ 0 w 144016"/>
                              <a:gd name="connsiteY4" fmla="*/ 648072 h 1296144"/>
                              <a:gd name="connsiteX0" fmla="*/ 1670 w 157962"/>
                              <a:gd name="connsiteY0" fmla="*/ 648072 h 1296144"/>
                              <a:gd name="connsiteX1" fmla="*/ 138072 w 157962"/>
                              <a:gd name="connsiteY1" fmla="*/ 0 h 1296144"/>
                              <a:gd name="connsiteX2" fmla="*/ 145686 w 157962"/>
                              <a:gd name="connsiteY2" fmla="*/ 648072 h 1296144"/>
                              <a:gd name="connsiteX3" fmla="*/ 73678 w 157962"/>
                              <a:gd name="connsiteY3" fmla="*/ 1296144 h 1296144"/>
                              <a:gd name="connsiteX4" fmla="*/ 1670 w 157962"/>
                              <a:gd name="connsiteY4" fmla="*/ 648072 h 1296144"/>
                              <a:gd name="connsiteX0" fmla="*/ 0 w 156293"/>
                              <a:gd name="connsiteY0" fmla="*/ 648072 h 1296144"/>
                              <a:gd name="connsiteX1" fmla="*/ 136402 w 156293"/>
                              <a:gd name="connsiteY1" fmla="*/ 0 h 1296144"/>
                              <a:gd name="connsiteX2" fmla="*/ 144016 w 156293"/>
                              <a:gd name="connsiteY2" fmla="*/ 648072 h 1296144"/>
                              <a:gd name="connsiteX3" fmla="*/ 136403 w 156293"/>
                              <a:gd name="connsiteY3" fmla="*/ 1296144 h 1296144"/>
                              <a:gd name="connsiteX4" fmla="*/ 0 w 156293"/>
                              <a:gd name="connsiteY4" fmla="*/ 648072 h 12961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56293" h="1296144">
                                <a:moveTo>
                                  <a:pt x="0" y="648072"/>
                                </a:moveTo>
                                <a:cubicBezTo>
                                  <a:pt x="0" y="432048"/>
                                  <a:pt x="96633" y="0"/>
                                  <a:pt x="136402" y="0"/>
                                </a:cubicBezTo>
                                <a:cubicBezTo>
                                  <a:pt x="176171" y="0"/>
                                  <a:pt x="144016" y="290152"/>
                                  <a:pt x="144016" y="648072"/>
                                </a:cubicBezTo>
                                <a:cubicBezTo>
                                  <a:pt x="144016" y="1005992"/>
                                  <a:pt x="176172" y="1296144"/>
                                  <a:pt x="136403" y="1296144"/>
                                </a:cubicBezTo>
                                <a:cubicBezTo>
                                  <a:pt x="96634" y="1296144"/>
                                  <a:pt x="0" y="864096"/>
                                  <a:pt x="0" y="64807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ysClr val="window" lastClr="FFFFFF">
                              <a:lumMod val="75000"/>
                            </a:sysClr>
                          </a:solidFill>
                          <a:ln w="25400" cap="flat" cmpd="sng" algn="ctr">
                            <a:solidFill>
                              <a:sysClr val="window" lastClr="FFFFFF">
                                <a:lumMod val="6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1" anchor="ctr"/>
                          <a:lstStyle/>
                          <a:p>
                            <a:pPr marL="0" marR="0" lvl="0" indent="0" algn="ctr" defTabSz="914400" rtl="1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he-I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2" name="קבוצה 119">
                        <a:extLst>
                          <a:ext uri="{FF2B5EF4-FFF2-40B4-BE49-F238E27FC236}">
                            <a16:creationId xmlns:a16="http://schemas.microsoft.com/office/drawing/2014/main" id="{DDE61D0B-612F-47B8-A93F-3DD3E5EC184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48917" y="1637137"/>
                        <a:ext cx="1160329" cy="1296511"/>
                        <a:chOff x="6419960" y="2099099"/>
                        <a:chExt cx="1160329" cy="1296511"/>
                      </a:xfrm>
                    </p:grpSpPr>
                    <p:sp>
                      <p:nvSpPr>
                        <p:cNvPr id="83" name="אליפסה 6">
                          <a:extLst>
                            <a:ext uri="{FF2B5EF4-FFF2-40B4-BE49-F238E27FC236}">
                              <a16:creationId xmlns:a16="http://schemas.microsoft.com/office/drawing/2014/main" id="{8ADA2D7F-3982-40B4-BACF-9548F4ABC7D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375031" y="2098373"/>
                          <a:ext cx="157354" cy="1228155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5464 w 159480"/>
                            <a:gd name="connsiteY0" fmla="*/ 648072 h 1296144"/>
                            <a:gd name="connsiteX1" fmla="*/ 23078 w 159480"/>
                            <a:gd name="connsiteY1" fmla="*/ 0 h 1296144"/>
                            <a:gd name="connsiteX2" fmla="*/ 159480 w 159480"/>
                            <a:gd name="connsiteY2" fmla="*/ 648072 h 1296144"/>
                            <a:gd name="connsiteX3" fmla="*/ 87472 w 159480"/>
                            <a:gd name="connsiteY3" fmla="*/ 1296144 h 1296144"/>
                            <a:gd name="connsiteX4" fmla="*/ 15464 w 159480"/>
                            <a:gd name="connsiteY4" fmla="*/ 648072 h 1296144"/>
                            <a:gd name="connsiteX0" fmla="*/ 13485 w 157501"/>
                            <a:gd name="connsiteY0" fmla="*/ 648072 h 1296144"/>
                            <a:gd name="connsiteX1" fmla="*/ 21099 w 157501"/>
                            <a:gd name="connsiteY1" fmla="*/ 0 h 1296144"/>
                            <a:gd name="connsiteX2" fmla="*/ 157501 w 157501"/>
                            <a:gd name="connsiteY2" fmla="*/ 648072 h 1296144"/>
                            <a:gd name="connsiteX3" fmla="*/ 46857 w 157501"/>
                            <a:gd name="connsiteY3" fmla="*/ 1296144 h 1296144"/>
                            <a:gd name="connsiteX4" fmla="*/ 13485 w 157501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7501" h="1296144">
                              <a:moveTo>
                                <a:pt x="13485" y="648072"/>
                              </a:moveTo>
                              <a:cubicBezTo>
                                <a:pt x="9192" y="432048"/>
                                <a:pt x="-18670" y="0"/>
                                <a:pt x="21099" y="0"/>
                              </a:cubicBezTo>
                              <a:cubicBezTo>
                                <a:pt x="60868" y="0"/>
                                <a:pt x="157501" y="290152"/>
                                <a:pt x="157501" y="648072"/>
                              </a:cubicBezTo>
                              <a:cubicBezTo>
                                <a:pt x="157501" y="1005992"/>
                                <a:pt x="86626" y="1296144"/>
                                <a:pt x="46857" y="1296144"/>
                              </a:cubicBezTo>
                              <a:cubicBezTo>
                                <a:pt x="7088" y="1296144"/>
                                <a:pt x="17778" y="864096"/>
                                <a:pt x="13485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84" name="אליפסה 1">
                          <a:extLst>
                            <a:ext uri="{FF2B5EF4-FFF2-40B4-BE49-F238E27FC236}">
                              <a16:creationId xmlns:a16="http://schemas.microsoft.com/office/drawing/2014/main" id="{D0B6EA0C-294D-4EB9-BA4C-4F8BEE073FB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422360" y="2098373"/>
                          <a:ext cx="157353" cy="1228155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670 w 157962"/>
                            <a:gd name="connsiteY0" fmla="*/ 648072 h 1296144"/>
                            <a:gd name="connsiteX1" fmla="*/ 138072 w 157962"/>
                            <a:gd name="connsiteY1" fmla="*/ 0 h 1296144"/>
                            <a:gd name="connsiteX2" fmla="*/ 145686 w 157962"/>
                            <a:gd name="connsiteY2" fmla="*/ 648072 h 1296144"/>
                            <a:gd name="connsiteX3" fmla="*/ 73678 w 157962"/>
                            <a:gd name="connsiteY3" fmla="*/ 1296144 h 1296144"/>
                            <a:gd name="connsiteX4" fmla="*/ 1670 w 157962"/>
                            <a:gd name="connsiteY4" fmla="*/ 648072 h 1296144"/>
                            <a:gd name="connsiteX0" fmla="*/ 0 w 156293"/>
                            <a:gd name="connsiteY0" fmla="*/ 648072 h 1296144"/>
                            <a:gd name="connsiteX1" fmla="*/ 136402 w 156293"/>
                            <a:gd name="connsiteY1" fmla="*/ 0 h 1296144"/>
                            <a:gd name="connsiteX2" fmla="*/ 144016 w 156293"/>
                            <a:gd name="connsiteY2" fmla="*/ 648072 h 1296144"/>
                            <a:gd name="connsiteX3" fmla="*/ 136403 w 156293"/>
                            <a:gd name="connsiteY3" fmla="*/ 1296144 h 1296144"/>
                            <a:gd name="connsiteX4" fmla="*/ 0 w 156293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6293" h="1296144">
                              <a:moveTo>
                                <a:pt x="0" y="648072"/>
                              </a:moveTo>
                              <a:cubicBezTo>
                                <a:pt x="0" y="432048"/>
                                <a:pt x="96633" y="0"/>
                                <a:pt x="136402" y="0"/>
                              </a:cubicBezTo>
                              <a:cubicBezTo>
                                <a:pt x="176171" y="0"/>
                                <a:pt x="144016" y="290152"/>
                                <a:pt x="144016" y="648072"/>
                              </a:cubicBezTo>
                              <a:cubicBezTo>
                                <a:pt x="144016" y="1005992"/>
                                <a:pt x="176172" y="1296144"/>
                                <a:pt x="136403" y="1296144"/>
                              </a:cubicBezTo>
                              <a:cubicBezTo>
                                <a:pt x="96634" y="1296144"/>
                                <a:pt x="0" y="864096"/>
                                <a:pt x="0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8" name="TextBox 115">
                      <a:extLst>
                        <a:ext uri="{FF2B5EF4-FFF2-40B4-BE49-F238E27FC236}">
                          <a16:creationId xmlns:a16="http://schemas.microsoft.com/office/drawing/2014/main" id="{F985839F-C9CF-498F-A544-FF1D3792CF25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936559" y="5169283"/>
                      <a:ext cx="314287" cy="338167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  <a:effectLst>
                      <a:outerShdw sx="102000" sy="102000" algn="tl" rotWithShape="0">
                        <a:sysClr val="window" lastClr="FFFFFF">
                          <a:lumMod val="65000"/>
                          <a:alpha val="0"/>
                        </a:sys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  <a:endParaRPr kumimoji="0" lang="he-I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TextBox 116">
                      <a:extLst>
                        <a:ext uri="{FF2B5EF4-FFF2-40B4-BE49-F238E27FC236}">
                          <a16:creationId xmlns:a16="http://schemas.microsoft.com/office/drawing/2014/main" id="{6B2E91FE-94F3-4FB6-B706-09447AAB67F5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076239" y="5231201"/>
                      <a:ext cx="314287" cy="338168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  <a:effectLst>
                      <a:outerShdw sx="102000" sy="102000" algn="tl" rotWithShape="0">
                        <a:sysClr val="window" lastClr="FFFFFF">
                          <a:lumMod val="65000"/>
                          <a:alpha val="0"/>
                        </a:sys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  <a:endParaRPr kumimoji="0" lang="he-I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0" name="TextBox 117">
                      <a:extLst>
                        <a:ext uri="{FF2B5EF4-FFF2-40B4-BE49-F238E27FC236}">
                          <a16:creationId xmlns:a16="http://schemas.microsoft.com/office/drawing/2014/main" id="{727DED19-8D03-4374-8F94-8E3C260E7140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4866723" y="5231201"/>
                      <a:ext cx="315873" cy="338168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  <a:effectLst>
                      <a:outerShdw sx="102000" sy="102000" algn="tl" rotWithShape="0">
                        <a:sysClr val="window" lastClr="FFFFFF">
                          <a:lumMod val="65000"/>
                          <a:alpha val="0"/>
                        </a:sys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  <a:endParaRPr kumimoji="0" lang="he-I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71" name="אליפסה 70">
                    <a:extLst>
                      <a:ext uri="{FF2B5EF4-FFF2-40B4-BE49-F238E27FC236}">
                        <a16:creationId xmlns:a16="http://schemas.microsoft.com/office/drawing/2014/main" id="{B46EEBC7-F00F-4EDF-A578-0AD6D73B1476}"/>
                      </a:ext>
                    </a:extLst>
                  </p:cNvPr>
                  <p:cNvSpPr/>
                  <p:nvPr/>
                </p:nvSpPr>
                <p:spPr>
                  <a:xfrm>
                    <a:off x="3963628" y="4568074"/>
                    <a:ext cx="860320" cy="100974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72" name="אליפסה 71">
                    <a:extLst>
                      <a:ext uri="{FF2B5EF4-FFF2-40B4-BE49-F238E27FC236}">
                        <a16:creationId xmlns:a16="http://schemas.microsoft.com/office/drawing/2014/main" id="{917D3B72-FB63-43C7-BC7A-71FC9D3BFCA5}"/>
                      </a:ext>
                    </a:extLst>
                  </p:cNvPr>
                  <p:cNvSpPr/>
                  <p:nvPr/>
                </p:nvSpPr>
                <p:spPr>
                  <a:xfrm>
                    <a:off x="3000134" y="4568074"/>
                    <a:ext cx="861907" cy="100974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73" name="אליפסה 72">
                    <a:extLst>
                      <a:ext uri="{FF2B5EF4-FFF2-40B4-BE49-F238E27FC236}">
                        <a16:creationId xmlns:a16="http://schemas.microsoft.com/office/drawing/2014/main" id="{3E7DAA89-0835-4970-8892-12730CF9D34D}"/>
                      </a:ext>
                    </a:extLst>
                  </p:cNvPr>
                  <p:cNvSpPr/>
                  <p:nvPr/>
                </p:nvSpPr>
                <p:spPr>
                  <a:xfrm>
                    <a:off x="2060449" y="4582364"/>
                    <a:ext cx="860320" cy="100974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74" name="אליפסה 73">
                    <a:extLst>
                      <a:ext uri="{FF2B5EF4-FFF2-40B4-BE49-F238E27FC236}">
                        <a16:creationId xmlns:a16="http://schemas.microsoft.com/office/drawing/2014/main" id="{C55C8F6A-A18B-4781-BEF2-DFABA9DBB2AB}"/>
                      </a:ext>
                    </a:extLst>
                  </p:cNvPr>
                  <p:cNvSpPr/>
                  <p:nvPr/>
                </p:nvSpPr>
                <p:spPr>
                  <a:xfrm>
                    <a:off x="1157271" y="4542672"/>
                    <a:ext cx="860320" cy="100974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rgbClr val="C6D9F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sp>
            <p:nvSpPr>
              <p:cNvPr id="65" name="אליפסה 64">
                <a:extLst>
                  <a:ext uri="{FF2B5EF4-FFF2-40B4-BE49-F238E27FC236}">
                    <a16:creationId xmlns:a16="http://schemas.microsoft.com/office/drawing/2014/main" id="{A65F64D1-F39C-4D97-A746-261D39E2EAA5}"/>
                  </a:ext>
                </a:extLst>
              </p:cNvPr>
              <p:cNvSpPr/>
              <p:nvPr/>
            </p:nvSpPr>
            <p:spPr>
              <a:xfrm>
                <a:off x="5893407" y="2810471"/>
                <a:ext cx="860320" cy="100815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6" name="אליפסה 65">
                <a:extLst>
                  <a:ext uri="{FF2B5EF4-FFF2-40B4-BE49-F238E27FC236}">
                    <a16:creationId xmlns:a16="http://schemas.microsoft.com/office/drawing/2014/main" id="{39BD7889-2DB7-476F-84E5-882C14357806}"/>
                  </a:ext>
                </a:extLst>
              </p:cNvPr>
              <p:cNvSpPr/>
              <p:nvPr/>
            </p:nvSpPr>
            <p:spPr>
              <a:xfrm>
                <a:off x="7480713" y="2810471"/>
                <a:ext cx="860320" cy="100815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70B14BC0-DDA0-4972-91C7-FDF339F196BB}"/>
                  </a:ext>
                </a:extLst>
              </p:cNvPr>
              <p:cNvSpPr/>
              <p:nvPr/>
            </p:nvSpPr>
            <p:spPr>
              <a:xfrm>
                <a:off x="6380709" y="1411759"/>
                <a:ext cx="1763497" cy="1254237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9" name="קבוצה 19">
              <a:extLst>
                <a:ext uri="{FF2B5EF4-FFF2-40B4-BE49-F238E27FC236}">
                  <a16:creationId xmlns:a16="http://schemas.microsoft.com/office/drawing/2014/main" id="{7ACA76FA-8C7F-4152-B1F3-D311508F6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581" y="1587104"/>
              <a:ext cx="3833344" cy="3691269"/>
              <a:chOff x="538746" y="1885791"/>
              <a:chExt cx="3833344" cy="3691269"/>
            </a:xfrm>
          </p:grpSpPr>
          <p:grpSp>
            <p:nvGrpSpPr>
              <p:cNvPr id="19" name="קבוצה 11">
                <a:extLst>
                  <a:ext uri="{FF2B5EF4-FFF2-40B4-BE49-F238E27FC236}">
                    <a16:creationId xmlns:a16="http://schemas.microsoft.com/office/drawing/2014/main" id="{5695940C-9E03-4943-A5BD-F0AD46E7A3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746" y="2007750"/>
                <a:ext cx="3833344" cy="3569310"/>
                <a:chOff x="990539" y="2022076"/>
                <a:chExt cx="3833344" cy="3569310"/>
              </a:xfrm>
            </p:grpSpPr>
            <p:sp>
              <p:nvSpPr>
                <p:cNvPr id="25" name="TextBox 26">
                  <a:extLst>
                    <a:ext uri="{FF2B5EF4-FFF2-40B4-BE49-F238E27FC236}">
                      <a16:creationId xmlns:a16="http://schemas.microsoft.com/office/drawing/2014/main" id="{549CE35C-AE00-4502-B9E5-353168DB0593}"/>
                    </a:ext>
                  </a:extLst>
                </p:cNvPr>
                <p:cNvSpPr txBox="1"/>
                <p:nvPr/>
              </p:nvSpPr>
              <p:spPr bwMode="auto">
                <a:xfrm>
                  <a:off x="990539" y="2235110"/>
                  <a:ext cx="657145" cy="369920"/>
                </a:xfrm>
                <a:prstGeom prst="rect">
                  <a:avLst/>
                </a:prstGeom>
                <a:noFill/>
                <a:ln w="19050">
                  <a:noFill/>
                </a:ln>
                <a:effectLst>
                  <a:outerShdw sx="102000" sy="102000" algn="tl" rotWithShape="0">
                    <a:sysClr val="window" lastClr="FFFFFF">
                      <a:lumMod val="65000"/>
                      <a:alpha val="0"/>
                    </a:sysClr>
                  </a:outerShdw>
                </a:effectLst>
              </p:spPr>
              <p:txBody>
                <a:bodyPr rtlCol="1"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D4C7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P:</a:t>
                  </a: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" name="קבוצה 9">
                  <a:extLst>
                    <a:ext uri="{FF2B5EF4-FFF2-40B4-BE49-F238E27FC236}">
                      <a16:creationId xmlns:a16="http://schemas.microsoft.com/office/drawing/2014/main" id="{D976407B-1754-447B-BC73-601FF08B76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746" y="2022076"/>
                  <a:ext cx="3179980" cy="3475639"/>
                  <a:chOff x="2076173" y="2094599"/>
                  <a:chExt cx="3179980" cy="3475639"/>
                </a:xfrm>
              </p:grpSpPr>
              <p:grpSp>
                <p:nvGrpSpPr>
                  <p:cNvPr id="31" name="קבוצה 5">
                    <a:extLst>
                      <a:ext uri="{FF2B5EF4-FFF2-40B4-BE49-F238E27FC236}">
                        <a16:creationId xmlns:a16="http://schemas.microsoft.com/office/drawing/2014/main" id="{7BF593A3-1639-41D1-A8D5-E00435B78F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9517" y="2094599"/>
                    <a:ext cx="1832481" cy="909443"/>
                    <a:chOff x="2741562" y="1595436"/>
                    <a:chExt cx="1953310" cy="1490508"/>
                  </a:xfrm>
                </p:grpSpPr>
                <p:grpSp>
                  <p:nvGrpSpPr>
                    <p:cNvPr id="54" name="קבוצה 4">
                      <a:extLst>
                        <a:ext uri="{FF2B5EF4-FFF2-40B4-BE49-F238E27FC236}">
                          <a16:creationId xmlns:a16="http://schemas.microsoft.com/office/drawing/2014/main" id="{E66C61B9-D5F0-4992-AA6E-9AD1547A8F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1562" y="1595436"/>
                      <a:ext cx="1192839" cy="1475823"/>
                      <a:chOff x="2741562" y="1595436"/>
                      <a:chExt cx="1192839" cy="1475823"/>
                    </a:xfrm>
                  </p:grpSpPr>
                  <p:sp>
                    <p:nvSpPr>
                      <p:cNvPr id="60" name="TextBox 21">
                        <a:extLst>
                          <a:ext uri="{FF2B5EF4-FFF2-40B4-BE49-F238E27FC236}">
                            <a16:creationId xmlns:a16="http://schemas.microsoft.com/office/drawing/2014/main" id="{F6A55CA3-498F-4FE2-8375-4BBD01B7C67F}"/>
                          </a:ext>
                        </a:extLst>
                      </p:cNvPr>
                      <p:cNvSpPr txBox="1"/>
                      <p:nvPr/>
                    </p:nvSpPr>
                    <p:spPr bwMode="auto">
                      <a:xfrm>
                        <a:off x="2741722" y="2464988"/>
                        <a:ext cx="1192838" cy="606271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ffectLst>
                        <a:outerShdw sx="102000" sy="102000" algn="tl" rotWithShape="0">
                          <a:sysClr val="window" lastClr="FFFFFF">
                            <a:lumMod val="65000"/>
                            <a:alpha val="0"/>
                          </a:sysClr>
                        </a:outerShdw>
                      </a:effectLst>
                    </p:spPr>
                    <p:txBody>
                      <a:bodyPr rtlCol="1">
                        <a:spAutoFit/>
                      </a:bodyPr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G</a:t>
                        </a:r>
                        <a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      </a:t>
                        </a: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G</a:t>
                        </a:r>
                        <a:endPara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61" name="קבוצה 2">
                        <a:extLst>
                          <a:ext uri="{FF2B5EF4-FFF2-40B4-BE49-F238E27FC236}">
                            <a16:creationId xmlns:a16="http://schemas.microsoft.com/office/drawing/2014/main" id="{B204040E-05BE-44C7-B93F-133C77BC127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7143" y="1595436"/>
                        <a:ext cx="303038" cy="1315478"/>
                        <a:chOff x="6161262" y="2057398"/>
                        <a:chExt cx="303038" cy="1315478"/>
                      </a:xfrm>
                    </p:grpSpPr>
                    <p:sp>
                      <p:nvSpPr>
                        <p:cNvPr id="62" name="אליפסה 6">
                          <a:extLst>
                            <a:ext uri="{FF2B5EF4-FFF2-40B4-BE49-F238E27FC236}">
                              <a16:creationId xmlns:a16="http://schemas.microsoft.com/office/drawing/2014/main" id="{AE3A0F6A-90D4-46D7-8D52-963B9DB3574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60656" y="2063077"/>
                          <a:ext cx="157353" cy="1308818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5464 w 159480"/>
                            <a:gd name="connsiteY0" fmla="*/ 648072 h 1296144"/>
                            <a:gd name="connsiteX1" fmla="*/ 23078 w 159480"/>
                            <a:gd name="connsiteY1" fmla="*/ 0 h 1296144"/>
                            <a:gd name="connsiteX2" fmla="*/ 159480 w 159480"/>
                            <a:gd name="connsiteY2" fmla="*/ 648072 h 1296144"/>
                            <a:gd name="connsiteX3" fmla="*/ 87472 w 159480"/>
                            <a:gd name="connsiteY3" fmla="*/ 1296144 h 1296144"/>
                            <a:gd name="connsiteX4" fmla="*/ 15464 w 159480"/>
                            <a:gd name="connsiteY4" fmla="*/ 648072 h 1296144"/>
                            <a:gd name="connsiteX0" fmla="*/ 13485 w 157501"/>
                            <a:gd name="connsiteY0" fmla="*/ 648072 h 1296144"/>
                            <a:gd name="connsiteX1" fmla="*/ 21099 w 157501"/>
                            <a:gd name="connsiteY1" fmla="*/ 0 h 1296144"/>
                            <a:gd name="connsiteX2" fmla="*/ 157501 w 157501"/>
                            <a:gd name="connsiteY2" fmla="*/ 648072 h 1296144"/>
                            <a:gd name="connsiteX3" fmla="*/ 46857 w 157501"/>
                            <a:gd name="connsiteY3" fmla="*/ 1296144 h 1296144"/>
                            <a:gd name="connsiteX4" fmla="*/ 13485 w 157501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7501" h="1296144">
                              <a:moveTo>
                                <a:pt x="13485" y="648072"/>
                              </a:moveTo>
                              <a:cubicBezTo>
                                <a:pt x="9192" y="432048"/>
                                <a:pt x="-18670" y="0"/>
                                <a:pt x="21099" y="0"/>
                              </a:cubicBezTo>
                              <a:cubicBezTo>
                                <a:pt x="60868" y="0"/>
                                <a:pt x="157501" y="290152"/>
                                <a:pt x="157501" y="648072"/>
                              </a:cubicBezTo>
                              <a:cubicBezTo>
                                <a:pt x="157501" y="1005992"/>
                                <a:pt x="86626" y="1296144"/>
                                <a:pt x="46857" y="1296144"/>
                              </a:cubicBezTo>
                              <a:cubicBezTo>
                                <a:pt x="7088" y="1296144"/>
                                <a:pt x="17778" y="864096"/>
                                <a:pt x="13485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63" name="אליפסה 1">
                          <a:extLst>
                            <a:ext uri="{FF2B5EF4-FFF2-40B4-BE49-F238E27FC236}">
                              <a16:creationId xmlns:a16="http://schemas.microsoft.com/office/drawing/2014/main" id="{5ABD63CE-FA19-47AF-92DF-7BC822C78A9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306165" y="2042261"/>
                          <a:ext cx="192885" cy="1308818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670 w 157962"/>
                            <a:gd name="connsiteY0" fmla="*/ 648072 h 1296144"/>
                            <a:gd name="connsiteX1" fmla="*/ 138072 w 157962"/>
                            <a:gd name="connsiteY1" fmla="*/ 0 h 1296144"/>
                            <a:gd name="connsiteX2" fmla="*/ 145686 w 157962"/>
                            <a:gd name="connsiteY2" fmla="*/ 648072 h 1296144"/>
                            <a:gd name="connsiteX3" fmla="*/ 73678 w 157962"/>
                            <a:gd name="connsiteY3" fmla="*/ 1296144 h 1296144"/>
                            <a:gd name="connsiteX4" fmla="*/ 1670 w 157962"/>
                            <a:gd name="connsiteY4" fmla="*/ 648072 h 1296144"/>
                            <a:gd name="connsiteX0" fmla="*/ 0 w 156293"/>
                            <a:gd name="connsiteY0" fmla="*/ 648072 h 1296144"/>
                            <a:gd name="connsiteX1" fmla="*/ 136402 w 156293"/>
                            <a:gd name="connsiteY1" fmla="*/ 0 h 1296144"/>
                            <a:gd name="connsiteX2" fmla="*/ 144016 w 156293"/>
                            <a:gd name="connsiteY2" fmla="*/ 648072 h 1296144"/>
                            <a:gd name="connsiteX3" fmla="*/ 136403 w 156293"/>
                            <a:gd name="connsiteY3" fmla="*/ 1296144 h 1296144"/>
                            <a:gd name="connsiteX4" fmla="*/ 0 w 156293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6293" h="1296144">
                              <a:moveTo>
                                <a:pt x="0" y="648072"/>
                              </a:moveTo>
                              <a:cubicBezTo>
                                <a:pt x="0" y="432048"/>
                                <a:pt x="96633" y="0"/>
                                <a:pt x="136402" y="0"/>
                              </a:cubicBezTo>
                              <a:cubicBezTo>
                                <a:pt x="176171" y="0"/>
                                <a:pt x="144016" y="290152"/>
                                <a:pt x="144016" y="648072"/>
                              </a:cubicBezTo>
                              <a:cubicBezTo>
                                <a:pt x="144016" y="1005992"/>
                                <a:pt x="176172" y="1296144"/>
                                <a:pt x="136403" y="1296144"/>
                              </a:cubicBezTo>
                              <a:cubicBezTo>
                                <a:pt x="96634" y="1296144"/>
                                <a:pt x="0" y="864096"/>
                                <a:pt x="0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5" name="קבוצה 28">
                      <a:extLst>
                        <a:ext uri="{FF2B5EF4-FFF2-40B4-BE49-F238E27FC236}">
                          <a16:creationId xmlns:a16="http://schemas.microsoft.com/office/drawing/2014/main" id="{B1C27074-ADA2-4312-ACF8-04454E95C6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1600" y="1595438"/>
                      <a:ext cx="1183272" cy="1490506"/>
                      <a:chOff x="2708524" y="1595438"/>
                      <a:chExt cx="1183272" cy="1490506"/>
                    </a:xfrm>
                  </p:grpSpPr>
                  <p:sp>
                    <p:nvSpPr>
                      <p:cNvPr id="56" name="TextBox 29">
                        <a:extLst>
                          <a:ext uri="{FF2B5EF4-FFF2-40B4-BE49-F238E27FC236}">
                            <a16:creationId xmlns:a16="http://schemas.microsoft.com/office/drawing/2014/main" id="{B3F58E6C-0953-44EE-AA46-FA73C897F64C}"/>
                          </a:ext>
                        </a:extLst>
                      </p:cNvPr>
                      <p:cNvSpPr txBox="1"/>
                      <p:nvPr/>
                    </p:nvSpPr>
                    <p:spPr bwMode="auto">
                      <a:xfrm>
                        <a:off x="2698339" y="2517029"/>
                        <a:ext cx="1192839" cy="554231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ffectLst>
                        <a:outerShdw sx="102000" sy="102000" algn="tl" rotWithShape="0">
                          <a:sysClr val="window" lastClr="FFFFFF">
                            <a:lumMod val="65000"/>
                            <a:alpha val="0"/>
                          </a:sysClr>
                        </a:outerShdw>
                      </a:effectLst>
                    </p:spPr>
                    <p:txBody>
                      <a:bodyPr rtlCol="1">
                        <a:spAutoFit/>
                      </a:bodyPr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G      G</a:t>
                        </a:r>
                        <a:endPara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57" name="קבוצה 30">
                        <a:extLst>
                          <a:ext uri="{FF2B5EF4-FFF2-40B4-BE49-F238E27FC236}">
                            <a16:creationId xmlns:a16="http://schemas.microsoft.com/office/drawing/2014/main" id="{740C4F3C-F41B-442C-B6B8-F24F94735B6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5856" y="1595438"/>
                        <a:ext cx="314325" cy="1295400"/>
                        <a:chOff x="6149975" y="2057400"/>
                        <a:chExt cx="314325" cy="1295400"/>
                      </a:xfrm>
                    </p:grpSpPr>
                    <p:sp>
                      <p:nvSpPr>
                        <p:cNvPr id="58" name="אליפסה 6">
                          <a:extLst>
                            <a:ext uri="{FF2B5EF4-FFF2-40B4-BE49-F238E27FC236}">
                              <a16:creationId xmlns:a16="http://schemas.microsoft.com/office/drawing/2014/main" id="{0E5A34DC-58F5-49D8-BF9B-D43AC5C9FDE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49420" y="2042262"/>
                          <a:ext cx="157353" cy="1295808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5464 w 159480"/>
                            <a:gd name="connsiteY0" fmla="*/ 648072 h 1296144"/>
                            <a:gd name="connsiteX1" fmla="*/ 23078 w 159480"/>
                            <a:gd name="connsiteY1" fmla="*/ 0 h 1296144"/>
                            <a:gd name="connsiteX2" fmla="*/ 159480 w 159480"/>
                            <a:gd name="connsiteY2" fmla="*/ 648072 h 1296144"/>
                            <a:gd name="connsiteX3" fmla="*/ 87472 w 159480"/>
                            <a:gd name="connsiteY3" fmla="*/ 1296144 h 1296144"/>
                            <a:gd name="connsiteX4" fmla="*/ 15464 w 159480"/>
                            <a:gd name="connsiteY4" fmla="*/ 648072 h 1296144"/>
                            <a:gd name="connsiteX0" fmla="*/ 13485 w 157501"/>
                            <a:gd name="connsiteY0" fmla="*/ 648072 h 1296144"/>
                            <a:gd name="connsiteX1" fmla="*/ 21099 w 157501"/>
                            <a:gd name="connsiteY1" fmla="*/ 0 h 1296144"/>
                            <a:gd name="connsiteX2" fmla="*/ 157501 w 157501"/>
                            <a:gd name="connsiteY2" fmla="*/ 648072 h 1296144"/>
                            <a:gd name="connsiteX3" fmla="*/ 46857 w 157501"/>
                            <a:gd name="connsiteY3" fmla="*/ 1296144 h 1296144"/>
                            <a:gd name="connsiteX4" fmla="*/ 13485 w 157501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7501" h="1296144">
                              <a:moveTo>
                                <a:pt x="13485" y="648072"/>
                              </a:moveTo>
                              <a:cubicBezTo>
                                <a:pt x="9192" y="432048"/>
                                <a:pt x="-18670" y="0"/>
                                <a:pt x="21099" y="0"/>
                              </a:cubicBezTo>
                              <a:cubicBezTo>
                                <a:pt x="60868" y="0"/>
                                <a:pt x="157501" y="290152"/>
                                <a:pt x="157501" y="648072"/>
                              </a:cubicBezTo>
                              <a:cubicBezTo>
                                <a:pt x="157501" y="1005992"/>
                                <a:pt x="86626" y="1296144"/>
                                <a:pt x="46857" y="1296144"/>
                              </a:cubicBezTo>
                              <a:cubicBezTo>
                                <a:pt x="7088" y="1296144"/>
                                <a:pt x="17778" y="864096"/>
                                <a:pt x="13485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59" name="אליפסה 1">
                          <a:extLst>
                            <a:ext uri="{FF2B5EF4-FFF2-40B4-BE49-F238E27FC236}">
                              <a16:creationId xmlns:a16="http://schemas.microsoft.com/office/drawing/2014/main" id="{8CC3DB27-C3EF-45A7-A0EE-C2CB32CD2C3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306772" y="2042262"/>
                          <a:ext cx="157354" cy="1295808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670 w 157962"/>
                            <a:gd name="connsiteY0" fmla="*/ 648072 h 1296144"/>
                            <a:gd name="connsiteX1" fmla="*/ 138072 w 157962"/>
                            <a:gd name="connsiteY1" fmla="*/ 0 h 1296144"/>
                            <a:gd name="connsiteX2" fmla="*/ 145686 w 157962"/>
                            <a:gd name="connsiteY2" fmla="*/ 648072 h 1296144"/>
                            <a:gd name="connsiteX3" fmla="*/ 73678 w 157962"/>
                            <a:gd name="connsiteY3" fmla="*/ 1296144 h 1296144"/>
                            <a:gd name="connsiteX4" fmla="*/ 1670 w 157962"/>
                            <a:gd name="connsiteY4" fmla="*/ 648072 h 1296144"/>
                            <a:gd name="connsiteX0" fmla="*/ 0 w 156293"/>
                            <a:gd name="connsiteY0" fmla="*/ 648072 h 1296144"/>
                            <a:gd name="connsiteX1" fmla="*/ 136402 w 156293"/>
                            <a:gd name="connsiteY1" fmla="*/ 0 h 1296144"/>
                            <a:gd name="connsiteX2" fmla="*/ 144016 w 156293"/>
                            <a:gd name="connsiteY2" fmla="*/ 648072 h 1296144"/>
                            <a:gd name="connsiteX3" fmla="*/ 136403 w 156293"/>
                            <a:gd name="connsiteY3" fmla="*/ 1296144 h 1296144"/>
                            <a:gd name="connsiteX4" fmla="*/ 0 w 156293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6293" h="1296144">
                              <a:moveTo>
                                <a:pt x="0" y="648072"/>
                              </a:moveTo>
                              <a:cubicBezTo>
                                <a:pt x="0" y="432048"/>
                                <a:pt x="96633" y="0"/>
                                <a:pt x="136402" y="0"/>
                              </a:cubicBezTo>
                              <a:cubicBezTo>
                                <a:pt x="176171" y="0"/>
                                <a:pt x="144016" y="290152"/>
                                <a:pt x="144016" y="648072"/>
                              </a:cubicBezTo>
                              <a:cubicBezTo>
                                <a:pt x="144016" y="1005992"/>
                                <a:pt x="176172" y="1296144"/>
                                <a:pt x="136403" y="1296144"/>
                              </a:cubicBezTo>
                              <a:cubicBezTo>
                                <a:pt x="96634" y="1296144"/>
                                <a:pt x="0" y="864096"/>
                                <a:pt x="0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2" name="קבוצה 58">
                    <a:extLst>
                      <a:ext uri="{FF2B5EF4-FFF2-40B4-BE49-F238E27FC236}">
                        <a16:creationId xmlns:a16="http://schemas.microsoft.com/office/drawing/2014/main" id="{88B73AC9-99C6-4CCE-B49D-F18C4A33DE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9906" y="3419050"/>
                    <a:ext cx="1110077" cy="909443"/>
                    <a:chOff x="2688854" y="1595436"/>
                    <a:chExt cx="1183272" cy="1490508"/>
                  </a:xfrm>
                </p:grpSpPr>
                <p:sp>
                  <p:nvSpPr>
                    <p:cNvPr id="50" name="TextBox 64">
                      <a:extLst>
                        <a:ext uri="{FF2B5EF4-FFF2-40B4-BE49-F238E27FC236}">
                          <a16:creationId xmlns:a16="http://schemas.microsoft.com/office/drawing/2014/main" id="{5A769BCC-6344-4AD7-A816-BA850ED64F08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679461" y="2480015"/>
                      <a:ext cx="1192838" cy="606271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  <a:effectLst>
                      <a:outerShdw sx="102000" sy="102000" algn="tl" rotWithShape="0">
                        <a:sysClr val="window" lastClr="FFFFFF">
                          <a:lumMod val="65000"/>
                          <a:alpha val="0"/>
                        </a:sys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  <a:endParaRPr kumimoji="0" lang="he-I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51" name="קבוצה 65">
                      <a:extLst>
                        <a:ext uri="{FF2B5EF4-FFF2-40B4-BE49-F238E27FC236}">
                          <a16:creationId xmlns:a16="http://schemas.microsoft.com/office/drawing/2014/main" id="{E3B5CE37-90C5-4313-9D96-BF965ABE67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87143" y="1595436"/>
                      <a:ext cx="303038" cy="1315478"/>
                      <a:chOff x="6161262" y="2057398"/>
                      <a:chExt cx="303038" cy="1315478"/>
                    </a:xfrm>
                  </p:grpSpPr>
                  <p:sp>
                    <p:nvSpPr>
                      <p:cNvPr id="52" name="אליפסה 6">
                        <a:extLst>
                          <a:ext uri="{FF2B5EF4-FFF2-40B4-BE49-F238E27FC236}">
                            <a16:creationId xmlns:a16="http://schemas.microsoft.com/office/drawing/2014/main" id="{1A188063-03E3-4868-90D5-B6C6DEB4507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60997" y="2078104"/>
                        <a:ext cx="157354" cy="1295809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5464 w 159480"/>
                          <a:gd name="connsiteY0" fmla="*/ 648072 h 1296144"/>
                          <a:gd name="connsiteX1" fmla="*/ 23078 w 159480"/>
                          <a:gd name="connsiteY1" fmla="*/ 0 h 1296144"/>
                          <a:gd name="connsiteX2" fmla="*/ 159480 w 159480"/>
                          <a:gd name="connsiteY2" fmla="*/ 648072 h 1296144"/>
                          <a:gd name="connsiteX3" fmla="*/ 87472 w 159480"/>
                          <a:gd name="connsiteY3" fmla="*/ 1296144 h 1296144"/>
                          <a:gd name="connsiteX4" fmla="*/ 15464 w 159480"/>
                          <a:gd name="connsiteY4" fmla="*/ 648072 h 1296144"/>
                          <a:gd name="connsiteX0" fmla="*/ 13485 w 157501"/>
                          <a:gd name="connsiteY0" fmla="*/ 648072 h 1296144"/>
                          <a:gd name="connsiteX1" fmla="*/ 21099 w 157501"/>
                          <a:gd name="connsiteY1" fmla="*/ 0 h 1296144"/>
                          <a:gd name="connsiteX2" fmla="*/ 157501 w 157501"/>
                          <a:gd name="connsiteY2" fmla="*/ 648072 h 1296144"/>
                          <a:gd name="connsiteX3" fmla="*/ 46857 w 157501"/>
                          <a:gd name="connsiteY3" fmla="*/ 1296144 h 1296144"/>
                          <a:gd name="connsiteX4" fmla="*/ 13485 w 157501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7501" h="1296144">
                            <a:moveTo>
                              <a:pt x="13485" y="648072"/>
                            </a:moveTo>
                            <a:cubicBezTo>
                              <a:pt x="9192" y="432048"/>
                              <a:pt x="-18670" y="0"/>
                              <a:pt x="21099" y="0"/>
                            </a:cubicBezTo>
                            <a:cubicBezTo>
                              <a:pt x="60868" y="0"/>
                              <a:pt x="157501" y="290152"/>
                              <a:pt x="157501" y="648072"/>
                            </a:cubicBezTo>
                            <a:cubicBezTo>
                              <a:pt x="157501" y="1005992"/>
                              <a:pt x="86626" y="1296144"/>
                              <a:pt x="46857" y="1296144"/>
                            </a:cubicBezTo>
                            <a:cubicBezTo>
                              <a:pt x="7088" y="1296144"/>
                              <a:pt x="17778" y="864096"/>
                              <a:pt x="13485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53" name="אליפסה 1">
                        <a:extLst>
                          <a:ext uri="{FF2B5EF4-FFF2-40B4-BE49-F238E27FC236}">
                            <a16:creationId xmlns:a16="http://schemas.microsoft.com/office/drawing/2014/main" id="{E70540DB-F4A0-4C69-B9A5-CF6EF0E20B0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306506" y="2057288"/>
                        <a:ext cx="157354" cy="1295809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670 w 157962"/>
                          <a:gd name="connsiteY0" fmla="*/ 648072 h 1296144"/>
                          <a:gd name="connsiteX1" fmla="*/ 138072 w 157962"/>
                          <a:gd name="connsiteY1" fmla="*/ 0 h 1296144"/>
                          <a:gd name="connsiteX2" fmla="*/ 145686 w 157962"/>
                          <a:gd name="connsiteY2" fmla="*/ 648072 h 1296144"/>
                          <a:gd name="connsiteX3" fmla="*/ 73678 w 157962"/>
                          <a:gd name="connsiteY3" fmla="*/ 1296144 h 1296144"/>
                          <a:gd name="connsiteX4" fmla="*/ 1670 w 157962"/>
                          <a:gd name="connsiteY4" fmla="*/ 648072 h 1296144"/>
                          <a:gd name="connsiteX0" fmla="*/ 0 w 156293"/>
                          <a:gd name="connsiteY0" fmla="*/ 648072 h 1296144"/>
                          <a:gd name="connsiteX1" fmla="*/ 136402 w 156293"/>
                          <a:gd name="connsiteY1" fmla="*/ 0 h 1296144"/>
                          <a:gd name="connsiteX2" fmla="*/ 144016 w 156293"/>
                          <a:gd name="connsiteY2" fmla="*/ 648072 h 1296144"/>
                          <a:gd name="connsiteX3" fmla="*/ 136403 w 156293"/>
                          <a:gd name="connsiteY3" fmla="*/ 1296144 h 1296144"/>
                          <a:gd name="connsiteX4" fmla="*/ 0 w 156293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6293" h="1296144">
                            <a:moveTo>
                              <a:pt x="0" y="648072"/>
                            </a:moveTo>
                            <a:cubicBezTo>
                              <a:pt x="0" y="432048"/>
                              <a:pt x="96633" y="0"/>
                              <a:pt x="136402" y="0"/>
                            </a:cubicBezTo>
                            <a:cubicBezTo>
                              <a:pt x="176171" y="0"/>
                              <a:pt x="144016" y="290152"/>
                              <a:pt x="144016" y="648072"/>
                            </a:cubicBezTo>
                            <a:cubicBezTo>
                              <a:pt x="144016" y="1005992"/>
                              <a:pt x="176172" y="1296144"/>
                              <a:pt x="136403" y="1296144"/>
                            </a:cubicBezTo>
                            <a:cubicBezTo>
                              <a:pt x="96634" y="1296144"/>
                              <a:pt x="0" y="864096"/>
                              <a:pt x="0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3" name="קבוצה 71">
                    <a:extLst>
                      <a:ext uri="{FF2B5EF4-FFF2-40B4-BE49-F238E27FC236}">
                        <a16:creationId xmlns:a16="http://schemas.microsoft.com/office/drawing/2014/main" id="{7DA33190-BE80-4AC4-8D9E-C4ECEEB84B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737332" y="3431302"/>
                    <a:ext cx="1110077" cy="909442"/>
                    <a:chOff x="2708524" y="1595438"/>
                    <a:chExt cx="1183272" cy="1490506"/>
                  </a:xfrm>
                </p:grpSpPr>
                <p:sp>
                  <p:nvSpPr>
                    <p:cNvPr id="46" name="TextBox 72">
                      <a:extLst>
                        <a:ext uri="{FF2B5EF4-FFF2-40B4-BE49-F238E27FC236}">
                          <a16:creationId xmlns:a16="http://schemas.microsoft.com/office/drawing/2014/main" id="{F9015EE4-6D56-4894-B6D7-26EF7AFDBC26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663641" y="2517181"/>
                      <a:ext cx="1218218" cy="554231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  <a:effectLst>
                      <a:outerShdw sx="102000" sy="102000" algn="tl" rotWithShape="0">
                        <a:sysClr val="window" lastClr="FFFFFF">
                          <a:lumMod val="65000"/>
                          <a:alpha val="0"/>
                        </a:sysClr>
                      </a:outerShdw>
                    </a:effectLst>
                  </p:spPr>
                  <p:txBody>
                    <a:bodyPr rtlCol="1">
                      <a:spAutoFit/>
                    </a:bodyPr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      G</a:t>
                      </a:r>
                      <a:endParaRPr kumimoji="0" lang="he-I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47" name="קבוצה 73">
                      <a:extLst>
                        <a:ext uri="{FF2B5EF4-FFF2-40B4-BE49-F238E27FC236}">
                          <a16:creationId xmlns:a16="http://schemas.microsoft.com/office/drawing/2014/main" id="{00670EC7-7B85-4396-9AA5-2DBFFF29A6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75856" y="1595438"/>
                      <a:ext cx="314325" cy="1295400"/>
                      <a:chOff x="6149975" y="2057400"/>
                      <a:chExt cx="314325" cy="1295400"/>
                    </a:xfrm>
                  </p:grpSpPr>
                  <p:sp>
                    <p:nvSpPr>
                      <p:cNvPr id="48" name="אליפסה 6">
                        <a:extLst>
                          <a:ext uri="{FF2B5EF4-FFF2-40B4-BE49-F238E27FC236}">
                            <a16:creationId xmlns:a16="http://schemas.microsoft.com/office/drawing/2014/main" id="{E291D8F6-2D82-4D0C-B617-B4A5E32427D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140100" y="2042414"/>
                        <a:ext cx="157353" cy="1295808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5464 w 159480"/>
                          <a:gd name="connsiteY0" fmla="*/ 648072 h 1296144"/>
                          <a:gd name="connsiteX1" fmla="*/ 23078 w 159480"/>
                          <a:gd name="connsiteY1" fmla="*/ 0 h 1296144"/>
                          <a:gd name="connsiteX2" fmla="*/ 159480 w 159480"/>
                          <a:gd name="connsiteY2" fmla="*/ 648072 h 1296144"/>
                          <a:gd name="connsiteX3" fmla="*/ 87472 w 159480"/>
                          <a:gd name="connsiteY3" fmla="*/ 1296144 h 1296144"/>
                          <a:gd name="connsiteX4" fmla="*/ 15464 w 159480"/>
                          <a:gd name="connsiteY4" fmla="*/ 648072 h 1296144"/>
                          <a:gd name="connsiteX0" fmla="*/ 13485 w 157501"/>
                          <a:gd name="connsiteY0" fmla="*/ 648072 h 1296144"/>
                          <a:gd name="connsiteX1" fmla="*/ 21099 w 157501"/>
                          <a:gd name="connsiteY1" fmla="*/ 0 h 1296144"/>
                          <a:gd name="connsiteX2" fmla="*/ 157501 w 157501"/>
                          <a:gd name="connsiteY2" fmla="*/ 648072 h 1296144"/>
                          <a:gd name="connsiteX3" fmla="*/ 46857 w 157501"/>
                          <a:gd name="connsiteY3" fmla="*/ 1296144 h 1296144"/>
                          <a:gd name="connsiteX4" fmla="*/ 13485 w 157501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7501" h="1296144">
                            <a:moveTo>
                              <a:pt x="13485" y="648072"/>
                            </a:moveTo>
                            <a:cubicBezTo>
                              <a:pt x="9192" y="432048"/>
                              <a:pt x="-18670" y="0"/>
                              <a:pt x="21099" y="0"/>
                            </a:cubicBezTo>
                            <a:cubicBezTo>
                              <a:pt x="60868" y="0"/>
                              <a:pt x="157501" y="290152"/>
                              <a:pt x="157501" y="648072"/>
                            </a:cubicBezTo>
                            <a:cubicBezTo>
                              <a:pt x="157501" y="1005992"/>
                              <a:pt x="86626" y="1296144"/>
                              <a:pt x="46857" y="1296144"/>
                            </a:cubicBezTo>
                            <a:cubicBezTo>
                              <a:pt x="7088" y="1296144"/>
                              <a:pt x="17778" y="864096"/>
                              <a:pt x="13485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9" name="אליפסה 1">
                        <a:extLst>
                          <a:ext uri="{FF2B5EF4-FFF2-40B4-BE49-F238E27FC236}">
                            <a16:creationId xmlns:a16="http://schemas.microsoft.com/office/drawing/2014/main" id="{22A72B7C-0F9E-47D6-A7FC-B26F05A82FF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297453" y="2042414"/>
                        <a:ext cx="157354" cy="1295808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670 w 157962"/>
                          <a:gd name="connsiteY0" fmla="*/ 648072 h 1296144"/>
                          <a:gd name="connsiteX1" fmla="*/ 138072 w 157962"/>
                          <a:gd name="connsiteY1" fmla="*/ 0 h 1296144"/>
                          <a:gd name="connsiteX2" fmla="*/ 145686 w 157962"/>
                          <a:gd name="connsiteY2" fmla="*/ 648072 h 1296144"/>
                          <a:gd name="connsiteX3" fmla="*/ 73678 w 157962"/>
                          <a:gd name="connsiteY3" fmla="*/ 1296144 h 1296144"/>
                          <a:gd name="connsiteX4" fmla="*/ 1670 w 157962"/>
                          <a:gd name="connsiteY4" fmla="*/ 648072 h 1296144"/>
                          <a:gd name="connsiteX0" fmla="*/ 0 w 156293"/>
                          <a:gd name="connsiteY0" fmla="*/ 648072 h 1296144"/>
                          <a:gd name="connsiteX1" fmla="*/ 136402 w 156293"/>
                          <a:gd name="connsiteY1" fmla="*/ 0 h 1296144"/>
                          <a:gd name="connsiteX2" fmla="*/ 144016 w 156293"/>
                          <a:gd name="connsiteY2" fmla="*/ 648072 h 1296144"/>
                          <a:gd name="connsiteX3" fmla="*/ 136403 w 156293"/>
                          <a:gd name="connsiteY3" fmla="*/ 1296144 h 1296144"/>
                          <a:gd name="connsiteX4" fmla="*/ 0 w 156293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6293" h="1296144">
                            <a:moveTo>
                              <a:pt x="0" y="648072"/>
                            </a:moveTo>
                            <a:cubicBezTo>
                              <a:pt x="0" y="432048"/>
                              <a:pt x="96633" y="0"/>
                              <a:pt x="136402" y="0"/>
                            </a:cubicBezTo>
                            <a:cubicBezTo>
                              <a:pt x="176171" y="0"/>
                              <a:pt x="144016" y="290152"/>
                              <a:pt x="144016" y="648072"/>
                            </a:cubicBezTo>
                            <a:cubicBezTo>
                              <a:pt x="144016" y="1005992"/>
                              <a:pt x="176172" y="1296144"/>
                              <a:pt x="136403" y="1296144"/>
                            </a:cubicBezTo>
                            <a:cubicBezTo>
                              <a:pt x="96634" y="1296144"/>
                              <a:pt x="0" y="864096"/>
                              <a:pt x="0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4" name="קבוצה 80">
                    <a:extLst>
                      <a:ext uri="{FF2B5EF4-FFF2-40B4-BE49-F238E27FC236}">
                        <a16:creationId xmlns:a16="http://schemas.microsoft.com/office/drawing/2014/main" id="{E4244111-F3DF-4773-9739-027E167F01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45972" y="4725144"/>
                    <a:ext cx="2910181" cy="816519"/>
                    <a:chOff x="2407175" y="1595436"/>
                    <a:chExt cx="3102071" cy="1338212"/>
                  </a:xfrm>
                </p:grpSpPr>
                <p:grpSp>
                  <p:nvGrpSpPr>
                    <p:cNvPr id="38" name="קבוצה 81">
                      <a:extLst>
                        <a:ext uri="{FF2B5EF4-FFF2-40B4-BE49-F238E27FC236}">
                          <a16:creationId xmlns:a16="http://schemas.microsoft.com/office/drawing/2014/main" id="{EA65EA8E-C25D-418E-A423-3178C9A86F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7175" y="1595436"/>
                      <a:ext cx="2003310" cy="1295402"/>
                      <a:chOff x="2407175" y="1595436"/>
                      <a:chExt cx="2003310" cy="1295402"/>
                    </a:xfrm>
                  </p:grpSpPr>
                  <p:sp>
                    <p:nvSpPr>
                      <p:cNvPr id="42" name="TextBox 87">
                        <a:extLst>
                          <a:ext uri="{FF2B5EF4-FFF2-40B4-BE49-F238E27FC236}">
                            <a16:creationId xmlns:a16="http://schemas.microsoft.com/office/drawing/2014/main" id="{F79400AE-AA66-466E-8B8E-EC5245F5C328}"/>
                          </a:ext>
                        </a:extLst>
                      </p:cNvPr>
                      <p:cNvSpPr txBox="1"/>
                      <p:nvPr/>
                    </p:nvSpPr>
                    <p:spPr bwMode="auto">
                      <a:xfrm>
                        <a:off x="4075503" y="2337780"/>
                        <a:ext cx="335010" cy="55423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ffectLst>
                        <a:outerShdw sx="102000" sy="102000" algn="tl" rotWithShape="0">
                          <a:sysClr val="window" lastClr="FFFFFF">
                            <a:lumMod val="65000"/>
                            <a:alpha val="0"/>
                          </a:sysClr>
                        </a:outerShdw>
                      </a:effectLst>
                    </p:spPr>
                    <p:txBody>
                      <a:bodyPr rtlCol="1">
                        <a:spAutoFit/>
                      </a:bodyPr>
                      <a:lstStyle/>
                      <a:p>
                        <a:pPr marL="0" marR="0" lvl="0" indent="0" algn="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G</a:t>
                        </a:r>
                        <a:endPara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43" name="קבוצה 88">
                        <a:extLst>
                          <a:ext uri="{FF2B5EF4-FFF2-40B4-BE49-F238E27FC236}">
                            <a16:creationId xmlns:a16="http://schemas.microsoft.com/office/drawing/2014/main" id="{A1DE0DE0-95A4-46BF-A0F6-775F5C0F392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7175" y="1595436"/>
                        <a:ext cx="1059802" cy="1295400"/>
                        <a:chOff x="5281294" y="2057398"/>
                        <a:chExt cx="1059802" cy="1295400"/>
                      </a:xfrm>
                    </p:grpSpPr>
                    <p:sp>
                      <p:nvSpPr>
                        <p:cNvPr id="44" name="אליפסה 6">
                          <a:extLst>
                            <a:ext uri="{FF2B5EF4-FFF2-40B4-BE49-F238E27FC236}">
                              <a16:creationId xmlns:a16="http://schemas.microsoft.com/office/drawing/2014/main" id="{6F7DF1BE-191E-4DAE-A315-36AC8CBCD0F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5281340" y="2058165"/>
                          <a:ext cx="157353" cy="1295806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5464 w 159480"/>
                            <a:gd name="connsiteY0" fmla="*/ 648072 h 1296144"/>
                            <a:gd name="connsiteX1" fmla="*/ 23078 w 159480"/>
                            <a:gd name="connsiteY1" fmla="*/ 0 h 1296144"/>
                            <a:gd name="connsiteX2" fmla="*/ 159480 w 159480"/>
                            <a:gd name="connsiteY2" fmla="*/ 648072 h 1296144"/>
                            <a:gd name="connsiteX3" fmla="*/ 87472 w 159480"/>
                            <a:gd name="connsiteY3" fmla="*/ 1296144 h 1296144"/>
                            <a:gd name="connsiteX4" fmla="*/ 15464 w 159480"/>
                            <a:gd name="connsiteY4" fmla="*/ 648072 h 1296144"/>
                            <a:gd name="connsiteX0" fmla="*/ 13485 w 157501"/>
                            <a:gd name="connsiteY0" fmla="*/ 648072 h 1296144"/>
                            <a:gd name="connsiteX1" fmla="*/ 21099 w 157501"/>
                            <a:gd name="connsiteY1" fmla="*/ 0 h 1296144"/>
                            <a:gd name="connsiteX2" fmla="*/ 157501 w 157501"/>
                            <a:gd name="connsiteY2" fmla="*/ 648072 h 1296144"/>
                            <a:gd name="connsiteX3" fmla="*/ 46857 w 157501"/>
                            <a:gd name="connsiteY3" fmla="*/ 1296144 h 1296144"/>
                            <a:gd name="connsiteX4" fmla="*/ 13485 w 157501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7501" h="1296144">
                              <a:moveTo>
                                <a:pt x="13485" y="648072"/>
                              </a:moveTo>
                              <a:cubicBezTo>
                                <a:pt x="9192" y="432048"/>
                                <a:pt x="-18670" y="0"/>
                                <a:pt x="21099" y="0"/>
                              </a:cubicBezTo>
                              <a:cubicBezTo>
                                <a:pt x="60868" y="0"/>
                                <a:pt x="157501" y="290152"/>
                                <a:pt x="157501" y="648072"/>
                              </a:cubicBezTo>
                              <a:cubicBezTo>
                                <a:pt x="157501" y="1005992"/>
                                <a:pt x="86626" y="1296144"/>
                                <a:pt x="46857" y="1296144"/>
                              </a:cubicBezTo>
                              <a:cubicBezTo>
                                <a:pt x="7088" y="1296144"/>
                                <a:pt x="17778" y="864096"/>
                                <a:pt x="13485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45" name="אליפסה 1">
                          <a:extLst>
                            <a:ext uri="{FF2B5EF4-FFF2-40B4-BE49-F238E27FC236}">
                              <a16:creationId xmlns:a16="http://schemas.microsoft.com/office/drawing/2014/main" id="{2EC30341-0ED6-4364-B98B-59EA624ADE0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6183159" y="2058165"/>
                          <a:ext cx="157354" cy="1295806"/>
                        </a:xfrm>
                        <a:custGeom>
                          <a:avLst/>
                          <a:gdLst>
                            <a:gd name="connsiteX0" fmla="*/ 0 w 144016"/>
                            <a:gd name="connsiteY0" fmla="*/ 648072 h 1296144"/>
                            <a:gd name="connsiteX1" fmla="*/ 72008 w 144016"/>
                            <a:gd name="connsiteY1" fmla="*/ 0 h 1296144"/>
                            <a:gd name="connsiteX2" fmla="*/ 144016 w 144016"/>
                            <a:gd name="connsiteY2" fmla="*/ 648072 h 1296144"/>
                            <a:gd name="connsiteX3" fmla="*/ 72008 w 144016"/>
                            <a:gd name="connsiteY3" fmla="*/ 1296144 h 1296144"/>
                            <a:gd name="connsiteX4" fmla="*/ 0 w 144016"/>
                            <a:gd name="connsiteY4" fmla="*/ 648072 h 1296144"/>
                            <a:gd name="connsiteX0" fmla="*/ 1670 w 157962"/>
                            <a:gd name="connsiteY0" fmla="*/ 648072 h 1296144"/>
                            <a:gd name="connsiteX1" fmla="*/ 138072 w 157962"/>
                            <a:gd name="connsiteY1" fmla="*/ 0 h 1296144"/>
                            <a:gd name="connsiteX2" fmla="*/ 145686 w 157962"/>
                            <a:gd name="connsiteY2" fmla="*/ 648072 h 1296144"/>
                            <a:gd name="connsiteX3" fmla="*/ 73678 w 157962"/>
                            <a:gd name="connsiteY3" fmla="*/ 1296144 h 1296144"/>
                            <a:gd name="connsiteX4" fmla="*/ 1670 w 157962"/>
                            <a:gd name="connsiteY4" fmla="*/ 648072 h 1296144"/>
                            <a:gd name="connsiteX0" fmla="*/ 0 w 156293"/>
                            <a:gd name="connsiteY0" fmla="*/ 648072 h 1296144"/>
                            <a:gd name="connsiteX1" fmla="*/ 136402 w 156293"/>
                            <a:gd name="connsiteY1" fmla="*/ 0 h 1296144"/>
                            <a:gd name="connsiteX2" fmla="*/ 144016 w 156293"/>
                            <a:gd name="connsiteY2" fmla="*/ 648072 h 1296144"/>
                            <a:gd name="connsiteX3" fmla="*/ 136403 w 156293"/>
                            <a:gd name="connsiteY3" fmla="*/ 1296144 h 1296144"/>
                            <a:gd name="connsiteX4" fmla="*/ 0 w 156293"/>
                            <a:gd name="connsiteY4" fmla="*/ 648072 h 12961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6293" h="1296144">
                              <a:moveTo>
                                <a:pt x="0" y="648072"/>
                              </a:moveTo>
                              <a:cubicBezTo>
                                <a:pt x="0" y="432048"/>
                                <a:pt x="96633" y="0"/>
                                <a:pt x="136402" y="0"/>
                              </a:cubicBezTo>
                              <a:cubicBezTo>
                                <a:pt x="176171" y="0"/>
                                <a:pt x="144016" y="290152"/>
                                <a:pt x="144016" y="648072"/>
                              </a:cubicBezTo>
                              <a:cubicBezTo>
                                <a:pt x="144016" y="1005992"/>
                                <a:pt x="176172" y="1296144"/>
                                <a:pt x="136403" y="1296144"/>
                              </a:cubicBezTo>
                              <a:cubicBezTo>
                                <a:pt x="96634" y="1296144"/>
                                <a:pt x="0" y="864096"/>
                                <a:pt x="0" y="648072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" lastClr="FFFFFF">
                            <a:lumMod val="75000"/>
                          </a:sysClr>
                        </a:solidFill>
                        <a:ln w="25400" cap="flat" cmpd="sng" algn="ctr">
                          <a:solidFill>
                            <a:sysClr val="window" lastClr="FFFFFF">
                              <a:lumMod val="6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1" anchor="ctr"/>
                        <a:lstStyle/>
                        <a:p>
                          <a:pPr marL="0" marR="0" lvl="0" indent="0" algn="ctr" defTabSz="914400" rtl="1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he-IL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" name="קבוצה 84">
                      <a:extLst>
                        <a:ext uri="{FF2B5EF4-FFF2-40B4-BE49-F238E27FC236}">
                          <a16:creationId xmlns:a16="http://schemas.microsoft.com/office/drawing/2014/main" id="{307E1E2F-46F3-42FB-BF7F-B8FF57EDCA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48917" y="1637137"/>
                      <a:ext cx="1160329" cy="1296511"/>
                      <a:chOff x="6419960" y="2099099"/>
                      <a:chExt cx="1160329" cy="1296511"/>
                    </a:xfrm>
                  </p:grpSpPr>
                  <p:sp>
                    <p:nvSpPr>
                      <p:cNvPr id="40" name="אליפסה 6">
                        <a:extLst>
                          <a:ext uri="{FF2B5EF4-FFF2-40B4-BE49-F238E27FC236}">
                            <a16:creationId xmlns:a16="http://schemas.microsoft.com/office/drawing/2014/main" id="{E7F756B8-E06C-45AF-8002-E543BF7BB37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6374961" y="2099797"/>
                        <a:ext cx="157354" cy="1295808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5464 w 159480"/>
                          <a:gd name="connsiteY0" fmla="*/ 648072 h 1296144"/>
                          <a:gd name="connsiteX1" fmla="*/ 23078 w 159480"/>
                          <a:gd name="connsiteY1" fmla="*/ 0 h 1296144"/>
                          <a:gd name="connsiteX2" fmla="*/ 159480 w 159480"/>
                          <a:gd name="connsiteY2" fmla="*/ 648072 h 1296144"/>
                          <a:gd name="connsiteX3" fmla="*/ 87472 w 159480"/>
                          <a:gd name="connsiteY3" fmla="*/ 1296144 h 1296144"/>
                          <a:gd name="connsiteX4" fmla="*/ 15464 w 159480"/>
                          <a:gd name="connsiteY4" fmla="*/ 648072 h 1296144"/>
                          <a:gd name="connsiteX0" fmla="*/ 13485 w 157501"/>
                          <a:gd name="connsiteY0" fmla="*/ 648072 h 1296144"/>
                          <a:gd name="connsiteX1" fmla="*/ 21099 w 157501"/>
                          <a:gd name="connsiteY1" fmla="*/ 0 h 1296144"/>
                          <a:gd name="connsiteX2" fmla="*/ 157501 w 157501"/>
                          <a:gd name="connsiteY2" fmla="*/ 648072 h 1296144"/>
                          <a:gd name="connsiteX3" fmla="*/ 46857 w 157501"/>
                          <a:gd name="connsiteY3" fmla="*/ 1296144 h 1296144"/>
                          <a:gd name="connsiteX4" fmla="*/ 13485 w 157501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7501" h="1296144">
                            <a:moveTo>
                              <a:pt x="13485" y="648072"/>
                            </a:moveTo>
                            <a:cubicBezTo>
                              <a:pt x="9192" y="432048"/>
                              <a:pt x="-18670" y="0"/>
                              <a:pt x="21099" y="0"/>
                            </a:cubicBezTo>
                            <a:cubicBezTo>
                              <a:pt x="60868" y="0"/>
                              <a:pt x="157501" y="290152"/>
                              <a:pt x="157501" y="648072"/>
                            </a:cubicBezTo>
                            <a:cubicBezTo>
                              <a:pt x="157501" y="1005992"/>
                              <a:pt x="86626" y="1296144"/>
                              <a:pt x="46857" y="1296144"/>
                            </a:cubicBezTo>
                            <a:cubicBezTo>
                              <a:pt x="7088" y="1296144"/>
                              <a:pt x="17778" y="864096"/>
                              <a:pt x="13485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  <p:sp>
                    <p:nvSpPr>
                      <p:cNvPr id="41" name="אליפסה 1">
                        <a:extLst>
                          <a:ext uri="{FF2B5EF4-FFF2-40B4-BE49-F238E27FC236}">
                            <a16:creationId xmlns:a16="http://schemas.microsoft.com/office/drawing/2014/main" id="{0928C5A7-6112-4E24-A80E-08F1BAFBC77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7422290" y="2099797"/>
                        <a:ext cx="157353" cy="1295808"/>
                      </a:xfrm>
                      <a:custGeom>
                        <a:avLst/>
                        <a:gdLst>
                          <a:gd name="connsiteX0" fmla="*/ 0 w 144016"/>
                          <a:gd name="connsiteY0" fmla="*/ 648072 h 1296144"/>
                          <a:gd name="connsiteX1" fmla="*/ 72008 w 144016"/>
                          <a:gd name="connsiteY1" fmla="*/ 0 h 1296144"/>
                          <a:gd name="connsiteX2" fmla="*/ 144016 w 144016"/>
                          <a:gd name="connsiteY2" fmla="*/ 648072 h 1296144"/>
                          <a:gd name="connsiteX3" fmla="*/ 72008 w 144016"/>
                          <a:gd name="connsiteY3" fmla="*/ 1296144 h 1296144"/>
                          <a:gd name="connsiteX4" fmla="*/ 0 w 144016"/>
                          <a:gd name="connsiteY4" fmla="*/ 648072 h 1296144"/>
                          <a:gd name="connsiteX0" fmla="*/ 1670 w 157962"/>
                          <a:gd name="connsiteY0" fmla="*/ 648072 h 1296144"/>
                          <a:gd name="connsiteX1" fmla="*/ 138072 w 157962"/>
                          <a:gd name="connsiteY1" fmla="*/ 0 h 1296144"/>
                          <a:gd name="connsiteX2" fmla="*/ 145686 w 157962"/>
                          <a:gd name="connsiteY2" fmla="*/ 648072 h 1296144"/>
                          <a:gd name="connsiteX3" fmla="*/ 73678 w 157962"/>
                          <a:gd name="connsiteY3" fmla="*/ 1296144 h 1296144"/>
                          <a:gd name="connsiteX4" fmla="*/ 1670 w 157962"/>
                          <a:gd name="connsiteY4" fmla="*/ 648072 h 1296144"/>
                          <a:gd name="connsiteX0" fmla="*/ 0 w 156293"/>
                          <a:gd name="connsiteY0" fmla="*/ 648072 h 1296144"/>
                          <a:gd name="connsiteX1" fmla="*/ 136402 w 156293"/>
                          <a:gd name="connsiteY1" fmla="*/ 0 h 1296144"/>
                          <a:gd name="connsiteX2" fmla="*/ 144016 w 156293"/>
                          <a:gd name="connsiteY2" fmla="*/ 648072 h 1296144"/>
                          <a:gd name="connsiteX3" fmla="*/ 136403 w 156293"/>
                          <a:gd name="connsiteY3" fmla="*/ 1296144 h 1296144"/>
                          <a:gd name="connsiteX4" fmla="*/ 0 w 156293"/>
                          <a:gd name="connsiteY4" fmla="*/ 648072 h 12961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6293" h="1296144">
                            <a:moveTo>
                              <a:pt x="0" y="648072"/>
                            </a:moveTo>
                            <a:cubicBezTo>
                              <a:pt x="0" y="432048"/>
                              <a:pt x="96633" y="0"/>
                              <a:pt x="136402" y="0"/>
                            </a:cubicBezTo>
                            <a:cubicBezTo>
                              <a:pt x="176171" y="0"/>
                              <a:pt x="144016" y="290152"/>
                              <a:pt x="144016" y="648072"/>
                            </a:cubicBezTo>
                            <a:cubicBezTo>
                              <a:pt x="144016" y="1005992"/>
                              <a:pt x="176172" y="1296144"/>
                              <a:pt x="136403" y="1296144"/>
                            </a:cubicBezTo>
                            <a:cubicBezTo>
                              <a:pt x="96634" y="1296144"/>
                              <a:pt x="0" y="864096"/>
                              <a:pt x="0" y="648072"/>
                            </a:cubicBezTo>
                            <a:close/>
                          </a:path>
                        </a:pathLst>
                      </a:custGeom>
                      <a:solidFill>
                        <a:sysClr val="window" lastClr="FFFFFF">
                          <a:lumMod val="75000"/>
                        </a:sysClr>
                      </a:solid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1" anchor="ctr"/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endParaRPr>
                      </a:p>
                    </p:txBody>
                  </p:sp>
                </p:grpSp>
              </p:grpSp>
              <p:sp>
                <p:nvSpPr>
                  <p:cNvPr id="35" name="TextBox 91">
                    <a:extLst>
                      <a:ext uri="{FF2B5EF4-FFF2-40B4-BE49-F238E27FC236}">
                        <a16:creationId xmlns:a16="http://schemas.microsoft.com/office/drawing/2014/main" id="{D478CE6E-F5D8-4329-932E-C4AD4AB6377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936493" y="5170152"/>
                    <a:ext cx="314287" cy="338168"/>
                  </a:xfrm>
                  <a:prstGeom prst="rect">
                    <a:avLst/>
                  </a:prstGeom>
                  <a:noFill/>
                  <a:ln w="19050">
                    <a:noFill/>
                  </a:ln>
                  <a:effectLst>
                    <a:outerShdw sx="102000" sy="102000" algn="tl" rotWithShape="0">
                      <a:sysClr val="window" lastClr="FFFFFF">
                        <a:lumMod val="65000"/>
                        <a:alpha val="0"/>
                      </a:sys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G</a:t>
                    </a:r>
                    <a:endParaRPr kumimoji="0" lang="he-IL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TextBox 92">
                    <a:extLst>
                      <a:ext uri="{FF2B5EF4-FFF2-40B4-BE49-F238E27FC236}">
                        <a16:creationId xmlns:a16="http://schemas.microsoft.com/office/drawing/2014/main" id="{9B7D19B9-C3E6-4D83-A336-654062598F7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076173" y="5232071"/>
                    <a:ext cx="314287" cy="338167"/>
                  </a:xfrm>
                  <a:prstGeom prst="rect">
                    <a:avLst/>
                  </a:prstGeom>
                  <a:noFill/>
                  <a:ln w="19050">
                    <a:noFill/>
                  </a:ln>
                  <a:effectLst>
                    <a:outerShdw sx="102000" sy="102000" algn="tl" rotWithShape="0">
                      <a:sysClr val="window" lastClr="FFFFFF">
                        <a:lumMod val="65000"/>
                        <a:alpha val="0"/>
                      </a:sys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G</a:t>
                    </a:r>
                    <a:endParaRPr kumimoji="0" lang="he-IL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TextBox 93">
                    <a:extLst>
                      <a:ext uri="{FF2B5EF4-FFF2-40B4-BE49-F238E27FC236}">
                        <a16:creationId xmlns:a16="http://schemas.microsoft.com/office/drawing/2014/main" id="{8EA24C36-DD4F-41FC-B577-45712C3C228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866658" y="5232071"/>
                    <a:ext cx="315873" cy="338167"/>
                  </a:xfrm>
                  <a:prstGeom prst="rect">
                    <a:avLst/>
                  </a:prstGeom>
                  <a:noFill/>
                  <a:ln w="19050">
                    <a:noFill/>
                  </a:ln>
                  <a:effectLst>
                    <a:outerShdw sx="102000" sy="102000" algn="tl" rotWithShape="0">
                      <a:sysClr val="window" lastClr="FFFFFF">
                        <a:lumMod val="65000"/>
                        <a:alpha val="0"/>
                      </a:sysClr>
                    </a:outerShdw>
                  </a:effectLst>
                </p:spPr>
                <p:txBody>
                  <a:bodyPr rtlCol="1">
                    <a:spAutoFit/>
                  </a:bodyPr>
                  <a:lstStyle/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G</a:t>
                    </a:r>
                    <a:endParaRPr kumimoji="0" lang="he-IL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" name="אליפסה 26">
                  <a:extLst>
                    <a:ext uri="{FF2B5EF4-FFF2-40B4-BE49-F238E27FC236}">
                      <a16:creationId xmlns:a16="http://schemas.microsoft.com/office/drawing/2014/main" id="{BBD45C67-B29A-432D-8BCB-DEF8CBFE8D80}"/>
                    </a:ext>
                  </a:extLst>
                </p:cNvPr>
                <p:cNvSpPr/>
                <p:nvPr/>
              </p:nvSpPr>
              <p:spPr>
                <a:xfrm>
                  <a:off x="3963563" y="4568944"/>
                  <a:ext cx="860320" cy="1008152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28" name="אליפסה 27">
                  <a:extLst>
                    <a:ext uri="{FF2B5EF4-FFF2-40B4-BE49-F238E27FC236}">
                      <a16:creationId xmlns:a16="http://schemas.microsoft.com/office/drawing/2014/main" id="{EB46DD8C-9B81-4079-9808-3451A1972532}"/>
                    </a:ext>
                  </a:extLst>
                </p:cNvPr>
                <p:cNvSpPr/>
                <p:nvPr/>
              </p:nvSpPr>
              <p:spPr>
                <a:xfrm>
                  <a:off x="3001655" y="4568944"/>
                  <a:ext cx="860320" cy="1008152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29" name="אליפסה 28">
                  <a:extLst>
                    <a:ext uri="{FF2B5EF4-FFF2-40B4-BE49-F238E27FC236}">
                      <a16:creationId xmlns:a16="http://schemas.microsoft.com/office/drawing/2014/main" id="{44661E72-9ED3-425F-A27B-C8BB774C4085}"/>
                    </a:ext>
                  </a:extLst>
                </p:cNvPr>
                <p:cNvSpPr/>
                <p:nvPr/>
              </p:nvSpPr>
              <p:spPr>
                <a:xfrm>
                  <a:off x="2060383" y="4583233"/>
                  <a:ext cx="861907" cy="1008153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30" name="אליפסה 29">
                  <a:extLst>
                    <a:ext uri="{FF2B5EF4-FFF2-40B4-BE49-F238E27FC236}">
                      <a16:creationId xmlns:a16="http://schemas.microsoft.com/office/drawing/2014/main" id="{AD21FDC4-B826-45FD-9594-864E72B616C4}"/>
                    </a:ext>
                  </a:extLst>
                </p:cNvPr>
                <p:cNvSpPr/>
                <p:nvPr/>
              </p:nvSpPr>
              <p:spPr>
                <a:xfrm>
                  <a:off x="1157206" y="4543542"/>
                  <a:ext cx="861908" cy="1008152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C6D9F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40FE543D-71BB-4283-8AA2-DF888E55EA3F}"/>
                  </a:ext>
                </a:extLst>
              </p:cNvPr>
              <p:cNvSpPr/>
              <p:nvPr/>
            </p:nvSpPr>
            <p:spPr>
              <a:xfrm>
                <a:off x="2818118" y="3297206"/>
                <a:ext cx="860320" cy="1009741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35E9678E-5469-43ED-A651-A9E79581F2C8}"/>
                  </a:ext>
                </a:extLst>
              </p:cNvPr>
              <p:cNvSpPr/>
              <p:nvPr/>
            </p:nvSpPr>
            <p:spPr>
              <a:xfrm>
                <a:off x="1160970" y="3289267"/>
                <a:ext cx="912701" cy="1009741"/>
              </a:xfrm>
              <a:prstGeom prst="ellipse">
                <a:avLst/>
              </a:prstGeom>
              <a:noFill/>
              <a:ln w="25400" cap="flat" cmpd="sng" algn="ctr">
                <a:solidFill>
                  <a:srgbClr val="C6D9F0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אליפסה 21">
                <a:extLst>
                  <a:ext uri="{FF2B5EF4-FFF2-40B4-BE49-F238E27FC236}">
                    <a16:creationId xmlns:a16="http://schemas.microsoft.com/office/drawing/2014/main" id="{A5CAB959-E4B2-4541-9AE2-F86D3D91C7A6}"/>
                  </a:ext>
                </a:extLst>
              </p:cNvPr>
              <p:cNvSpPr/>
              <p:nvPr/>
            </p:nvSpPr>
            <p:spPr>
              <a:xfrm>
                <a:off x="1748273" y="1885791"/>
                <a:ext cx="1763497" cy="1254237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66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cxnSp>
            <p:nvCxnSpPr>
              <p:cNvPr id="23" name="מחבר חץ ישר 22">
                <a:extLst>
                  <a:ext uri="{FF2B5EF4-FFF2-40B4-BE49-F238E27FC236}">
                    <a16:creationId xmlns:a16="http://schemas.microsoft.com/office/drawing/2014/main" id="{2418A3BF-A333-44EA-BC55-ADB6C0A6C572}"/>
                  </a:ext>
                </a:extLst>
              </p:cNvPr>
              <p:cNvCxnSpPr/>
              <p:nvPr/>
            </p:nvCxnSpPr>
            <p:spPr>
              <a:xfrm flipH="1">
                <a:off x="2549862" y="3151142"/>
                <a:ext cx="0" cy="36039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4" name="מחבר חץ ישר 23">
                <a:extLst>
                  <a:ext uri="{FF2B5EF4-FFF2-40B4-BE49-F238E27FC236}">
                    <a16:creationId xmlns:a16="http://schemas.microsoft.com/office/drawing/2014/main" id="{71500B99-33B4-4025-A868-8CA38BAF9DEA}"/>
                  </a:ext>
                </a:extLst>
              </p:cNvPr>
              <p:cNvCxnSpPr/>
              <p:nvPr/>
            </p:nvCxnSpPr>
            <p:spPr>
              <a:xfrm flipH="1">
                <a:off x="2549862" y="4245028"/>
                <a:ext cx="0" cy="36039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4E851578-EF57-42F0-AFB2-9CEFA26BA860}"/>
                </a:ext>
              </a:extLst>
            </p:cNvPr>
            <p:cNvCxnSpPr/>
            <p:nvPr/>
          </p:nvCxnSpPr>
          <p:spPr>
            <a:xfrm flipH="1">
              <a:off x="6884806" y="2822289"/>
              <a:ext cx="0" cy="360395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F9C437D4-8036-4942-9F9B-DDBA249B1580}"/>
                </a:ext>
              </a:extLst>
            </p:cNvPr>
            <p:cNvCxnSpPr/>
            <p:nvPr/>
          </p:nvCxnSpPr>
          <p:spPr>
            <a:xfrm flipH="1">
              <a:off x="6897504" y="3908236"/>
              <a:ext cx="0" cy="360395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5CCBA36B-AA7A-49BE-8373-E60827071454}"/>
                </a:ext>
              </a:extLst>
            </p:cNvPr>
            <p:cNvCxnSpPr/>
            <p:nvPr/>
          </p:nvCxnSpPr>
          <p:spPr>
            <a:xfrm>
              <a:off x="4268925" y="5213278"/>
              <a:ext cx="480953" cy="433427"/>
            </a:xfrm>
            <a:prstGeom prst="straightConnector1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tailEnd type="arrow"/>
            </a:ln>
            <a:effectLst/>
          </p:spPr>
        </p:cxn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FFB8999E-4BDE-4D4A-9A7E-97D0DF337E5F}"/>
                </a:ext>
              </a:extLst>
            </p:cNvPr>
            <p:cNvCxnSpPr>
              <a:endCxn id="112" idx="0"/>
            </p:cNvCxnSpPr>
            <p:nvPr/>
          </p:nvCxnSpPr>
          <p:spPr>
            <a:xfrm flipH="1">
              <a:off x="4814959" y="5216454"/>
              <a:ext cx="450795" cy="430252"/>
            </a:xfrm>
            <a:prstGeom prst="straightConnector1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tailEnd type="arrow"/>
            </a:ln>
            <a:effectLst/>
          </p:spPr>
        </p:cxnSp>
        <p:sp>
          <p:nvSpPr>
            <p:cNvPr id="14" name="מלבן 1">
              <a:extLst>
                <a:ext uri="{FF2B5EF4-FFF2-40B4-BE49-F238E27FC236}">
                  <a16:creationId xmlns:a16="http://schemas.microsoft.com/office/drawing/2014/main" id="{E3FA8123-06E7-4669-A8C7-195E29B89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218" y="2361276"/>
              <a:ext cx="3424893" cy="58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الانقسام الاختزالي الاول :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فصل الكروموسومات المتماثلة </a:t>
              </a:r>
              <a:endParaRPr kumimoji="0" lang="he-IL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מלבן 1">
              <a:extLst>
                <a:ext uri="{FF2B5EF4-FFF2-40B4-BE49-F238E27FC236}">
                  <a16:creationId xmlns:a16="http://schemas.microsoft.com/office/drawing/2014/main" id="{9AD30287-6C9A-4AE3-89F6-264E10433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783" y="3681568"/>
              <a:ext cx="3424893" cy="584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الانقسام الاختزالي الثاني : 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فصل </a:t>
              </a:r>
              <a:r>
                <a:rPr kumimoji="0" lang="ar-JO" altLang="he-IL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الكروماتيدات</a:t>
              </a:r>
              <a:r>
                <a:rPr kumimoji="0" lang="ar-JO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الشقيقة </a:t>
              </a:r>
              <a:endParaRPr kumimoji="0" lang="he-IL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מלבן 1">
              <a:extLst>
                <a:ext uri="{FF2B5EF4-FFF2-40B4-BE49-F238E27FC236}">
                  <a16:creationId xmlns:a16="http://schemas.microsoft.com/office/drawing/2014/main" id="{D1196188-4BA3-413A-BF45-ABAEA62D4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810" y="5151361"/>
              <a:ext cx="3423820" cy="33816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اخصاب</a:t>
              </a:r>
              <a:endPara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73">
              <a:extLst>
                <a:ext uri="{FF2B5EF4-FFF2-40B4-BE49-F238E27FC236}">
                  <a16:creationId xmlns:a16="http://schemas.microsoft.com/office/drawing/2014/main" id="{3CB578EA-5139-4867-9A15-974FE2EA1A5D}"/>
                </a:ext>
              </a:extLst>
            </p:cNvPr>
            <p:cNvSpPr txBox="1"/>
            <p:nvPr/>
          </p:nvSpPr>
          <p:spPr bwMode="auto">
            <a:xfrm>
              <a:off x="826058" y="5954708"/>
              <a:ext cx="657145" cy="369920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מלבן 1">
              <a:extLst>
                <a:ext uri="{FF2B5EF4-FFF2-40B4-BE49-F238E27FC236}">
                  <a16:creationId xmlns:a16="http://schemas.microsoft.com/office/drawing/2014/main" id="{C0D88B17-BCCC-4295-9683-92E1C5B30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215" y="4519109"/>
              <a:ext cx="34248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alt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خلايا تناسلية </a:t>
              </a:r>
              <a:endParaRPr kumimoji="0" lang="he-IL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18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-103658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قاموس مصطلحات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8DBC11-6205-45CF-9C0B-F3F40CF1E8FF}"/>
              </a:ext>
            </a:extLst>
          </p:cNvPr>
          <p:cNvSpPr txBox="1"/>
          <p:nvPr/>
        </p:nvSpPr>
        <p:spPr>
          <a:xfrm>
            <a:off x="127348" y="735687"/>
            <a:ext cx="11937304" cy="500983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جين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وحدة الوراثة الاساسية التي تحمل المعلومات من الجيل الى الجيل الذي يليه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الاليل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احدى طرق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التعبيرعن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الجين (انعكاسه)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لمخلوق ثنائي المجموعة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الكروموسومية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يوجد زوج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اليلات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عن كل جين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واحد مصدره الام والاخر مصدره الاب (ما عدا الجينات الموجودة على كروموسوم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يوجد لها اليل واحد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فقط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الطراز الوراثي ( </a:t>
            </a:r>
            <a:r>
              <a:rPr kumimoji="0" lang="ar-J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الجينوتيب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تركيب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الاليلات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في </a:t>
            </a:r>
            <a:r>
              <a:rPr lang="ar-SA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جي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 واحد ( او لعد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َّ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ة جينات ) في كائن حي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متماثل الجينات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هوموزيجوت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 نسبة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الى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جين معين )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فرد لديه زوج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اليلات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متماثل في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الجين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مثال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GG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او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gg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مختلف الجينات = خليط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هيتروزيجوت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بالنسبة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الى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جين معين )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فرد لديه زوج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اليلات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مختلف في الجين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مثال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Gg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9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746984" y="3291214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algn="r" rtl="1">
              <a:lnSpc>
                <a:spcPct val="150000"/>
              </a:lnSpc>
              <a:defRPr/>
            </a:pPr>
            <a:r>
              <a:rPr lang="ar-SY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اعداد</a:t>
            </a:r>
            <a:r>
              <a:rPr lang="ar-SA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 </a:t>
            </a:r>
            <a:r>
              <a:rPr lang="ar-JO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وتقديم</a:t>
            </a:r>
            <a:r>
              <a:rPr lang="ar-SY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 د</a:t>
            </a:r>
            <a:r>
              <a:rPr lang="ar-SA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.</a:t>
            </a:r>
            <a:r>
              <a:rPr lang="ar-SY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 سهير ريحاني بشارات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316524" y="147830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sz="44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وراثة مندلية</a:t>
            </a:r>
            <a:br>
              <a:rPr lang="ar-SA" sz="44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r>
              <a:rPr lang="he-IL" sz="44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תורשה מנדלית</a:t>
            </a:r>
            <a:endParaRPr sz="4400"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316524" y="2725356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بيولوجيا </a:t>
            </a:r>
            <a:r>
              <a:rPr lang="he-IL" dirty="0">
                <a:cs typeface="+mn-cs"/>
              </a:rPr>
              <a:t> 5 </a:t>
            </a:r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وحدات</a:t>
            </a:r>
            <a:r>
              <a:rPr lang="he-IL" dirty="0">
                <a:cs typeface="+mn-cs"/>
              </a:rPr>
              <a:t> </a:t>
            </a:r>
            <a:endParaRPr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2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-103658"/>
            <a:ext cx="9642231" cy="720000"/>
          </a:xfrm>
        </p:spPr>
        <p:txBody>
          <a:bodyPr/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متابعة 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قاموس مصطلحات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8DBC11-6205-45CF-9C0B-F3F40CF1E8FF}"/>
              </a:ext>
            </a:extLst>
          </p:cNvPr>
          <p:cNvSpPr txBox="1"/>
          <p:nvPr/>
        </p:nvSpPr>
        <p:spPr>
          <a:xfrm>
            <a:off x="0" y="740171"/>
            <a:ext cx="12192000" cy="39018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طراز مظهري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تعبير عن صفة او صفات للفرد</a:t>
            </a:r>
            <a:r>
              <a:rPr lang="ar-SA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وتتحد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َّ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 حسب طرازه الوراثي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هنالك جينات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ثر ظهورها بعوامل البيئة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ايضاً ( مثال: قرن / اخضر).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اليل سائد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الاليل الذي يظهر تأثيره ( يُعبر عنه ) في الطراز المظهري سواء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كان الفرد متماثل الجينات لهذا الاليل او خليط (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هيتروزيجوت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اليل متنحي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اليل يظهر تأثيره ( يُعبر عنه ) في الطراز المظهري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لفرد متماثل الجينات لهذا الاليل ولا يُعَبَّر عنه في الطراز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المظهري للفرد الخليط (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الهيتروزيجوت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235" y="528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التهجين الفاحص - الاختباري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B264FDD-696A-4C52-90F5-59FA95D1260D}"/>
              </a:ext>
            </a:extLst>
          </p:cNvPr>
          <p:cNvSpPr/>
          <p:nvPr/>
        </p:nvSpPr>
        <p:spPr>
          <a:xfrm>
            <a:off x="4991100" y="1562497"/>
            <a:ext cx="720090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هل هو نقي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السلالة (</a:t>
            </a:r>
            <a:r>
              <a:rPr lang="ar-SY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هوموزيجوت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 او غير نقي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</a:t>
            </a:r>
            <a:r>
              <a:rPr lang="ar-SY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هتروزيجوت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 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؟</a:t>
            </a: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يحدث ذلك عن طريق تهجين هذا الفرد مع فرد متجانس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الاليلات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اذا ظهر بين الأبناء فرد واحد يُظهر الصفة المتنحية</a:t>
            </a:r>
          </a:p>
          <a:p>
            <a:pPr marL="457200" lvl="0" indent="-228600" algn="r" rtl="1">
              <a:lnSpc>
                <a:spcPct val="150000"/>
              </a:lnSpc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هذا يعني ان الاب السائد للصفة هو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هتروزيجوت</a:t>
            </a:r>
            <a:endParaRPr lang="ar-SY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7" name="קבוצה 2">
            <a:extLst>
              <a:ext uri="{FF2B5EF4-FFF2-40B4-BE49-F238E27FC236}">
                <a16:creationId xmlns:a16="http://schemas.microsoft.com/office/drawing/2014/main" id="{9AB3A256-2459-43EE-8304-77C93C12F6C7}"/>
              </a:ext>
            </a:extLst>
          </p:cNvPr>
          <p:cNvGrpSpPr>
            <a:grpSpLocks/>
          </p:cNvGrpSpPr>
          <p:nvPr/>
        </p:nvGrpSpPr>
        <p:grpSpPr bwMode="auto">
          <a:xfrm>
            <a:off x="0" y="2062618"/>
            <a:ext cx="6408737" cy="3597275"/>
            <a:chOff x="87313" y="2414588"/>
            <a:chExt cx="8797925" cy="4119562"/>
          </a:xfrm>
        </p:grpSpPr>
        <p:grpSp>
          <p:nvGrpSpPr>
            <p:cNvPr id="8" name="קבוצה 1">
              <a:extLst>
                <a:ext uri="{FF2B5EF4-FFF2-40B4-BE49-F238E27FC236}">
                  <a16:creationId xmlns:a16="http://schemas.microsoft.com/office/drawing/2014/main" id="{BF7AA3AC-4E8D-45B1-8AFA-76B02AFBC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13" y="4868863"/>
              <a:ext cx="8797925" cy="1390650"/>
              <a:chOff x="-222331" y="5044707"/>
              <a:chExt cx="8799429" cy="1389928"/>
            </a:xfrm>
          </p:grpSpPr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3F1C45F3-39E7-443F-BB5E-8BA6721828B0}"/>
                  </a:ext>
                </a:extLst>
              </p:cNvPr>
              <p:cNvSpPr txBox="1"/>
              <p:nvPr/>
            </p:nvSpPr>
            <p:spPr bwMode="auto">
              <a:xfrm>
                <a:off x="-222331" y="5087547"/>
                <a:ext cx="560483" cy="369696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4AA6C0C-2B6A-4732-8846-03AC09971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2970" y="5055729"/>
                <a:ext cx="1714128" cy="137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7">
                <a:extLst>
                  <a:ext uri="{FF2B5EF4-FFF2-40B4-BE49-F238E27FC236}">
                    <a16:creationId xmlns:a16="http://schemas.microsoft.com/office/drawing/2014/main" id="{6E9463CA-69F2-4471-B88B-1FF431046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635" y="5044707"/>
                <a:ext cx="1714128" cy="137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7">
                <a:extLst>
                  <a:ext uri="{FF2B5EF4-FFF2-40B4-BE49-F238E27FC236}">
                    <a16:creationId xmlns:a16="http://schemas.microsoft.com/office/drawing/2014/main" id="{3C9190A4-45D4-4217-8BAD-E36CF1AD9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5958" y="5055729"/>
                <a:ext cx="1714128" cy="137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7">
                <a:extLst>
                  <a:ext uri="{FF2B5EF4-FFF2-40B4-BE49-F238E27FC236}">
                    <a16:creationId xmlns:a16="http://schemas.microsoft.com/office/drawing/2014/main" id="{04810E3A-8F4B-48DD-8766-DF5235972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834" y="5044707"/>
                <a:ext cx="1714128" cy="137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9">
                <a:extLst>
                  <a:ext uri="{FF2B5EF4-FFF2-40B4-BE49-F238E27FC236}">
                    <a16:creationId xmlns:a16="http://schemas.microsoft.com/office/drawing/2014/main" id="{5173CB3C-6BA2-4251-9326-E7CDAB453C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646" y="5055729"/>
                <a:ext cx="1286072" cy="1367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25085AF5-C57C-4538-B63D-F9EB62636394}"/>
                </a:ext>
              </a:extLst>
            </p:cNvPr>
            <p:cNvSpPr txBox="1"/>
            <p:nvPr/>
          </p:nvSpPr>
          <p:spPr>
            <a:xfrm>
              <a:off x="250825" y="6165850"/>
              <a:ext cx="1979613" cy="368300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فرد أبيض</a:t>
              </a:r>
              <a:endPara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0" name="קבוצה 7">
              <a:extLst>
                <a:ext uri="{FF2B5EF4-FFF2-40B4-BE49-F238E27FC236}">
                  <a16:creationId xmlns:a16="http://schemas.microsoft.com/office/drawing/2014/main" id="{A7AF6E4B-1E75-4729-BC2C-3209C521A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0250" y="2414588"/>
              <a:ext cx="4441824" cy="1784350"/>
              <a:chOff x="1869280" y="2132856"/>
              <a:chExt cx="4441227" cy="1784894"/>
            </a:xfrm>
          </p:grpSpPr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882863FD-E6A7-4787-9125-BCEC7D2F14A4}"/>
                  </a:ext>
                </a:extLst>
              </p:cNvPr>
              <p:cNvSpPr txBox="1"/>
              <p:nvPr/>
            </p:nvSpPr>
            <p:spPr bwMode="auto">
              <a:xfrm>
                <a:off x="1869280" y="2785517"/>
                <a:ext cx="684121" cy="370001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P: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7">
                <a:extLst>
                  <a:ext uri="{FF2B5EF4-FFF2-40B4-BE49-F238E27FC236}">
                    <a16:creationId xmlns:a16="http://schemas.microsoft.com/office/drawing/2014/main" id="{C5927924-72FA-4F59-9DF1-CB45F2F56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5009" y="2132856"/>
                <a:ext cx="3304364" cy="1784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מחבר חץ ישר 15">
                <a:extLst>
                  <a:ext uri="{FF2B5EF4-FFF2-40B4-BE49-F238E27FC236}">
                    <a16:creationId xmlns:a16="http://schemas.microsoft.com/office/drawing/2014/main" id="{C7F68D72-809D-4837-8092-FA83F6FEF3BF}"/>
                  </a:ext>
                </a:extLst>
              </p:cNvPr>
              <p:cNvCxnSpPr/>
              <p:nvPr/>
            </p:nvCxnSpPr>
            <p:spPr>
              <a:xfrm flipH="1">
                <a:off x="5807338" y="3118994"/>
                <a:ext cx="50316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66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11" name="מלבן 28">
              <a:extLst>
                <a:ext uri="{FF2B5EF4-FFF2-40B4-BE49-F238E27FC236}">
                  <a16:creationId xmlns:a16="http://schemas.microsoft.com/office/drawing/2014/main" id="{05280B70-898E-4A0C-A87E-FC70D1D6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38" y="4160838"/>
              <a:ext cx="17049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©  istockphoto.com/kickers</a:t>
              </a:r>
            </a:p>
          </p:txBody>
        </p:sp>
        <p:sp>
          <p:nvSpPr>
            <p:cNvPr id="12" name="סוגר מסולסל שמאלי 11">
              <a:extLst>
                <a:ext uri="{FF2B5EF4-FFF2-40B4-BE49-F238E27FC236}">
                  <a16:creationId xmlns:a16="http://schemas.microsoft.com/office/drawing/2014/main" id="{002CA9A6-EBAE-42B3-9C94-C31ABB56FE96}"/>
                </a:ext>
              </a:extLst>
            </p:cNvPr>
            <p:cNvSpPr/>
            <p:nvPr/>
          </p:nvSpPr>
          <p:spPr>
            <a:xfrm rot="5400000">
              <a:off x="4264819" y="954881"/>
              <a:ext cx="577850" cy="7272338"/>
            </a:xfrm>
            <a:prstGeom prst="leftBrace">
              <a:avLst/>
            </a:prstGeom>
            <a:noFill/>
            <a:ln w="19050" cap="flat" cmpd="sng" algn="ctr">
              <a:solidFill>
                <a:srgbClr val="C6D9F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96FDFFE-F66D-451B-A2BB-5126BC4EAC9C}"/>
              </a:ext>
            </a:extLst>
          </p:cNvPr>
          <p:cNvSpPr txBox="1"/>
          <p:nvPr/>
        </p:nvSpPr>
        <p:spPr>
          <a:xfrm>
            <a:off x="3043825" y="886273"/>
            <a:ext cx="87556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التهجين الفاحص هدفه تحديد الطراز الوراثي لأحد الابوين طرازه المظهري سائد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algn="r" rt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1413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>
            <a:extLst>
              <a:ext uri="{FF2B5EF4-FFF2-40B4-BE49-F238E27FC236}">
                <a16:creationId xmlns:a16="http://schemas.microsoft.com/office/drawing/2014/main" id="{D3678469-B325-4F8D-9D94-85F3BD03E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545" y="14150"/>
            <a:ext cx="10247689" cy="637353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سيادة غير تامة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DA35624B-B836-405D-ADA8-1CF58785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1" y="1885484"/>
            <a:ext cx="52197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8BA659D-A3B4-4486-82F7-49AFCEFAB5A1}"/>
              </a:ext>
            </a:extLst>
          </p:cNvPr>
          <p:cNvSpPr/>
          <p:nvPr/>
        </p:nvSpPr>
        <p:spPr>
          <a:xfrm>
            <a:off x="4008329" y="677099"/>
            <a:ext cx="7212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buSzPts val="1400"/>
            </a:pPr>
            <a:r>
              <a:rPr lang="ar-SY" sz="2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عند تهجين زهرة ذات لون احمر مع زهرة بيضاء</a:t>
            </a:r>
          </a:p>
          <a:p>
            <a:pPr marL="457200" lvl="0" indent="-228600" algn="r" rtl="1">
              <a:buSzPts val="1400"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نحصل في الجيل الأول على نباتات جميعها باللون الزهري</a:t>
            </a:r>
          </a:p>
          <a:p>
            <a:pPr marL="457200" lvl="0" indent="-228600" algn="r" rtl="1">
              <a:buSzPts val="1400"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تهجين نباتات من الجيل الأول فيما بينها نحصل في الجيل الثاني على الألوان الثلاثة</a:t>
            </a:r>
          </a:p>
          <a:p>
            <a:pPr marL="457200" lvl="0" indent="-228600" algn="r" rtl="1">
              <a:buSzPts val="1400"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الأحمر الزهري والابيض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A6CFDA7-1EF3-460F-A58A-AA3D3075141B}"/>
              </a:ext>
            </a:extLst>
          </p:cNvPr>
          <p:cNvSpPr/>
          <p:nvPr/>
        </p:nvSpPr>
        <p:spPr>
          <a:xfrm>
            <a:off x="6422024" y="3047263"/>
            <a:ext cx="4177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buClrTx/>
              <a:defRPr/>
            </a:pP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لون احمر      </a:t>
            </a:r>
            <a:r>
              <a:rPr lang="en-US" sz="24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لون ابيض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93A3AA3-D061-4586-8493-B7A0595D26A9}"/>
              </a:ext>
            </a:extLst>
          </p:cNvPr>
          <p:cNvSpPr/>
          <p:nvPr/>
        </p:nvSpPr>
        <p:spPr>
          <a:xfrm>
            <a:off x="6341072" y="3715702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buClrTx/>
              <a:defRPr/>
            </a:pP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للهوموزيجوت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JO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يوجد ازهار حمراء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6715DF1E-BFA7-4177-AF87-727536526AEE}"/>
              </a:ext>
            </a:extLst>
          </p:cNvPr>
          <p:cNvSpPr/>
          <p:nvPr/>
        </p:nvSpPr>
        <p:spPr>
          <a:xfrm>
            <a:off x="6308210" y="438414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buClrTx/>
              <a:defRPr/>
            </a:pP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للهوموزيجوت</a:t>
            </a:r>
            <a:r>
              <a:rPr lang="ar-JO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يوجد ازهار بيضاء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F51EEA4-75C4-4A1E-841F-D7C979E832C1}"/>
              </a:ext>
            </a:extLst>
          </p:cNvPr>
          <p:cNvSpPr/>
          <p:nvPr/>
        </p:nvSpPr>
        <p:spPr>
          <a:xfrm>
            <a:off x="6341072" y="5046145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buClrTx/>
              <a:defRPr/>
            </a:pPr>
            <a:r>
              <a:rPr lang="ar-SY" sz="24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لل</a:t>
            </a:r>
            <a:r>
              <a:rPr lang="ar-SA" sz="24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هتروزيجوت</a:t>
            </a:r>
            <a:r>
              <a:rPr lang="ar-JO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en-US" sz="2400" kern="1200" baseline="30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Y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يوجد ازهار </a:t>
            </a:r>
            <a:r>
              <a:rPr lang="ar-SA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زهرية</a:t>
            </a:r>
            <a:r>
              <a:rPr lang="he-IL" sz="24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6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4977980" y="3962290"/>
            <a:ext cx="117575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he-IL" sz="2000" dirty="0"/>
          </a:p>
        </p:txBody>
      </p:sp>
      <p:sp>
        <p:nvSpPr>
          <p:cNvPr id="20" name="כותרת 19">
            <a:extLst>
              <a:ext uri="{FF2B5EF4-FFF2-40B4-BE49-F238E27FC236}">
                <a16:creationId xmlns:a16="http://schemas.microsoft.com/office/drawing/2014/main" id="{27036735-CE60-4B29-B9FF-A870F7EB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336" y="24864"/>
            <a:ext cx="10247689" cy="637353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سبب ظهور اللون الزهري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קבוצה 1">
            <a:extLst>
              <a:ext uri="{FF2B5EF4-FFF2-40B4-BE49-F238E27FC236}">
                <a16:creationId xmlns:a16="http://schemas.microsoft.com/office/drawing/2014/main" id="{23595F11-2DF3-4F6D-B057-9F49FAB06E4C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1342656"/>
            <a:ext cx="7715250" cy="4954957"/>
            <a:chOff x="388910" y="1520788"/>
            <a:chExt cx="7715159" cy="4954625"/>
          </a:xfrm>
        </p:grpSpPr>
        <p:grpSp>
          <p:nvGrpSpPr>
            <p:cNvPr id="5" name="קבוצה 1">
              <a:extLst>
                <a:ext uri="{FF2B5EF4-FFF2-40B4-BE49-F238E27FC236}">
                  <a16:creationId xmlns:a16="http://schemas.microsoft.com/office/drawing/2014/main" id="{5C27CCAA-7BCB-4B61-B973-4BDC31067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910" y="1520788"/>
              <a:ext cx="7705104" cy="3501993"/>
              <a:chOff x="1974650" y="1704772"/>
              <a:chExt cx="6115667" cy="4561536"/>
            </a:xfrm>
          </p:grpSpPr>
          <p:graphicFrame>
            <p:nvGraphicFramePr>
              <p:cNvPr id="7" name="דיאגרמה 6">
                <a:extLst>
                  <a:ext uri="{FF2B5EF4-FFF2-40B4-BE49-F238E27FC236}">
                    <a16:creationId xmlns:a16="http://schemas.microsoft.com/office/drawing/2014/main" id="{3FD6E9BD-0D1A-473E-B5BD-C592C4A708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75351694"/>
                  </p:ext>
                </p:extLst>
              </p:nvPr>
            </p:nvGraphicFramePr>
            <p:xfrm>
              <a:off x="1974650" y="1704772"/>
              <a:ext cx="6095999" cy="10317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8" name="דיאגרמה 7">
                <a:extLst>
                  <a:ext uri="{FF2B5EF4-FFF2-40B4-BE49-F238E27FC236}">
                    <a16:creationId xmlns:a16="http://schemas.microsoft.com/office/drawing/2014/main" id="{91C24F92-05B6-4326-BE51-50B20409EE25}"/>
                  </a:ext>
                </a:extLst>
              </p:cNvPr>
              <p:cNvGraphicFramePr/>
              <p:nvPr/>
            </p:nvGraphicFramePr>
            <p:xfrm>
              <a:off x="1979712" y="2220642"/>
              <a:ext cx="6096000" cy="22322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aphicFrame>
            <p:nvGraphicFramePr>
              <p:cNvPr id="10" name="דיאגרמה 9">
                <a:extLst>
                  <a:ext uri="{FF2B5EF4-FFF2-40B4-BE49-F238E27FC236}">
                    <a16:creationId xmlns:a16="http://schemas.microsoft.com/office/drawing/2014/main" id="{A4EA0B74-D779-42CC-9EF6-4FBF44AB59FC}"/>
                  </a:ext>
                </a:extLst>
              </p:cNvPr>
              <p:cNvGraphicFramePr/>
              <p:nvPr/>
            </p:nvGraphicFramePr>
            <p:xfrm>
              <a:off x="1974650" y="4565500"/>
              <a:ext cx="6115667" cy="17008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p:grpSp>
        <p:graphicFrame>
          <p:nvGraphicFramePr>
            <p:cNvPr id="6" name="דיאגרמה 5">
              <a:extLst>
                <a:ext uri="{FF2B5EF4-FFF2-40B4-BE49-F238E27FC236}">
                  <a16:creationId xmlns:a16="http://schemas.microsoft.com/office/drawing/2014/main" id="{0C12DC84-529A-48B4-990A-3077168767DF}"/>
                </a:ext>
              </a:extLst>
            </p:cNvPr>
            <p:cNvGraphicFramePr/>
            <p:nvPr/>
          </p:nvGraphicFramePr>
          <p:xfrm>
            <a:off x="423744" y="5169665"/>
            <a:ext cx="7680325" cy="1305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D40E080-31EA-4EE3-905B-DAE42578A1AD}"/>
              </a:ext>
            </a:extLst>
          </p:cNvPr>
          <p:cNvSpPr/>
          <p:nvPr/>
        </p:nvSpPr>
        <p:spPr>
          <a:xfrm>
            <a:off x="4789458" y="662217"/>
            <a:ext cx="3990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228600" algn="r" rtl="1">
              <a:buSzPts val="1400"/>
            </a:pPr>
            <a:r>
              <a:rPr lang="ar-SY" sz="2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السبب يتعلق بشدة التعبير عن الجين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98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4977980" y="3962290"/>
            <a:ext cx="117575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he-IL" sz="2000" dirty="0"/>
          </a:p>
        </p:txBody>
      </p:sp>
      <p:sp>
        <p:nvSpPr>
          <p:cNvPr id="20" name="כותרת 19">
            <a:extLst>
              <a:ext uri="{FF2B5EF4-FFF2-40B4-BE49-F238E27FC236}">
                <a16:creationId xmlns:a16="http://schemas.microsoft.com/office/drawing/2014/main" id="{27036735-CE60-4B29-B9FF-A870F7EB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071" y="-20311"/>
            <a:ext cx="10247689" cy="637353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صفات متعد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ِّ</a:t>
            </a:r>
            <a:r>
              <a:rPr lang="ar-SY" sz="3600" dirty="0" err="1">
                <a:latin typeface="Arial" panose="020B0604020202020204" pitchFamily="34" charset="0"/>
                <a:cs typeface="Arial" panose="020B0604020202020204" pitchFamily="34" charset="0"/>
              </a:rPr>
              <a:t>دة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3600" dirty="0" err="1">
                <a:latin typeface="Arial" panose="020B0604020202020204" pitchFamily="34" charset="0"/>
                <a:cs typeface="Arial" panose="020B0604020202020204" pitchFamily="34" charset="0"/>
              </a:rPr>
              <a:t>الاليلات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0FBF5BE-7FC6-4196-9D4E-721A44263F16}"/>
              </a:ext>
            </a:extLst>
          </p:cNvPr>
          <p:cNvSpPr/>
          <p:nvPr/>
        </p:nvSpPr>
        <p:spPr>
          <a:xfrm>
            <a:off x="1139869" y="533350"/>
            <a:ext cx="1007189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هناك صفات تتحدد حسب اكثر من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اليلين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مثال على ذلك أنواع الدم عند الانسان التي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تتحدد حسب ثلاثة اليل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ات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ولكن الشخص الواحد يحصل على </a:t>
            </a:r>
            <a:r>
              <a:rPr lang="ar-SY" sz="2400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اليلين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فقط.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B45CCF87-DBC0-4A74-8185-747B9300B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23713"/>
              </p:ext>
            </p:extLst>
          </p:nvPr>
        </p:nvGraphicFramePr>
        <p:xfrm>
          <a:off x="2305050" y="2647950"/>
          <a:ext cx="5291139" cy="3829050"/>
        </p:xfrm>
        <a:graphic>
          <a:graphicData uri="http://schemas.openxmlformats.org/drawingml/2006/table">
            <a:tbl>
              <a:tblPr rtl="1" firstRow="1" bandRow="1"/>
              <a:tblGrid>
                <a:gridCol w="176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4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ar-JO" sz="2400" b="1" dirty="0">
                          <a:solidFill>
                            <a:schemeClr val="tx1"/>
                          </a:solidFill>
                        </a:rPr>
                        <a:t>الطراز المظهري</a:t>
                      </a:r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ar-JO" sz="2400" b="1" dirty="0">
                          <a:solidFill>
                            <a:schemeClr val="tx1"/>
                          </a:solidFill>
                        </a:rPr>
                        <a:t>مولد المضاد على خلايا الدم الحمراء</a:t>
                      </a:r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ar-JO" sz="2400" b="1" dirty="0">
                          <a:solidFill>
                            <a:schemeClr val="tx1"/>
                          </a:solidFill>
                        </a:rPr>
                        <a:t>الطراز الوراثي </a:t>
                      </a:r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</a:rPr>
                        <a:t>فصيلة دم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 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JO" sz="2000" baseline="0" dirty="0" err="1">
                          <a:solidFill>
                            <a:schemeClr val="tx1"/>
                          </a:solidFill>
                        </a:rPr>
                        <a:t>او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</a:rPr>
                        <a:t>فصيلة دم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endParaRPr kumimoji="0" lang="he-I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000" b="0" i="0" u="none" strike="noStrike" kern="1200" cap="none" spc="0" normalizeH="0" baseline="30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he-I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JO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او</a:t>
                      </a:r>
                      <a:r>
                        <a:rPr kumimoji="0" lang="ar-JO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he-IL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1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</a:rPr>
                        <a:t>فصيلة دم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 </a:t>
                      </a:r>
                      <a:endParaRPr kumimoji="0" lang="he-I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</a:rPr>
                        <a:t> ו־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he-IL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0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000" dirty="0">
                          <a:solidFill>
                            <a:schemeClr val="tx1"/>
                          </a:solidFill>
                        </a:rPr>
                        <a:t>فصيلة دم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endParaRPr kumimoji="0" lang="he-I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ar-JO" sz="2000" dirty="0">
                          <a:solidFill>
                            <a:schemeClr val="tx1"/>
                          </a:solidFill>
                        </a:rPr>
                        <a:t>لا يوجد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JO" sz="2000" dirty="0">
                          <a:solidFill>
                            <a:schemeClr val="tx1"/>
                          </a:solidFill>
                        </a:rPr>
                        <a:t>ولا يوجد</a:t>
                      </a:r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 rtl="1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51" marB="4575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מלבן 10">
            <a:extLst>
              <a:ext uri="{FF2B5EF4-FFF2-40B4-BE49-F238E27FC236}">
                <a16:creationId xmlns:a16="http://schemas.microsoft.com/office/drawing/2014/main" id="{65AC380B-EF7C-4551-A3C5-B41075BD90B9}"/>
              </a:ext>
            </a:extLst>
          </p:cNvPr>
          <p:cNvSpPr/>
          <p:nvPr/>
        </p:nvSpPr>
        <p:spPr>
          <a:xfrm>
            <a:off x="2788076" y="2073259"/>
            <a:ext cx="390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228600" algn="r" rtl="1">
              <a:buSzPts val="1400"/>
            </a:pPr>
            <a:r>
              <a:rPr lang="ar-SY" sz="24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الطرز الوراثية والمظهرية المحتملة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74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95A07B-9374-4405-91FD-9F2E236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0623" y="18694"/>
            <a:ext cx="12191999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صفة مقترنة بالكروموسومات الجنسية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D69D336-662C-40B6-90DE-2FA746FB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2011" y="807834"/>
            <a:ext cx="10324176" cy="1091592"/>
          </a:xfrm>
        </p:spPr>
        <p:txBody>
          <a:bodyPr>
            <a:noAutofit/>
          </a:bodyPr>
          <a:lstStyle/>
          <a:p>
            <a:pPr lvl="0" indent="-228600">
              <a:buClr>
                <a:srgbClr val="000000"/>
              </a:buClr>
              <a:buSzPts val="1400"/>
              <a:buNone/>
            </a:pPr>
            <a:r>
              <a:rPr lang="ar-SY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تتواجد </a:t>
            </a:r>
            <a:r>
              <a:rPr lang="ar-SY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الأليلات</a:t>
            </a:r>
            <a:r>
              <a:rPr lang="ar-SY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المسؤولة عن هذه الصفات على الكروموسومات الجنسية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xy</a:t>
            </a:r>
            <a:r>
              <a:rPr lang="ar-SY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.</a:t>
            </a:r>
          </a:p>
          <a:p>
            <a:pPr lvl="0" indent="-228600">
              <a:buClr>
                <a:srgbClr val="000000"/>
              </a:buClr>
              <a:buSzPts val="1400"/>
              <a:buNone/>
            </a:pPr>
            <a:r>
              <a:rPr lang="ar-SY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مرض </a:t>
            </a:r>
            <a:r>
              <a:rPr lang="ar-SY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الهيموفيليا وعمى الألوان </a:t>
            </a:r>
            <a:r>
              <a:rPr lang="ar-SY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هما مثال على ذلك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560675B1-8C6C-4DEA-869D-99A8B5AF5597}"/>
              </a:ext>
            </a:extLst>
          </p:cNvPr>
          <p:cNvSpPr/>
          <p:nvPr/>
        </p:nvSpPr>
        <p:spPr>
          <a:xfrm>
            <a:off x="187890" y="2459504"/>
            <a:ext cx="1153647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</a:pPr>
            <a:r>
              <a:rPr lang="ar-SY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عمى الألوان والهيموفيليا</a:t>
            </a:r>
          </a:p>
          <a:p>
            <a:pPr marL="457200" lvl="0" indent="-228600" algn="r" rtl="1">
              <a:lnSpc>
                <a:spcPct val="150000"/>
              </a:lnSpc>
              <a:buSzPts val="1400"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الاليل المتنحي المسبب للمرض موجود على الكروموسوم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x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أما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على الكروموسوم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y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لا يوجد هذا الاليل.</a:t>
            </a:r>
          </a:p>
          <a:p>
            <a:pPr marL="457200" lvl="0" indent="-228600" algn="r" rtl="1">
              <a:lnSpc>
                <a:spcPct val="150000"/>
              </a:lnSpc>
              <a:buSzPts val="1400"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لذلك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ظهر المرض عند الرجال بنسبة اكبر لانهم يملكون نسخة واحدة من  كروموسوم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x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491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"/>
            <a:ext cx="12192000" cy="720000"/>
          </a:xfrm>
        </p:spPr>
        <p:txBody>
          <a:bodyPr/>
          <a:lstStyle/>
          <a:p>
            <a:r>
              <a:rPr lang="ar-JO" sz="3600" dirty="0">
                <a:latin typeface="+mj-lt"/>
                <a:cs typeface="+mn-cs"/>
              </a:rPr>
              <a:t> </a:t>
            </a:r>
            <a:r>
              <a:rPr lang="ar-JO" sz="3600" dirty="0">
                <a:latin typeface="Arial" panose="020B0604020202020204" pitchFamily="34" charset="0"/>
                <a:cs typeface="+mn-cs"/>
              </a:rPr>
              <a:t>تلخيص ال</a:t>
            </a:r>
            <a:r>
              <a:rPr lang="ar-SA" sz="3600" dirty="0">
                <a:latin typeface="Arial" panose="020B0604020202020204" pitchFamily="34" charset="0"/>
                <a:cs typeface="+mn-cs"/>
              </a:rPr>
              <a:t>درس</a:t>
            </a:r>
            <a:r>
              <a:rPr lang="en-US" sz="3600" dirty="0">
                <a:latin typeface="Arial" panose="020B0604020202020204" pitchFamily="34" charset="0"/>
                <a:cs typeface="+mn-cs"/>
              </a:rPr>
              <a:t> </a:t>
            </a:r>
            <a:endParaRPr lang="en-GB" sz="3600" dirty="0">
              <a:cs typeface="+mn-cs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FD43F3D-3246-495A-B30C-C99E3A5F0B2F}"/>
              </a:ext>
            </a:extLst>
          </p:cNvPr>
          <p:cNvSpPr/>
          <p:nvPr/>
        </p:nvSpPr>
        <p:spPr>
          <a:xfrm>
            <a:off x="350729" y="595479"/>
            <a:ext cx="11841271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lnSpc>
                <a:spcPct val="150000"/>
              </a:lnSpc>
              <a:buSzPts val="1400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تعلمنا في هذا الدرس:</a:t>
            </a: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§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مندل كان او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َّ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 من تعامل مع علم الوراثة بشكل علمي لذلك يعتبر مؤسس علم الوراثة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§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وضع مندل مبادئ علم الوراثة بحسب التجارب التي نفذها على نبتة البازيلاء ذات الصفات المتنوعة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§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وضع مندل المصطلحات الأساسية لعلم الوراثة والتي اثبت فيما بعد مدى صحتها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§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تعلمنا عن توارث صفة واحدة ومبادئ عملية التوارث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§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أحيانا لا تكون هناك سيادة تام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ة </a:t>
            </a:r>
            <a:r>
              <a:rPr lang="ar-SY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لاليل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معين وعندها نحصل على تدرج الوان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§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هناك صفات تتحد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َّ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د حسب اكثر من </a:t>
            </a:r>
            <a:r>
              <a:rPr lang="ar-SY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اليلين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مثل نوع الدم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571500" lvl="0" indent="-342900" algn="r" rtl="1">
              <a:lnSpc>
                <a:spcPct val="150000"/>
              </a:lnSpc>
              <a:buSzPts val="1400"/>
              <a:buFont typeface="Wingdings" panose="05000000000000000000" pitchFamily="2" charset="2"/>
              <a:buChar char="§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هناك صفات </a:t>
            </a:r>
            <a:r>
              <a:rPr lang="ar-SY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اليلاتها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موجودة على الكروموسومات الجنسية لذلك نسبة تكراريتها تختلف بين الاناث والذكور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393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C2F0BDC0-E0F4-4F83-8497-8F6587342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5D5522A-09B4-4287-A174-976900257684}"/>
              </a:ext>
            </a:extLst>
          </p:cNvPr>
          <p:cNvSpPr txBox="1"/>
          <p:nvPr/>
        </p:nvSpPr>
        <p:spPr>
          <a:xfrm>
            <a:off x="2031304" y="0"/>
            <a:ext cx="81293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سؤال للتفكير</a:t>
            </a: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(من بجروت 2003):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D3A9BAC-1047-473B-BEA0-E3871592C7F3}"/>
              </a:ext>
            </a:extLst>
          </p:cNvPr>
          <p:cNvSpPr txBox="1"/>
          <p:nvPr/>
        </p:nvSpPr>
        <p:spPr>
          <a:xfrm>
            <a:off x="764946" y="4138439"/>
            <a:ext cx="81293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קבוצה 4">
            <a:extLst>
              <a:ext uri="{FF2B5EF4-FFF2-40B4-BE49-F238E27FC236}">
                <a16:creationId xmlns:a16="http://schemas.microsoft.com/office/drawing/2014/main" id="{A14E0727-CB2E-482B-9097-1C09287BEED1}"/>
              </a:ext>
            </a:extLst>
          </p:cNvPr>
          <p:cNvGrpSpPr>
            <a:grpSpLocks/>
          </p:cNvGrpSpPr>
          <p:nvPr/>
        </p:nvGrpSpPr>
        <p:grpSpPr bwMode="auto">
          <a:xfrm>
            <a:off x="3883068" y="4553920"/>
            <a:ext cx="2057357" cy="820562"/>
            <a:chOff x="5958042" y="2065709"/>
            <a:chExt cx="1422270" cy="819486"/>
          </a:xfrm>
        </p:grpSpPr>
        <p:cxnSp>
          <p:nvCxnSpPr>
            <p:cNvPr id="7" name="מחבר ישר 8">
              <a:extLst>
                <a:ext uri="{FF2B5EF4-FFF2-40B4-BE49-F238E27FC236}">
                  <a16:creationId xmlns:a16="http://schemas.microsoft.com/office/drawing/2014/main" id="{57819230-A39B-42F9-96B5-BC79FF940C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96142" y="2065709"/>
              <a:ext cx="1384170" cy="2710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מחבר ישר 9">
              <a:extLst>
                <a:ext uri="{FF2B5EF4-FFF2-40B4-BE49-F238E27FC236}">
                  <a16:creationId xmlns:a16="http://schemas.microsoft.com/office/drawing/2014/main" id="{60A8FAEB-1E3C-4B40-9A1F-7A6801F041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58042" y="2504195"/>
              <a:ext cx="142227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48D003B-1F58-43DA-B2CB-504C8E399257}"/>
              </a:ext>
            </a:extLst>
          </p:cNvPr>
          <p:cNvSpPr txBox="1"/>
          <p:nvPr/>
        </p:nvSpPr>
        <p:spPr>
          <a:xfrm>
            <a:off x="162839" y="1275485"/>
            <a:ext cx="1177446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في نوع معين من النباتات يوجد </a:t>
            </a:r>
            <a:r>
              <a:rPr kumimoji="0" lang="ar-J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اليلان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للجين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،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الذي يحدد لون الزهرة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،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للنباتات متماثلة الجينات لاحد </a:t>
            </a:r>
            <a:r>
              <a:rPr kumimoji="0" lang="ar-J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اليلي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الجين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توجد ازهار حمراء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،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وللنباتات متماثلة الجينات </a:t>
            </a:r>
            <a:r>
              <a:rPr kumimoji="0" lang="ar-J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للاليل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الاخر لهذا الجين توجد ازهار زرقاء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،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بينما للنباتات الخليطة (</a:t>
            </a:r>
            <a:r>
              <a:rPr kumimoji="0" lang="ar-J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الهيتروزيجوت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يوجد ازهار بنفسجية .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على فرض انه يوجد مسارين منفصلين </a:t>
            </a:r>
            <a:r>
              <a:rPr kumimoji="0" lang="ar-J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لانتاج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صبغين مختلفين من مادة اصلية مشتركة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، 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كما هو معروض في المخطط الذي امامك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كيف يُفس</a:t>
            </a:r>
            <a:r>
              <a:rPr lang="ar-SA" sz="2800" kern="1200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ِّ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ر وجود هذين المسارين النسبة من ناحية السيادة والتنحي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ّ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بين </a:t>
            </a:r>
            <a:r>
              <a:rPr kumimoji="0" lang="ar-J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اليلي</a:t>
            </a:r>
            <a:r>
              <a:rPr lang="ar-SA" sz="2800" kern="1200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ّ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الجين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algn="r" rtl="1"/>
            <a:endParaRPr lang="he-IL" sz="28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0CD8EBF-41A2-45DD-AF1E-18BBEE048E54}"/>
              </a:ext>
            </a:extLst>
          </p:cNvPr>
          <p:cNvSpPr txBox="1"/>
          <p:nvPr/>
        </p:nvSpPr>
        <p:spPr>
          <a:xfrm>
            <a:off x="4096869" y="4253612"/>
            <a:ext cx="14655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/>
              <a:t>إنزيم </a:t>
            </a:r>
            <a:r>
              <a:rPr lang="en-US" sz="2000" b="1" dirty="0"/>
              <a:t>X1</a:t>
            </a:r>
            <a:endParaRPr lang="he-IL" sz="2000" b="1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CA027A5-BCE1-4A5C-A198-F7E4134F2D83}"/>
              </a:ext>
            </a:extLst>
          </p:cNvPr>
          <p:cNvSpPr txBox="1"/>
          <p:nvPr/>
        </p:nvSpPr>
        <p:spPr>
          <a:xfrm>
            <a:off x="4653445" y="4892491"/>
            <a:ext cx="14655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/>
              <a:t>إنزيم </a:t>
            </a:r>
            <a:r>
              <a:rPr lang="en-US" sz="2000" b="1" dirty="0"/>
              <a:t>X2</a:t>
            </a:r>
            <a:endParaRPr lang="he-IL" sz="2000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DAC7AE4-A036-4B83-9FFB-6F657E332A4C}"/>
              </a:ext>
            </a:extLst>
          </p:cNvPr>
          <p:cNvSpPr txBox="1"/>
          <p:nvPr/>
        </p:nvSpPr>
        <p:spPr>
          <a:xfrm>
            <a:off x="6050072" y="4289534"/>
            <a:ext cx="12776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rgbClr val="FF0000"/>
                </a:solidFill>
              </a:rPr>
              <a:t>صبغ أحمر</a:t>
            </a:r>
            <a:endParaRPr lang="he-IL" sz="2000" b="1" dirty="0">
              <a:solidFill>
                <a:srgbClr val="FF0000"/>
              </a:solidFill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915E77A-AF6D-47CF-9E2A-448F1E277927}"/>
              </a:ext>
            </a:extLst>
          </p:cNvPr>
          <p:cNvSpPr txBox="1"/>
          <p:nvPr/>
        </p:nvSpPr>
        <p:spPr>
          <a:xfrm>
            <a:off x="6118991" y="5136334"/>
            <a:ext cx="12776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rgbClr val="0070C0"/>
                </a:solidFill>
              </a:rPr>
              <a:t>صبغ أزرق</a:t>
            </a:r>
            <a:endParaRPr lang="he-IL" sz="2000" b="1" dirty="0">
              <a:solidFill>
                <a:srgbClr val="0070C0"/>
              </a:solidFill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434D340-AB59-4D09-814B-7E1F24CBC59E}"/>
              </a:ext>
            </a:extLst>
          </p:cNvPr>
          <p:cNvSpPr txBox="1"/>
          <p:nvPr/>
        </p:nvSpPr>
        <p:spPr>
          <a:xfrm>
            <a:off x="1660127" y="4689644"/>
            <a:ext cx="18905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/>
              <a:t>المادَّة الأصلية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59989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C2F0BDC0-E0F4-4F83-8497-8F6587342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5D5522A-09B4-4287-A174-976900257684}"/>
              </a:ext>
            </a:extLst>
          </p:cNvPr>
          <p:cNvSpPr txBox="1"/>
          <p:nvPr/>
        </p:nvSpPr>
        <p:spPr>
          <a:xfrm>
            <a:off x="4062608" y="63697"/>
            <a:ext cx="5290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Y" sz="4000" dirty="0"/>
              <a:t>اجابة</a:t>
            </a:r>
            <a:endParaRPr lang="he-IL" sz="40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D3A9BAC-1047-473B-BEA0-E3871592C7F3}"/>
              </a:ext>
            </a:extLst>
          </p:cNvPr>
          <p:cNvSpPr txBox="1"/>
          <p:nvPr/>
        </p:nvSpPr>
        <p:spPr>
          <a:xfrm>
            <a:off x="200416" y="949465"/>
            <a:ext cx="11699310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يُشفَّر احد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الاليلات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لانزيم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يُنش</a:t>
            </a:r>
            <a:r>
              <a:rPr lang="ar-SA" sz="2400" kern="1200" dirty="0">
                <a:solidFill>
                  <a:prstClr val="black"/>
                </a:solidFill>
                <a:ea typeface="+mn-ea"/>
              </a:rPr>
              <a:t>ِّ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ط انتاج الصبغ الأحمر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،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ويُشفَّر الاليل الاخر 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لانزيم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المُنتج للصبغ الازرق.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لدى الخليطين (</a:t>
            </a:r>
            <a:r>
              <a:rPr kumimoji="0" lang="ar-J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الهيتروزيجوتين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،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يتكون الصبغ الاحمر وكذلك الصبغ الأزرق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،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خليط من ال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حمر والازرق يُعطي اللون البنفسجي .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3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471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450575" y="3020759"/>
            <a:ext cx="11489634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يتم استخدام هذا المنتج أثناء هذا البث وفقًا للبند 27 أ من قانون حقوق الطبع والنشر لعام 2007. إذا كنت تمتلك حقوق أحد المنتجات ، فيمكنك أن تطلب منا التوقف عن استخدام المنتج، وذلك عبر البريد 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  <a:hlinkClick r:id="rId4"/>
              </a:rPr>
              <a:t>الإلكتروني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  <a:hlinkClick r:id="rId4"/>
              </a:rPr>
              <a:t>rights@education.gov.il</a:t>
            </a: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rights@education.gov.il</a:t>
            </a: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0" y="1471918"/>
            <a:ext cx="121904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جميع الحقوق محفوظة لاستعمال المنتج وإيجاد أصحاب الحق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שימוש ביצירות מוגנות בזכויות יוצרים ואיתור בעלי זכויות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kumimoji="0" 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3119718" y="482036"/>
            <a:ext cx="9072282" cy="70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92A72"/>
              </a:buClr>
            </a:pPr>
            <a:r>
              <a:rPr lang="ar-JO" dirty="0">
                <a:latin typeface="Arial" panose="020B0604020202020204" pitchFamily="34" charset="0"/>
                <a:ea typeface="Tahoma" panose="020B0604030504040204" pitchFamily="34" charset="0"/>
                <a:cs typeface="+mn-cs"/>
              </a:rPr>
              <a:t>ماذا سوف نتعلم اليوم</a:t>
            </a:r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: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A535FF-654B-4E4D-A309-7494DF411F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ar-JO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طريقة وراثة لصفة واحدة</a:t>
            </a:r>
            <a:endParaRPr lang="he-IL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ar-JO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العلاقات العددية بين الأفراد بالنسبة للمظهر الخارجي</a:t>
            </a:r>
            <a:r>
              <a:rPr lang="he-IL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ar-JO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تهجين مُراقب.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ar-JO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جينات عديدة </a:t>
            </a:r>
            <a:r>
              <a:rPr lang="ar-JO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الأليلات</a:t>
            </a:r>
            <a:r>
              <a:rPr lang="ar-JO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ar-JO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وراثة في عائلة الانسان</a:t>
            </a:r>
            <a:endParaRPr lang="ar-SY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ar-JO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وراثة مقترنة في الجنس.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868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26EEEF1-D549-4287-A125-FE813965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غريغوري مندل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- اب علم الوراثة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F709F3C-A13C-4FC8-984B-6841F1AD363E}"/>
              </a:ext>
            </a:extLst>
          </p:cNvPr>
          <p:cNvSpPr/>
          <p:nvPr/>
        </p:nvSpPr>
        <p:spPr>
          <a:xfrm>
            <a:off x="425885" y="1336710"/>
            <a:ext cx="11555713" cy="203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Y" sz="2400" dirty="0">
                <a:solidFill>
                  <a:srgbClr val="000033"/>
                </a:solidFill>
                <a:latin typeface="SimplifiedArabic"/>
              </a:rPr>
              <a:t>الراهب غر</a:t>
            </a:r>
            <a:r>
              <a:rPr lang="ar-SA" sz="2400" dirty="0">
                <a:solidFill>
                  <a:srgbClr val="000033"/>
                </a:solidFill>
                <a:latin typeface="SimplifiedArabic"/>
              </a:rPr>
              <a:t>ي</a:t>
            </a:r>
            <a:r>
              <a:rPr lang="ar-SY" sz="2400" dirty="0">
                <a:solidFill>
                  <a:srgbClr val="000033"/>
                </a:solidFill>
                <a:latin typeface="SimplifiedArabic"/>
              </a:rPr>
              <a:t>غوري يوهان مندل كان او</a:t>
            </a:r>
            <a:r>
              <a:rPr lang="ar-SA" sz="2400" dirty="0">
                <a:solidFill>
                  <a:srgbClr val="000033"/>
                </a:solidFill>
                <a:latin typeface="SimplifiedArabic"/>
              </a:rPr>
              <a:t>َّ</a:t>
            </a:r>
            <a:r>
              <a:rPr lang="ar-SY" sz="2400" dirty="0">
                <a:solidFill>
                  <a:srgbClr val="000033"/>
                </a:solidFill>
                <a:latin typeface="SimplifiedArabic"/>
              </a:rPr>
              <a:t>ل من صاغ أسس علم  الوراثة</a:t>
            </a:r>
            <a:r>
              <a:rPr lang="ar-SA" sz="2400" dirty="0">
                <a:solidFill>
                  <a:srgbClr val="000033"/>
                </a:solidFill>
                <a:latin typeface="SimplifiedArabic"/>
              </a:rPr>
              <a:t>،</a:t>
            </a:r>
            <a:r>
              <a:rPr lang="ar-SY" sz="2400" dirty="0">
                <a:solidFill>
                  <a:srgbClr val="000033"/>
                </a:solidFill>
                <a:latin typeface="SimplifiedArabic"/>
              </a:rPr>
              <a:t> بعد اجراء سلسلة من التجارب والمشاهدات على نبتة البازيلاء. تم نشر استنتاجاته سنة 1865 حيث كانت المعلومات في هذا المجال ضئيلة جدا.</a:t>
            </a:r>
          </a:p>
          <a:p>
            <a:pPr algn="r" rtl="1">
              <a:lnSpc>
                <a:spcPct val="150000"/>
              </a:lnSpc>
            </a:pPr>
            <a:r>
              <a:rPr lang="ar-SY" sz="2400" dirty="0">
                <a:solidFill>
                  <a:srgbClr val="000033"/>
                </a:solidFill>
                <a:latin typeface="SimplifiedArabic"/>
              </a:rPr>
              <a:t>وفرت هذه التجارب ادل</a:t>
            </a:r>
            <a:r>
              <a:rPr lang="ar-SA" sz="2400" dirty="0">
                <a:solidFill>
                  <a:srgbClr val="000033"/>
                </a:solidFill>
                <a:latin typeface="SimplifiedArabic"/>
              </a:rPr>
              <a:t>ّ</a:t>
            </a:r>
            <a:r>
              <a:rPr lang="ar-SY" sz="2400" dirty="0">
                <a:solidFill>
                  <a:srgbClr val="000033"/>
                </a:solidFill>
                <a:latin typeface="SimplifiedArabic"/>
              </a:rPr>
              <a:t>ة حول وجود عوامل موروثة لم تكن معروفة من </a:t>
            </a:r>
            <a:r>
              <a:rPr lang="ar-SA" sz="2400" dirty="0">
                <a:solidFill>
                  <a:srgbClr val="000033"/>
                </a:solidFill>
                <a:latin typeface="SimplifiedArabic"/>
              </a:rPr>
              <a:t>ق</a:t>
            </a:r>
            <a:r>
              <a:rPr lang="ar-SY" sz="2400" dirty="0">
                <a:solidFill>
                  <a:srgbClr val="000033"/>
                </a:solidFill>
                <a:latin typeface="SimplifiedArabic"/>
              </a:rPr>
              <a:t>بل</a:t>
            </a:r>
            <a:r>
              <a:rPr lang="ar-SA" sz="2400" dirty="0">
                <a:solidFill>
                  <a:srgbClr val="000033"/>
                </a:solidFill>
                <a:latin typeface="SimplifiedArabic"/>
              </a:rPr>
              <a:t>،</a:t>
            </a:r>
            <a:r>
              <a:rPr lang="ar-SY" sz="2400" dirty="0">
                <a:solidFill>
                  <a:srgbClr val="000033"/>
                </a:solidFill>
                <a:latin typeface="SimplifiedArabic"/>
              </a:rPr>
              <a:t> وهي ما تسمى اليوم بالجينات</a:t>
            </a:r>
            <a:r>
              <a:rPr lang="ar-SA" sz="2400" dirty="0">
                <a:solidFill>
                  <a:srgbClr val="000033"/>
                </a:solidFill>
                <a:latin typeface="SimplifiedArabic"/>
              </a:rPr>
              <a:t>.</a:t>
            </a:r>
            <a:endParaRPr lang="ar-SY" sz="2400" dirty="0">
              <a:solidFill>
                <a:srgbClr val="000033"/>
              </a:solidFill>
              <a:latin typeface="SimplifiedArabic"/>
            </a:endParaRPr>
          </a:p>
          <a:p>
            <a:pPr algn="r" rtl="1">
              <a:lnSpc>
                <a:spcPct val="150000"/>
              </a:lnSpc>
            </a:pPr>
            <a:endParaRPr lang="ar-SY" dirty="0">
              <a:solidFill>
                <a:srgbClr val="000033"/>
              </a:solidFill>
              <a:latin typeface="SimplifiedArabic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12350157-3A17-4F09-936D-B4B8075B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583186"/>
            <a:ext cx="2492375" cy="25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A95F9BA-985D-495B-80CF-8A77AA3AC6CC}"/>
              </a:ext>
            </a:extLst>
          </p:cNvPr>
          <p:cNvSpPr/>
          <p:nvPr/>
        </p:nvSpPr>
        <p:spPr>
          <a:xfrm>
            <a:off x="49006" y="6363965"/>
            <a:ext cx="3796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Collection of The National Library of Medicine</a:t>
            </a:r>
          </a:p>
        </p:txBody>
      </p:sp>
    </p:spTree>
    <p:extLst>
      <p:ext uri="{BB962C8B-B14F-4D97-AF65-F5344CB8AC3E}">
        <p14:creationId xmlns:p14="http://schemas.microsoft.com/office/powerpoint/2010/main" val="174974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26EEEF1-D549-4287-A125-FE813965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نبتة البازيلاء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4B60955-674E-45A3-8078-24AA829404B5}"/>
              </a:ext>
            </a:extLst>
          </p:cNvPr>
          <p:cNvSpPr/>
          <p:nvPr/>
        </p:nvSpPr>
        <p:spPr>
          <a:xfrm>
            <a:off x="713985" y="1289116"/>
            <a:ext cx="104683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لماذا </a:t>
            </a:r>
            <a:r>
              <a:rPr kumimoji="0" lang="ar-SY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اختار مندل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نبات البازيلاء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ar-SY" sz="2400" b="1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لاجراء</a:t>
            </a:r>
            <a:r>
              <a:rPr lang="ar-SY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تجاربه؟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تحتوي نبتة البازيلاء على العديد من الصفات المتباينة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دورة حياة النبت</a:t>
            </a: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ة قصيرة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ar-SY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الازهار "خنثى" أي تحتوي على أعضاء التأنيث والتذكير بنفس الزهرة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ولذلك هناك إمكانية لتلقيح ذ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تي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سهولة زراعتها</a:t>
            </a:r>
            <a:endParaRPr kumimoji="0" lang="he-IL" sz="24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2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26EEEF1-D549-4287-A125-FE813965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صفات متنوعة لنبتة البازيلاء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C:\Documents and Settings\Administrator\Desktop\ali 2.png">
            <a:extLst>
              <a:ext uri="{FF2B5EF4-FFF2-40B4-BE49-F238E27FC236}">
                <a16:creationId xmlns:a16="http://schemas.microsoft.com/office/drawing/2014/main" id="{74808F8A-5BDD-4A82-A97E-95EC6477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76" y="1049981"/>
            <a:ext cx="589915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6FB71335-31A6-4FBE-8278-2900E562C6C0}"/>
              </a:ext>
            </a:extLst>
          </p:cNvPr>
          <p:cNvSpPr txBox="1"/>
          <p:nvPr/>
        </p:nvSpPr>
        <p:spPr>
          <a:xfrm>
            <a:off x="6097588" y="5834064"/>
            <a:ext cx="2668587" cy="2476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הטבלה מתוך הספר "חידת התורשה – מט"ח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8467894-993F-4F75-9FDA-7263CD849701}"/>
              </a:ext>
            </a:extLst>
          </p:cNvPr>
          <p:cNvSpPr txBox="1"/>
          <p:nvPr/>
        </p:nvSpPr>
        <p:spPr>
          <a:xfrm>
            <a:off x="8154443" y="1166142"/>
            <a:ext cx="105163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الصفة </a:t>
            </a:r>
            <a:endParaRPr lang="he-IL" sz="24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A606380-1B00-4D46-9516-377D8B92CDC3}"/>
              </a:ext>
            </a:extLst>
          </p:cNvPr>
          <p:cNvSpPr txBox="1"/>
          <p:nvPr/>
        </p:nvSpPr>
        <p:spPr>
          <a:xfrm>
            <a:off x="5173250" y="1166141"/>
            <a:ext cx="18721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الطُرُز المظهرية </a:t>
            </a:r>
            <a:endParaRPr lang="he-IL" sz="24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92535E0-F922-4486-8965-3FE0175EEA76}"/>
              </a:ext>
            </a:extLst>
          </p:cNvPr>
          <p:cNvSpPr txBox="1"/>
          <p:nvPr/>
        </p:nvSpPr>
        <p:spPr>
          <a:xfrm>
            <a:off x="7941501" y="1720427"/>
            <a:ext cx="12645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لون البذرة</a:t>
            </a:r>
            <a:endParaRPr lang="he-IL" sz="24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77307DF-4D5D-4033-9752-E3D5491B55D4}"/>
              </a:ext>
            </a:extLst>
          </p:cNvPr>
          <p:cNvSpPr txBox="1"/>
          <p:nvPr/>
        </p:nvSpPr>
        <p:spPr>
          <a:xfrm>
            <a:off x="8047972" y="2450691"/>
            <a:ext cx="12645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شكل البذرة</a:t>
            </a:r>
            <a:endParaRPr lang="he-IL" sz="24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9AC7ED3-3932-4E96-8F77-4D1F2CB437FD}"/>
              </a:ext>
            </a:extLst>
          </p:cNvPr>
          <p:cNvSpPr txBox="1"/>
          <p:nvPr/>
        </p:nvSpPr>
        <p:spPr>
          <a:xfrm>
            <a:off x="7741085" y="3233215"/>
            <a:ext cx="1571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شكل "القرن"</a:t>
            </a:r>
            <a:endParaRPr lang="he-IL" sz="24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0B3C418-C5D1-4676-8426-3FCD7AC04821}"/>
              </a:ext>
            </a:extLst>
          </p:cNvPr>
          <p:cNvSpPr txBox="1"/>
          <p:nvPr/>
        </p:nvSpPr>
        <p:spPr>
          <a:xfrm>
            <a:off x="7941501" y="4754408"/>
            <a:ext cx="1345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ارتفاع النبتة</a:t>
            </a:r>
            <a:endParaRPr lang="he-IL" sz="24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CB9D1C9-8022-4ADD-B89D-C7E6A5CB072E}"/>
              </a:ext>
            </a:extLst>
          </p:cNvPr>
          <p:cNvSpPr txBox="1"/>
          <p:nvPr/>
        </p:nvSpPr>
        <p:spPr>
          <a:xfrm>
            <a:off x="6613222" y="1720426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أخضر</a:t>
            </a:r>
            <a:endParaRPr lang="he-IL" sz="2400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E4E0F4CA-4F91-4EF1-9972-E6D3A91C05E4}"/>
              </a:ext>
            </a:extLst>
          </p:cNvPr>
          <p:cNvSpPr txBox="1"/>
          <p:nvPr/>
        </p:nvSpPr>
        <p:spPr>
          <a:xfrm>
            <a:off x="6425605" y="2450691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أملس</a:t>
            </a:r>
            <a:endParaRPr lang="he-IL" sz="2400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3C63C01-8BBA-42A3-8841-9678C80B1A9B}"/>
              </a:ext>
            </a:extLst>
          </p:cNvPr>
          <p:cNvSpPr txBox="1"/>
          <p:nvPr/>
        </p:nvSpPr>
        <p:spPr>
          <a:xfrm>
            <a:off x="6642221" y="3261841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منتفخ</a:t>
            </a:r>
            <a:endParaRPr lang="he-IL" sz="2400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19289A9-FFDC-4AD4-A613-9C7C6E03FA57}"/>
              </a:ext>
            </a:extLst>
          </p:cNvPr>
          <p:cNvSpPr txBox="1"/>
          <p:nvPr/>
        </p:nvSpPr>
        <p:spPr>
          <a:xfrm>
            <a:off x="6613221" y="4787430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طويلة</a:t>
            </a:r>
            <a:endParaRPr lang="he-IL" sz="2400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C266674B-5C1A-495C-B99C-6F79EDE3EF93}"/>
              </a:ext>
            </a:extLst>
          </p:cNvPr>
          <p:cNvSpPr txBox="1"/>
          <p:nvPr/>
        </p:nvSpPr>
        <p:spPr>
          <a:xfrm>
            <a:off x="4756009" y="1808416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أصفر</a:t>
            </a:r>
            <a:endParaRPr lang="he-IL" sz="2400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FBFD35B4-CA07-43E0-A1E1-2094B320266F}"/>
              </a:ext>
            </a:extLst>
          </p:cNvPr>
          <p:cNvSpPr txBox="1"/>
          <p:nvPr/>
        </p:nvSpPr>
        <p:spPr>
          <a:xfrm>
            <a:off x="4803238" y="2450691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مجعِّد</a:t>
            </a:r>
            <a:endParaRPr lang="he-IL" sz="2400" dirty="0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5D6AA495-9B31-47EF-A401-2B7A9E9C6303}"/>
              </a:ext>
            </a:extLst>
          </p:cNvPr>
          <p:cNvSpPr txBox="1"/>
          <p:nvPr/>
        </p:nvSpPr>
        <p:spPr>
          <a:xfrm>
            <a:off x="4821533" y="3233214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مجعِّد</a:t>
            </a:r>
            <a:endParaRPr lang="he-IL" sz="2400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320089F6-F239-4677-B16C-6952C1FC1CA3}"/>
              </a:ext>
            </a:extLst>
          </p:cNvPr>
          <p:cNvSpPr txBox="1"/>
          <p:nvPr/>
        </p:nvSpPr>
        <p:spPr>
          <a:xfrm>
            <a:off x="4821533" y="4751311"/>
            <a:ext cx="864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/>
              <a:t>قصيرة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6963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382" y="41028"/>
            <a:ext cx="9642231" cy="72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التلقيح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D9A0E41-6593-491F-A142-C46BCB79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68463"/>
            <a:ext cx="13525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File:NCI peas in pod.jpg">
            <a:hlinkClick r:id="rId4"/>
            <a:extLst>
              <a:ext uri="{FF2B5EF4-FFF2-40B4-BE49-F238E27FC236}">
                <a16:creationId xmlns:a16="http://schemas.microsoft.com/office/drawing/2014/main" id="{04A7BEC5-EF45-40CF-AD1B-4C362956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717675"/>
            <a:ext cx="22256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לבן 3">
            <a:extLst>
              <a:ext uri="{FF2B5EF4-FFF2-40B4-BE49-F238E27FC236}">
                <a16:creationId xmlns:a16="http://schemas.microsoft.com/office/drawing/2014/main" id="{1C4ADE5B-9CDE-4BA1-9E97-CF0DF527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038475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© Photo: Renee Comet /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" action="ppaction://noaction"/>
              </a:rPr>
              <a:t>National Cancer Institute</a:t>
            </a:r>
            <a:endParaRPr kumimoji="0" lang="he-IL" altLang="he-I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2075244A-CA38-4E5C-8996-B4695621B6A1}"/>
              </a:ext>
            </a:extLst>
          </p:cNvPr>
          <p:cNvSpPr txBox="1"/>
          <p:nvPr/>
        </p:nvSpPr>
        <p:spPr>
          <a:xfrm>
            <a:off x="611188" y="3432176"/>
            <a:ext cx="1141169" cy="23083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ד"ר נורית קינן</a:t>
            </a:r>
          </a:p>
        </p:txBody>
      </p:sp>
      <p:grpSp>
        <p:nvGrpSpPr>
          <p:cNvPr id="12" name="קבוצה 19">
            <a:extLst>
              <a:ext uri="{FF2B5EF4-FFF2-40B4-BE49-F238E27FC236}">
                <a16:creationId xmlns:a16="http://schemas.microsoft.com/office/drawing/2014/main" id="{78161319-0A16-4D0E-A40E-402D6024301D}"/>
              </a:ext>
            </a:extLst>
          </p:cNvPr>
          <p:cNvGrpSpPr>
            <a:grpSpLocks/>
          </p:cNvGrpSpPr>
          <p:nvPr/>
        </p:nvGrpSpPr>
        <p:grpSpPr bwMode="auto">
          <a:xfrm>
            <a:off x="1752358" y="3559532"/>
            <a:ext cx="10200724" cy="2000250"/>
            <a:chOff x="339683" y="4236710"/>
            <a:chExt cx="8958926" cy="2189270"/>
          </a:xfrm>
        </p:grpSpPr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41D6A82A-2E2C-4976-9311-0A6AEFA3E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83" y="4236710"/>
              <a:ext cx="8958926" cy="2189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6C4DA6B4-E499-4169-9C83-F6F50FFF6D83}"/>
                </a:ext>
              </a:extLst>
            </p:cNvPr>
            <p:cNvCxnSpPr/>
            <p:nvPr/>
          </p:nvCxnSpPr>
          <p:spPr>
            <a:xfrm>
              <a:off x="1630389" y="5190607"/>
              <a:ext cx="31539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5F0060">
                  <a:lumMod val="90000"/>
                  <a:lumOff val="1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746E356F-2AF4-427D-9791-FFF5F69D042C}"/>
                </a:ext>
              </a:extLst>
            </p:cNvPr>
            <p:cNvCxnSpPr/>
            <p:nvPr/>
          </p:nvCxnSpPr>
          <p:spPr>
            <a:xfrm>
              <a:off x="3142684" y="5190607"/>
              <a:ext cx="315398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5F0060">
                  <a:lumMod val="90000"/>
                  <a:lumOff val="1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96446492-8828-4F2F-BBF6-0AA36B57B0B7}"/>
                </a:ext>
              </a:extLst>
            </p:cNvPr>
            <p:cNvCxnSpPr/>
            <p:nvPr/>
          </p:nvCxnSpPr>
          <p:spPr>
            <a:xfrm>
              <a:off x="5230781" y="5190607"/>
              <a:ext cx="31539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5F0060">
                  <a:lumMod val="90000"/>
                  <a:lumOff val="1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3993B227-B124-4D53-86C8-FF51E286FA73}"/>
                </a:ext>
              </a:extLst>
            </p:cNvPr>
            <p:cNvCxnSpPr/>
            <p:nvPr/>
          </p:nvCxnSpPr>
          <p:spPr>
            <a:xfrm>
              <a:off x="6887026" y="5211457"/>
              <a:ext cx="315399" cy="0"/>
            </a:xfrm>
            <a:prstGeom prst="straightConnector1">
              <a:avLst/>
            </a:prstGeom>
            <a:noFill/>
            <a:ln w="3175" cap="flat" cmpd="sng" algn="ctr">
              <a:solidFill>
                <a:srgbClr val="5F0060">
                  <a:lumMod val="90000"/>
                  <a:lumOff val="10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DAE757B9-991F-420D-BFC9-E2FC476E4A6F}"/>
              </a:ext>
            </a:extLst>
          </p:cNvPr>
          <p:cNvSpPr txBox="1"/>
          <p:nvPr/>
        </p:nvSpPr>
        <p:spPr>
          <a:xfrm>
            <a:off x="10379075" y="4976813"/>
            <a:ext cx="1379538" cy="4000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ysClr val="window" lastClr="FFFFFF">
                <a:lumMod val="65000"/>
                <a:alpha val="0"/>
              </a:sys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תרשימים מתוך הספר "חידת התורשה – מט"ח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84BEC82-648C-4DA6-A8F9-5FEF81C8C5F5}"/>
              </a:ext>
            </a:extLst>
          </p:cNvPr>
          <p:cNvSpPr/>
          <p:nvPr/>
        </p:nvSpPr>
        <p:spPr>
          <a:xfrm>
            <a:off x="4755816" y="830936"/>
            <a:ext cx="719726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Y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عملية التلقيح : وهي نقل حبيبات اللقاح من العضو الذكري في </a:t>
            </a:r>
            <a:r>
              <a:rPr lang="ar-SA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الزهرة</a:t>
            </a:r>
            <a:r>
              <a:rPr lang="ar-SY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 المتك) الى العضو الانثوي في </a:t>
            </a:r>
            <a:r>
              <a:rPr lang="ar-SA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الزهرة</a:t>
            </a:r>
            <a:r>
              <a:rPr lang="ar-SY" sz="28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( الميسم)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151" y="2179118"/>
            <a:ext cx="6721307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Y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sym typeface="Calibri"/>
              </a:rPr>
              <a:t>تلقيح </a:t>
            </a:r>
            <a:r>
              <a:rPr lang="he-IL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sym typeface="Calibri"/>
              </a:rPr>
              <a:t> </a:t>
            </a:r>
            <a:r>
              <a:rPr lang="ar-SY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sym typeface="Calibri"/>
              </a:rPr>
              <a:t>خلطي (تبادلي): </a:t>
            </a: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sym typeface="Calibri"/>
              </a:rPr>
              <a:t>نقل حبيبات اللقاح من نبتة الى نبتة أخرى </a:t>
            </a:r>
            <a:r>
              <a:rPr lang="ar-SA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sym typeface="Calibri"/>
              </a:rPr>
              <a:t> </a:t>
            </a:r>
          </a:p>
          <a:p>
            <a:pPr algn="r" rtl="1"/>
            <a:r>
              <a:rPr lang="ar-SA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sym typeface="Calibri"/>
              </a:rPr>
              <a:t>                            </a:t>
            </a: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sym typeface="Calibri"/>
              </a:rPr>
              <a:t>من نفس النوع</a:t>
            </a:r>
            <a:endParaRPr lang="en-GB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663" y="124594"/>
            <a:ext cx="9642231" cy="72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مبنى الزهرة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5C9810B-EA47-4096-8874-552D0DF4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22" y="1107037"/>
            <a:ext cx="4097544" cy="361736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46D9A1F3-727A-4946-B3B8-D067D997A446}"/>
              </a:ext>
            </a:extLst>
          </p:cNvPr>
          <p:cNvSpPr/>
          <p:nvPr/>
        </p:nvSpPr>
        <p:spPr>
          <a:xfrm>
            <a:off x="0" y="1307655"/>
            <a:ext cx="70808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Y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تلقيح ذاتي:</a:t>
            </a:r>
            <a:r>
              <a:rPr lang="he-IL" sz="24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انتقال حبيبات اللقاح من المتك في الزهرة الى الميسم في </a:t>
            </a:r>
          </a:p>
          <a:p>
            <a:pPr algn="r" rtl="1"/>
            <a:r>
              <a:rPr lang="ar-SA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</a:t>
            </a:r>
            <a:r>
              <a:rPr lang="ar-SY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نفس الزهرة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           </a:t>
            </a:r>
          </a:p>
          <a:p>
            <a:pPr algn="r" rtl="1"/>
            <a:endParaRPr lang="he-IL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69C356E-1D8D-43C6-AAC5-673F3C2048F8}"/>
              </a:ext>
            </a:extLst>
          </p:cNvPr>
          <p:cNvSpPr/>
          <p:nvPr/>
        </p:nvSpPr>
        <p:spPr>
          <a:xfrm>
            <a:off x="9128148" y="4898343"/>
            <a:ext cx="2255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الصورة من كتاب من بذرة الى بذرة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102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-48309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تجارب مندل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64134BA-8B53-4DCF-A2EE-764D07EDB2B9}"/>
              </a:ext>
            </a:extLst>
          </p:cNvPr>
          <p:cNvSpPr/>
          <p:nvPr/>
        </p:nvSpPr>
        <p:spPr>
          <a:xfrm>
            <a:off x="4055001" y="760035"/>
            <a:ext cx="82096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r" rtl="1"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تناول مندل في تجاربه الأولى صفة واحدة وراقب طريقة توارث هذه الصفة.</a:t>
            </a:r>
          </a:p>
          <a:p>
            <a:pPr marL="457200" lvl="0" indent="-228600" algn="r" rtl="1">
              <a:buSzPts val="1400"/>
              <a:defRPr/>
            </a:pP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ق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بل الوصول الى التجربة المركزية مك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َّن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مندل النباتات من الوصول الى سلالات نقية بواسطة ضمان التلقيح الذاتي وذلك بتغطية الازهار بكيس.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buSzPts val="1400"/>
              <a:defRPr/>
            </a:pPr>
            <a:r>
              <a:rPr lang="ar-SA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في المرحلة الأولى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</a:t>
            </a:r>
            <a:endParaRPr lang="ar-SY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بعد وصوله الى سلالة نقية هجن بين نبتتين ذات صفتين مختلفتين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جيل الإباء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</a:t>
            </a:r>
          </a:p>
          <a:p>
            <a:pPr marL="457200" lvl="0" indent="-228600" algn="r" rtl="1">
              <a:buSzPts val="1400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اخترنا هنا صفة لون القرون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، 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نبتة مصدرها من قرون خضراء مقابل نبتة مصدرها من قرون صفراء.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buSzPts val="1400"/>
              <a:defRPr/>
            </a:pPr>
            <a:endParaRPr lang="ar-SY" sz="24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lvl="0" indent="-228600" algn="r" rtl="1"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بعد حصوله على البذور زرع هذه البذور وانتظر حتى الازهار وتكو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ّ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ن الثمار </a:t>
            </a:r>
          </a:p>
          <a:p>
            <a:pPr marL="457200" lvl="0" indent="-228600" algn="r" rtl="1">
              <a:buSzPts val="1400"/>
              <a:defRPr/>
            </a:pP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النتيجة كانت ان جميع الافراد في هذا الجيل الذي سمي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F1</a:t>
            </a:r>
            <a:r>
              <a:rPr lang="ar-SY" sz="2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) أعطت ثمار مع قرون خضراء اللون</a:t>
            </a:r>
          </a:p>
          <a:p>
            <a:pPr marL="457200" lvl="0" indent="-228600" algn="r" rtl="1">
              <a:buSzPts val="1400"/>
              <a:defRPr/>
            </a:pPr>
            <a:endParaRPr lang="ar-SY" sz="2400" dirty="0">
              <a:latin typeface="Calibri"/>
              <a:cs typeface="Calibri"/>
              <a:sym typeface="Calibri"/>
            </a:endParaRPr>
          </a:p>
        </p:txBody>
      </p:sp>
      <p:grpSp>
        <p:nvGrpSpPr>
          <p:cNvPr id="5" name="קבוצה 1">
            <a:extLst>
              <a:ext uri="{FF2B5EF4-FFF2-40B4-BE49-F238E27FC236}">
                <a16:creationId xmlns:a16="http://schemas.microsoft.com/office/drawing/2014/main" id="{442191C6-E1B3-4199-ADBA-724BD662ABC9}"/>
              </a:ext>
            </a:extLst>
          </p:cNvPr>
          <p:cNvGrpSpPr>
            <a:grpSpLocks/>
          </p:cNvGrpSpPr>
          <p:nvPr/>
        </p:nvGrpSpPr>
        <p:grpSpPr bwMode="auto">
          <a:xfrm>
            <a:off x="226447" y="1277895"/>
            <a:ext cx="3797300" cy="3997325"/>
            <a:chOff x="709613" y="1323892"/>
            <a:chExt cx="3798222" cy="3996975"/>
          </a:xfrm>
        </p:grpSpPr>
        <p:grpSp>
          <p:nvGrpSpPr>
            <p:cNvPr id="7" name="קבוצה 12">
              <a:extLst>
                <a:ext uri="{FF2B5EF4-FFF2-40B4-BE49-F238E27FC236}">
                  <a16:creationId xmlns:a16="http://schemas.microsoft.com/office/drawing/2014/main" id="{5166A3B0-89B4-426F-B436-3BB714EE4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595" y="1433419"/>
              <a:ext cx="2542180" cy="3001700"/>
              <a:chOff x="962580" y="1687643"/>
              <a:chExt cx="2542093" cy="3001448"/>
            </a:xfrm>
          </p:grpSpPr>
          <p:sp>
            <p:nvSpPr>
              <p:cNvPr id="19" name="כפל 51">
                <a:extLst>
                  <a:ext uri="{FF2B5EF4-FFF2-40B4-BE49-F238E27FC236}">
                    <a16:creationId xmlns:a16="http://schemas.microsoft.com/office/drawing/2014/main" id="{F45E625B-D3E4-46B1-9FCC-8C16292004C3}"/>
                  </a:ext>
                </a:extLst>
              </p:cNvPr>
              <p:cNvSpPr/>
              <p:nvPr/>
            </p:nvSpPr>
            <p:spPr>
              <a:xfrm>
                <a:off x="2353520" y="1687643"/>
                <a:ext cx="376316" cy="182532"/>
              </a:xfrm>
              <a:prstGeom prst="mathMultiply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1D379B2C-4EF2-4ACC-AB86-641F9787D714}"/>
                  </a:ext>
                </a:extLst>
              </p:cNvPr>
              <p:cNvSpPr txBox="1"/>
              <p:nvPr/>
            </p:nvSpPr>
            <p:spPr>
              <a:xfrm>
                <a:off x="1538963" y="2003502"/>
                <a:ext cx="1965735" cy="369824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اصفر</a:t>
                </a:r>
                <a:r>
                  <a: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  </a:t>
                </a:r>
                <a:r>
                  <a:rPr kumimoji="0" lang="ar-J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اخضر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F810A15B-B889-4D40-B124-9A2634D1EC02}"/>
                  </a:ext>
                </a:extLst>
              </p:cNvPr>
              <p:cNvSpPr txBox="1"/>
              <p:nvPr/>
            </p:nvSpPr>
            <p:spPr>
              <a:xfrm>
                <a:off x="1041972" y="2836796"/>
                <a:ext cx="566856" cy="366650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כפל 20">
                <a:extLst>
                  <a:ext uri="{FF2B5EF4-FFF2-40B4-BE49-F238E27FC236}">
                    <a16:creationId xmlns:a16="http://schemas.microsoft.com/office/drawing/2014/main" id="{FBF8ED02-6410-4D65-8909-341AA0C57157}"/>
                  </a:ext>
                </a:extLst>
              </p:cNvPr>
              <p:cNvSpPr/>
              <p:nvPr/>
            </p:nvSpPr>
            <p:spPr>
              <a:xfrm>
                <a:off x="3056930" y="2968536"/>
                <a:ext cx="377904" cy="182531"/>
              </a:xfrm>
              <a:prstGeom prst="mathMultiply">
                <a:avLst/>
              </a:prstGeom>
              <a:no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3" name="TextBox 35">
                <a:extLst>
                  <a:ext uri="{FF2B5EF4-FFF2-40B4-BE49-F238E27FC236}">
                    <a16:creationId xmlns:a16="http://schemas.microsoft.com/office/drawing/2014/main" id="{247EB1E9-05A3-4A9B-8716-84925EDC7565}"/>
                  </a:ext>
                </a:extLst>
              </p:cNvPr>
              <p:cNvSpPr txBox="1"/>
              <p:nvPr/>
            </p:nvSpPr>
            <p:spPr>
              <a:xfrm>
                <a:off x="962580" y="4043089"/>
                <a:ext cx="625605" cy="646002"/>
              </a:xfrm>
              <a:prstGeom prst="rect">
                <a:avLst/>
              </a:prstGeom>
              <a:noFill/>
              <a:ln w="19050">
                <a:noFill/>
              </a:ln>
              <a:effectLst>
                <a:outerShdw sx="102000" sy="102000" algn="tl" rotWithShape="0">
                  <a:sysClr val="window" lastClr="FFFFFF">
                    <a:lumMod val="65000"/>
                    <a:alpha val="0"/>
                  </a:sysClr>
                </a:outerShdw>
              </a:effectLst>
            </p:spPr>
            <p:txBody>
              <a:bodyPr rtlCol="1"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</a:t>
                </a:r>
                <a:r>
                  <a: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1D4C7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52">
              <a:extLst>
                <a:ext uri="{FF2B5EF4-FFF2-40B4-BE49-F238E27FC236}">
                  <a16:creationId xmlns:a16="http://schemas.microsoft.com/office/drawing/2014/main" id="{3967DAFC-5F73-4DF0-BD12-D8EE4E7163F0}"/>
                </a:ext>
              </a:extLst>
            </p:cNvPr>
            <p:cNvSpPr txBox="1"/>
            <p:nvPr/>
          </p:nvSpPr>
          <p:spPr>
            <a:xfrm>
              <a:off x="709613" y="1401672"/>
              <a:ext cx="568463" cy="36985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P: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23">
              <a:extLst>
                <a:ext uri="{FF2B5EF4-FFF2-40B4-BE49-F238E27FC236}">
                  <a16:creationId xmlns:a16="http://schemas.microsoft.com/office/drawing/2014/main" id="{C18E0B25-EAA3-444D-9B43-DAF247BAA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51" y="1323892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>
              <a:extLst>
                <a:ext uri="{FF2B5EF4-FFF2-40B4-BE49-F238E27FC236}">
                  <a16:creationId xmlns:a16="http://schemas.microsoft.com/office/drawing/2014/main" id="{B7BC0ABE-679A-447D-9A6D-8466D52DA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488" y="1367631"/>
              <a:ext cx="8191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>
              <a:extLst>
                <a:ext uri="{FF2B5EF4-FFF2-40B4-BE49-F238E27FC236}">
                  <a16:creationId xmlns:a16="http://schemas.microsoft.com/office/drawing/2014/main" id="{CFB43EE9-BCFB-4FE5-A02F-AF2E6270D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875" y="2625394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>
              <a:extLst>
                <a:ext uri="{FF2B5EF4-FFF2-40B4-BE49-F238E27FC236}">
                  <a16:creationId xmlns:a16="http://schemas.microsoft.com/office/drawing/2014/main" id="{95369609-97AD-48A9-97A2-36C81480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581537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43342926-C161-4A23-9FD8-5DB5F7B67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469" y="4112254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>
              <a:extLst>
                <a:ext uri="{FF2B5EF4-FFF2-40B4-BE49-F238E27FC236}">
                  <a16:creationId xmlns:a16="http://schemas.microsoft.com/office/drawing/2014/main" id="{09EB3585-B872-4ABD-9334-1B7B26FE6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888" y="4112043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3">
              <a:extLst>
                <a:ext uri="{FF2B5EF4-FFF2-40B4-BE49-F238E27FC236}">
                  <a16:creationId xmlns:a16="http://schemas.microsoft.com/office/drawing/2014/main" id="{CC65300B-1C3A-4C1A-90BA-B202D9067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051" y="4093243"/>
              <a:ext cx="809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4">
              <a:extLst>
                <a:ext uri="{FF2B5EF4-FFF2-40B4-BE49-F238E27FC236}">
                  <a16:creationId xmlns:a16="http://schemas.microsoft.com/office/drawing/2014/main" id="{04775B7C-E9EF-4BBB-9197-E9D07F47F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685" y="4112043"/>
              <a:ext cx="8191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46493FE6-7A40-4BC8-82D8-FB87C62C96A9}"/>
                </a:ext>
              </a:extLst>
            </p:cNvPr>
            <p:cNvSpPr txBox="1"/>
            <p:nvPr/>
          </p:nvSpPr>
          <p:spPr bwMode="auto">
            <a:xfrm>
              <a:off x="2168879" y="3031892"/>
              <a:ext cx="1965802" cy="369855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اخضر</a:t>
              </a: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اخضر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D7158E5E-E098-4D8E-8A8E-036C04ED90EF}"/>
                </a:ext>
              </a:extLst>
            </p:cNvPr>
            <p:cNvSpPr txBox="1"/>
            <p:nvPr/>
          </p:nvSpPr>
          <p:spPr bwMode="auto">
            <a:xfrm>
              <a:off x="1516259" y="4674811"/>
              <a:ext cx="2823260" cy="64605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ysClr val="window" lastClr="FFFFFF">
                  <a:lumMod val="65000"/>
                  <a:alpha val="0"/>
                </a:sys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اصفر            اخضر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4C7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1        :        3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1793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6963</TotalTime>
  <Words>3956</Words>
  <Application>Microsoft Office PowerPoint</Application>
  <PresentationFormat>מסך רחב</PresentationFormat>
  <Paragraphs>512</Paragraphs>
  <Slides>29</Slides>
  <Notes>29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29</vt:i4>
      </vt:variant>
    </vt:vector>
  </HeadingPairs>
  <TitlesOfParts>
    <vt:vector size="43" baseType="lpstr">
      <vt:lpstr>Arial</vt:lpstr>
      <vt:lpstr>Verdana</vt:lpstr>
      <vt:lpstr>Symbol</vt:lpstr>
      <vt:lpstr>SimplifiedArabic</vt:lpstr>
      <vt:lpstr>Calibri</vt:lpstr>
      <vt:lpstr>Tahoma</vt:lpstr>
      <vt:lpstr>Wingdings</vt:lpstr>
      <vt:lpstr>Varela Round</vt:lpstr>
      <vt:lpstr>Times New Roman</vt:lpstr>
      <vt:lpstr>ערכת נושא Office</vt:lpstr>
      <vt:lpstr>1_ערכת נושא Office</vt:lpstr>
      <vt:lpstr>1_Office Theme</vt:lpstr>
      <vt:lpstr>2_ערכת נושא Office</vt:lpstr>
      <vt:lpstr>11_Office Theme</vt:lpstr>
      <vt:lpstr>מערכת שידורים לאומית منظومة البثّ الوطنيّة</vt:lpstr>
      <vt:lpstr>وراثة مندلية תורשה מנדלית</vt:lpstr>
      <vt:lpstr>ماذا سوف نتعلم اليوم:</vt:lpstr>
      <vt:lpstr>غريغوري مندل - اب علم الوراثة</vt:lpstr>
      <vt:lpstr>نبتة البازيلاء</vt:lpstr>
      <vt:lpstr>صفات متنوعة لنبتة البازيلاء</vt:lpstr>
      <vt:lpstr>التلقيح</vt:lpstr>
      <vt:lpstr>مبنى الزهرة</vt:lpstr>
      <vt:lpstr>تجارب مندل</vt:lpstr>
      <vt:lpstr>تجارب مندل</vt:lpstr>
      <vt:lpstr>استنتاجات مندل</vt:lpstr>
      <vt:lpstr>من استنتاجات مندل - قانون مندل الاوّل</vt:lpstr>
      <vt:lpstr>اشكال عرض التهجين</vt:lpstr>
      <vt:lpstr>מצגת של PowerPoint‏</vt:lpstr>
      <vt:lpstr>מצגת של PowerPoint‏</vt:lpstr>
      <vt:lpstr>מצגת של PowerPoint‏</vt:lpstr>
      <vt:lpstr>إجابة</vt:lpstr>
      <vt:lpstr>  التوافق بين ما استنتجه مندل وبين ما نعرفه اليوم عن عملية الميوزا  وتوزيع الاليلات عند انتاج الخلايا الجنسية </vt:lpstr>
      <vt:lpstr>قاموس مصطلحات</vt:lpstr>
      <vt:lpstr>متابعة قاموس مصطلحات</vt:lpstr>
      <vt:lpstr>التهجين الفاحص - الاختباري</vt:lpstr>
      <vt:lpstr>سيادة غير تامة</vt:lpstr>
      <vt:lpstr>سبب ظهور اللون الزهري</vt:lpstr>
      <vt:lpstr>صفات متعدِّدة الاليلات</vt:lpstr>
      <vt:lpstr>صفة مقترنة بالكروموسومات الجنسية</vt:lpstr>
      <vt:lpstr> تلخيص الدرس 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Anat Kaldaron</cp:lastModifiedBy>
  <cp:revision>277</cp:revision>
  <dcterms:created xsi:type="dcterms:W3CDTF">2020-03-15T19:13:03Z</dcterms:created>
  <dcterms:modified xsi:type="dcterms:W3CDTF">2020-08-10T15:31:37Z</dcterms:modified>
</cp:coreProperties>
</file>