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2" r:id="rId3"/>
    <p:sldMasterId id="2147483679" r:id="rId4"/>
  </p:sldMasterIdLst>
  <p:notesMasterIdLst>
    <p:notesMasterId r:id="rId42"/>
  </p:notesMasterIdLst>
  <p:sldIdLst>
    <p:sldId id="256" r:id="rId5"/>
    <p:sldId id="276" r:id="rId6"/>
    <p:sldId id="277" r:id="rId7"/>
    <p:sldId id="330" r:id="rId8"/>
    <p:sldId id="320" r:id="rId9"/>
    <p:sldId id="305" r:id="rId10"/>
    <p:sldId id="306" r:id="rId11"/>
    <p:sldId id="264" r:id="rId12"/>
    <p:sldId id="307" r:id="rId13"/>
    <p:sldId id="308" r:id="rId14"/>
    <p:sldId id="309" r:id="rId15"/>
    <p:sldId id="310" r:id="rId16"/>
    <p:sldId id="326" r:id="rId17"/>
    <p:sldId id="313" r:id="rId18"/>
    <p:sldId id="336" r:id="rId19"/>
    <p:sldId id="327" r:id="rId20"/>
    <p:sldId id="328" r:id="rId21"/>
    <p:sldId id="315" r:id="rId22"/>
    <p:sldId id="311" r:id="rId23"/>
    <p:sldId id="314" r:id="rId24"/>
    <p:sldId id="334" r:id="rId25"/>
    <p:sldId id="312" r:id="rId26"/>
    <p:sldId id="321" r:id="rId27"/>
    <p:sldId id="322" r:id="rId28"/>
    <p:sldId id="335" r:id="rId29"/>
    <p:sldId id="317" r:id="rId30"/>
    <p:sldId id="318" r:id="rId31"/>
    <p:sldId id="319" r:id="rId32"/>
    <p:sldId id="279" r:id="rId33"/>
    <p:sldId id="294" r:id="rId34"/>
    <p:sldId id="299" r:id="rId35"/>
    <p:sldId id="301" r:id="rId36"/>
    <p:sldId id="329" r:id="rId37"/>
    <p:sldId id="323" r:id="rId38"/>
    <p:sldId id="324" r:id="rId39"/>
    <p:sldId id="325" r:id="rId40"/>
    <p:sldId id="30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ucida Sans Unicode" panose="020B0602030504020204" pitchFamily="34" charset="0"/>
      <p:regular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Varela Round" panose="00000500000000000000" pitchFamily="2" charset="-79"/>
      <p:regular r:id="rId50"/>
    </p:embeddedFont>
    <p:embeddedFont>
      <p:font typeface="Wingdings 3" panose="05040102010807070707" pitchFamily="18" charset="2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66"/>
    <a:srgbClr val="571F09"/>
    <a:srgbClr val="51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A1BD0-D6BD-4114-85F8-51D14E386C67}">
  <a:tblStyle styleId="{F6EA1BD0-D6BD-4114-85F8-51D14E386C6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82" autoAdjust="0"/>
    <p:restoredTop sz="74229" autoAdjust="0"/>
  </p:normalViewPr>
  <p:slideViewPr>
    <p:cSldViewPr snapToGrid="0">
      <p:cViewPr varScale="1">
        <p:scale>
          <a:sx n="82" d="100"/>
          <a:sy n="82" d="100"/>
        </p:scale>
        <p:origin x="858" y="78"/>
      </p:cViewPr>
      <p:guideLst>
        <p:guide orient="horz" pos="211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3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42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73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8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>
                <a:solidFill>
                  <a:srgbClr val="1F497D"/>
                </a:solidFill>
              </a:rPr>
              <a:t>يتكون من</a:t>
            </a:r>
            <a:r>
              <a:rPr lang="he-IL" dirty="0">
                <a:solidFill>
                  <a:srgbClr val="1F497D"/>
                </a:solidFill>
              </a:rPr>
              <a:t> </a:t>
            </a:r>
            <a:r>
              <a:rPr lang="ar-SY" dirty="0">
                <a:solidFill>
                  <a:srgbClr val="1F497D"/>
                </a:solidFill>
              </a:rPr>
              <a:t>خلايا بيضاء تسمى </a:t>
            </a:r>
            <a:r>
              <a:rPr lang="ar-SY" dirty="0" err="1">
                <a:solidFill>
                  <a:srgbClr val="1F497D"/>
                </a:solidFill>
              </a:rPr>
              <a:t>ليمفوسيتات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r>
              <a:rPr lang="ar-SY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يتميز عمل </a:t>
            </a:r>
            <a:r>
              <a:rPr lang="ar-SY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الليمفوسيتات</a:t>
            </a:r>
            <a:r>
              <a:rPr lang="ar-SY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يالتخصص</a:t>
            </a:r>
            <a:r>
              <a:rPr lang="ar-SY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استجابة الخلايا تكون فقط ضد </a:t>
            </a:r>
            <a:r>
              <a:rPr lang="ar-SY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انتيجن</a:t>
            </a:r>
            <a:r>
              <a:rPr lang="ar-SY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محدد, وعملها يؤدي الى شل فعالية الجسم الغريب</a:t>
            </a:r>
            <a:r>
              <a:rPr lang="he-IL" dirty="0">
                <a:solidFill>
                  <a:srgbClr val="1F497D"/>
                </a:solidFill>
              </a:rPr>
              <a:t>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36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69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70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737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551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29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הראשון...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זה נמשיך ב....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2000" baseline="0" dirty="0"/>
          </a:p>
        </p:txBody>
      </p:sp>
    </p:spTree>
    <p:extLst>
      <p:ext uri="{BB962C8B-B14F-4D97-AF65-F5344CB8AC3E}">
        <p14:creationId xmlns:p14="http://schemas.microsoft.com/office/powerpoint/2010/main" val="226340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13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333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49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072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09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תאי </a:t>
            </a:r>
            <a:r>
              <a:rPr lang="he-IL" sz="14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האנדותל</a:t>
            </a:r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יוצרים משטח חלק בתוך כלי הדם (מקטין חיכוך) ומתפקדים כמחיצה סלקטיבית בין כלי הדם לשכבה החיצונית שלו ושולטים על מעבר של חומרים </a:t>
            </a:r>
          </a:p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שכבה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he-IL" sz="14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הבבאה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en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–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שריר - </a:t>
            </a:r>
            <a:endParaRPr lang="he-IL" sz="14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62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אם נסתכל על כלי</a:t>
            </a:r>
            <a:r>
              <a:rPr lang="he-IL" baseline="0" dirty="0"/>
              <a:t> הדם בחתך רוחב ניתן לראות את שלושת בשכבות וגם את ההבדלים בקוטר.</a:t>
            </a:r>
          </a:p>
          <a:p>
            <a:r>
              <a:rPr lang="he-IL" baseline="0" dirty="0"/>
              <a:t>נימים הם הכי קטנים.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039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322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892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5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600" dirty="0"/>
              <a:t>לאחר</a:t>
            </a:r>
            <a:r>
              <a:rPr lang="he-IL" sz="1600" baseline="0" dirty="0"/>
              <a:t> שעסקנו במבנה הלב , נלמד על המבנה ותפקוד כלי הדם במערכת ההובלה.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4785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600" dirty="0"/>
              <a:t>לאחר</a:t>
            </a:r>
            <a:r>
              <a:rPr lang="he-IL" sz="1600" baseline="0" dirty="0"/>
              <a:t> שעסקנו במבנה הלב , נלמד על המבנה ותפקוד כלי הדם במערכת ההובלה.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17912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1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3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5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640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5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E1B17D-8653-4EC8-B6F6-E2EB01E0D3D5}" type="slidenum">
              <a:rPr kumimoji="0" lang="he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9568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130162"/>
            <a:ext cx="103632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4597F0B5-D823-4D96-B425-2FFF56F93E4D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879C37C-B12F-49B8-82F2-77F0E515135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37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שאלות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B6CFD2CE-F128-42B8-BDA0-71AFE1C5ED13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64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תשובות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85710" y="2500306"/>
            <a:ext cx="10953749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9729A6-E677-47C6-92C4-6466E0A1E2D2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7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82F4F17F-D06C-4229-9CFE-9DFE667F6B71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0904878-10DC-4167-9769-C013699BD18D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66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B63DD6F-F6D5-4102-92FE-4815B56D44D2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" y="6572251"/>
            <a:ext cx="28448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A93121-BB4F-476E-B3F8-55744B75AF85}" type="slidenum">
              <a:rPr lang="he-IL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24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5933B1F7-BB1A-4F16-BEF3-1845A8374C6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128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3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880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0430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2064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1106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81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052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8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7931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85894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31768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56861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46338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BA856D67-0BEF-4CB7-8D4F-D31C5E09C908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" y="6564314"/>
            <a:ext cx="28448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2D277DD0-46BB-443B-BF1C-6DCA22C0222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0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70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&#1575;&#1604;&#1573;&#1604;&#1603;&#1578;&#1585;&#1608;&#1606;&#1610;rights@education.gov.i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6600"/>
            </a:pPr>
            <a: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  <a:t>מערכת שידורים לאומית</a:t>
            </a:r>
            <a:b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</a:br>
            <a:r>
              <a:rPr lang="ar-JO" sz="6600" dirty="0">
                <a:latin typeface="+mj-lt"/>
                <a:ea typeface="Tahoma" panose="020B0604030504040204" pitchFamily="34" charset="0"/>
                <a:cs typeface="+mn-cs"/>
              </a:rPr>
              <a:t>منظومة البثّ ال</a:t>
            </a:r>
            <a:r>
              <a:rPr lang="ar-SA" sz="6600" dirty="0">
                <a:latin typeface="+mj-lt"/>
                <a:ea typeface="Tahoma" panose="020B0604030504040204" pitchFamily="34" charset="0"/>
                <a:cs typeface="+mn-cs"/>
              </a:rPr>
              <a:t>وطنيّة</a:t>
            </a:r>
            <a:endParaRPr dirty="0">
              <a:latin typeface="+mj-lt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EB74EE-E91C-4382-92E9-F80AA12549D9}"/>
              </a:ext>
            </a:extLst>
          </p:cNvPr>
          <p:cNvSpPr txBox="1"/>
          <p:nvPr/>
        </p:nvSpPr>
        <p:spPr>
          <a:xfrm>
            <a:off x="5194852" y="2054087"/>
            <a:ext cx="17227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rgbClr val="002060"/>
                </a:solidFill>
              </a:rPr>
              <a:t>وزارة المعارف</a:t>
            </a:r>
            <a:endParaRPr lang="he-I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5400" y="2979905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اض</a:t>
            </a:r>
            <a:endParaRPr lang="en-GB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5CD9AC-012E-41B6-9267-81A03E7F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53" y="2394306"/>
            <a:ext cx="4732348" cy="1034694"/>
          </a:xfrm>
          <a:prstGeom prst="rect">
            <a:avLst/>
          </a:prstGeom>
        </p:spPr>
      </p:pic>
      <p:grpSp>
        <p:nvGrpSpPr>
          <p:cNvPr id="7" name="קבוצה 12">
            <a:extLst>
              <a:ext uri="{FF2B5EF4-FFF2-40B4-BE49-F238E27FC236}">
                <a16:creationId xmlns:a16="http://schemas.microsoft.com/office/drawing/2014/main" id="{0DE5B44C-69C4-4105-95D5-E90E366F2D6C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1360488"/>
            <a:ext cx="3441700" cy="3146424"/>
            <a:chOff x="-966832" y="2377249"/>
            <a:chExt cx="3440921" cy="4431693"/>
          </a:xfrm>
        </p:grpSpPr>
        <p:grpSp>
          <p:nvGrpSpPr>
            <p:cNvPr id="8" name="קבוצה 2">
              <a:extLst>
                <a:ext uri="{FF2B5EF4-FFF2-40B4-BE49-F238E27FC236}">
                  <a16:creationId xmlns:a16="http://schemas.microsoft.com/office/drawing/2014/main" id="{75D94EA2-7A9B-4618-9026-526749D00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66832" y="2377249"/>
              <a:ext cx="3440921" cy="4431693"/>
              <a:chOff x="1031565" y="2066526"/>
              <a:chExt cx="3000375" cy="4798890"/>
            </a:xfrm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352074EA-8564-4424-9D7A-7C92A8614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565" y="2160066"/>
                <a:ext cx="3000375" cy="470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622B19B1-DA16-4CBB-8279-3B868EB5FC89}"/>
                  </a:ext>
                </a:extLst>
              </p:cNvPr>
              <p:cNvSpPr/>
              <p:nvPr/>
            </p:nvSpPr>
            <p:spPr>
              <a:xfrm>
                <a:off x="2361528" y="2066526"/>
                <a:ext cx="689201" cy="328291"/>
              </a:xfrm>
              <a:prstGeom prst="rect">
                <a:avLst/>
              </a:prstGeom>
              <a:solidFill>
                <a:srgbClr val="C6D9F0">
                  <a:alpha val="24000"/>
                </a:srgbClr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جرثومة</a:t>
                </a:r>
                <a:endParaRPr kumimoji="0" lang="he-I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משולש ישר-זווית 8">
              <a:extLst>
                <a:ext uri="{FF2B5EF4-FFF2-40B4-BE49-F238E27FC236}">
                  <a16:creationId xmlns:a16="http://schemas.microsoft.com/office/drawing/2014/main" id="{7C3E3B0A-5375-4B2E-BDF2-4544CED11A3D}"/>
                </a:ext>
              </a:extLst>
            </p:cNvPr>
            <p:cNvSpPr/>
            <p:nvPr/>
          </p:nvSpPr>
          <p:spPr>
            <a:xfrm>
              <a:off x="972654" y="3023274"/>
              <a:ext cx="142843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משולש ישר-זווית 9">
              <a:extLst>
                <a:ext uri="{FF2B5EF4-FFF2-40B4-BE49-F238E27FC236}">
                  <a16:creationId xmlns:a16="http://schemas.microsoft.com/office/drawing/2014/main" id="{83DAB4AA-7666-428D-9365-6A315B8DF890}"/>
                </a:ext>
              </a:extLst>
            </p:cNvPr>
            <p:cNvSpPr/>
            <p:nvPr/>
          </p:nvSpPr>
          <p:spPr>
            <a:xfrm>
              <a:off x="734583" y="4604207"/>
              <a:ext cx="146017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A38B8F03-6C40-4825-B615-7877BF322816}"/>
                </a:ext>
              </a:extLst>
            </p:cNvPr>
            <p:cNvSpPr/>
            <p:nvPr/>
          </p:nvSpPr>
          <p:spPr>
            <a:xfrm>
              <a:off x="486989" y="6464502"/>
              <a:ext cx="142843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17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17" y="-102279"/>
            <a:ext cx="9642231" cy="720000"/>
          </a:xfrm>
        </p:spPr>
        <p:txBody>
          <a:bodyPr/>
          <a:lstStyle/>
          <a:p>
            <a:r>
              <a:rPr lang="ar-SY" altLang="he-IL" sz="3200" u="sng" kern="1200" dirty="0">
                <a:solidFill>
                  <a:srgbClr val="C00000"/>
                </a:solidFill>
                <a:latin typeface="Times New Roman" pitchFamily="18" charset="0"/>
                <a:cs typeface="Arial" panose="020B0604020202020204" pitchFamily="34" charset="0"/>
              </a:rPr>
              <a:t>مراحل حدوث رد</a:t>
            </a:r>
            <a:r>
              <a:rPr lang="ar-SA" altLang="he-IL" sz="3200" u="sng" kern="1200" dirty="0">
                <a:solidFill>
                  <a:srgbClr val="C00000"/>
                </a:solidFill>
                <a:latin typeface="Times New Roman" pitchFamily="18" charset="0"/>
                <a:cs typeface="Arial" panose="020B0604020202020204" pitchFamily="34" charset="0"/>
              </a:rPr>
              <a:t>ّ</a:t>
            </a:r>
            <a:r>
              <a:rPr lang="ar-SY" altLang="he-IL" sz="3200" u="sng" kern="1200" dirty="0">
                <a:solidFill>
                  <a:srgbClr val="C00000"/>
                </a:solidFill>
                <a:latin typeface="Times New Roman" pitchFamily="18" charset="0"/>
                <a:cs typeface="Arial" panose="020B0604020202020204" pitchFamily="34" charset="0"/>
              </a:rPr>
              <a:t> الفعل الالتهابي </a:t>
            </a:r>
            <a:r>
              <a:rPr lang="he-IL" altLang="he-IL" sz="3200" kern="1200" dirty="0">
                <a:solidFill>
                  <a:prstClr val="black"/>
                </a:solidFill>
                <a:latin typeface="Times New Roman" pitchFamily="18" charset="0"/>
                <a:cs typeface="Arial" panose="020B0604020202020204" pitchFamily="34" charset="0"/>
              </a:rPr>
              <a:t>:</a:t>
            </a:r>
            <a:endParaRPr lang="he-IL" sz="32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15EE78B-7E9D-4414-A924-C7E5B654A882}"/>
              </a:ext>
            </a:extLst>
          </p:cNvPr>
          <p:cNvSpPr/>
          <p:nvPr/>
        </p:nvSpPr>
        <p:spPr>
          <a:xfrm>
            <a:off x="5132118" y="556928"/>
            <a:ext cx="691314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Y" altLang="he-IL" sz="2400" kern="1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1.</a:t>
            </a:r>
            <a:r>
              <a:rPr lang="ar-SA" altLang="he-IL" sz="2400" kern="1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ar-SY" altLang="he-IL" sz="2400" kern="1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د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خول الجسم الغريب الى داخل الجسم</a:t>
            </a:r>
            <a:r>
              <a:rPr lang="he-IL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2.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تطلق الخلايا المصابة </a:t>
            </a:r>
            <a:r>
              <a:rPr lang="ar-SY" altLang="he-IL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مواد كيميائية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الى خارج الخلايا</a:t>
            </a:r>
            <a:r>
              <a:rPr lang="he-IL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3. تؤدي هذه المواد الى ظاهرتين: تجنيد خلايا دم بيضاء للمنطقة 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المصابة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وتوسيع الاوعية الدموية.</a:t>
            </a:r>
            <a:endParaRPr lang="he-IL" altLang="he-IL" sz="2400" kern="1200" dirty="0">
              <a:solidFill>
                <a:prstClr val="black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4. تجنيد خلايا دم بيضاء</a:t>
            </a:r>
            <a:r>
              <a:rPr lang="he-IL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تتلقى خلايا الدم البيضاء البالعة الإشارة من 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المواد الكيميائية المفرزة الى الدم وتصل الى مكان الإصابة. تخرج 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من الاوعية الدموية الى الانسجة</a:t>
            </a: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تبتلع وتقضي على الاجسام </a:t>
            </a:r>
            <a:endParaRPr lang="ar-SA" altLang="he-IL" sz="2400" kern="1200" dirty="0">
              <a:solidFill>
                <a:prstClr val="black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lvl="0" algn="r" rtl="1"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ar-SY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الغريبة (انظر الرسم).</a:t>
            </a:r>
            <a:endParaRPr lang="he-IL" altLang="he-IL" sz="2400" kern="1200" dirty="0">
              <a:solidFill>
                <a:prstClr val="black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קבוצה 7171">
            <a:extLst>
              <a:ext uri="{FF2B5EF4-FFF2-40B4-BE49-F238E27FC236}">
                <a16:creationId xmlns:a16="http://schemas.microsoft.com/office/drawing/2014/main" id="{60671230-4153-4390-BCA0-BE063D25DEB9}"/>
              </a:ext>
            </a:extLst>
          </p:cNvPr>
          <p:cNvGrpSpPr>
            <a:grpSpLocks/>
          </p:cNvGrpSpPr>
          <p:nvPr/>
        </p:nvGrpSpPr>
        <p:grpSpPr bwMode="auto">
          <a:xfrm>
            <a:off x="-304428" y="2404357"/>
            <a:ext cx="6977505" cy="4048076"/>
            <a:chOff x="804863" y="1283768"/>
            <a:chExt cx="7961717" cy="5001933"/>
          </a:xfrm>
        </p:grpSpPr>
        <p:grpSp>
          <p:nvGrpSpPr>
            <p:cNvPr id="66" name="קבוצה 4">
              <a:extLst>
                <a:ext uri="{FF2B5EF4-FFF2-40B4-BE49-F238E27FC236}">
                  <a16:creationId xmlns:a16="http://schemas.microsoft.com/office/drawing/2014/main" id="{E3A8CDF9-DC3C-4386-A930-559A6FF19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863" y="1283768"/>
              <a:ext cx="7961717" cy="5001933"/>
              <a:chOff x="804469" y="1290308"/>
              <a:chExt cx="7961531" cy="5002162"/>
            </a:xfrm>
          </p:grpSpPr>
          <p:grpSp>
            <p:nvGrpSpPr>
              <p:cNvPr id="81" name="קבוצה 7172">
                <a:extLst>
                  <a:ext uri="{FF2B5EF4-FFF2-40B4-BE49-F238E27FC236}">
                    <a16:creationId xmlns:a16="http://schemas.microsoft.com/office/drawing/2014/main" id="{4A6AE785-FC6B-4AC0-B150-6350942FA6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422" y="1290308"/>
                <a:ext cx="7853578" cy="5002162"/>
                <a:chOff x="912422" y="1290308"/>
                <a:chExt cx="7853578" cy="5002162"/>
              </a:xfrm>
            </p:grpSpPr>
            <p:grpSp>
              <p:nvGrpSpPr>
                <p:cNvPr id="86" name="קבוצה 8">
                  <a:extLst>
                    <a:ext uri="{FF2B5EF4-FFF2-40B4-BE49-F238E27FC236}">
                      <a16:creationId xmlns:a16="http://schemas.microsoft.com/office/drawing/2014/main" id="{A9118C64-B4BB-4322-B4CC-2BF4C2D1B5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4760" y="2044763"/>
                  <a:ext cx="5188534" cy="3518224"/>
                  <a:chOff x="2217672" y="1845427"/>
                  <a:chExt cx="5983779" cy="4363374"/>
                </a:xfrm>
              </p:grpSpPr>
              <p:sp>
                <p:nvSpPr>
                  <p:cNvPr id="93" name="מלבן 9">
                    <a:extLst>
                      <a:ext uri="{FF2B5EF4-FFF2-40B4-BE49-F238E27FC236}">
                        <a16:creationId xmlns:a16="http://schemas.microsoft.com/office/drawing/2014/main" id="{C76B6CD0-10BA-45C5-92BE-4832DB423C7F}"/>
                      </a:ext>
                    </a:extLst>
                  </p:cNvPr>
                  <p:cNvSpPr/>
                  <p:nvPr/>
                </p:nvSpPr>
                <p:spPr>
                  <a:xfrm>
                    <a:off x="2464575" y="5024661"/>
                    <a:ext cx="5509641" cy="992871"/>
                  </a:xfrm>
                  <a:custGeom>
                    <a:avLst/>
                    <a:gdLst>
                      <a:gd name="connsiteX0" fmla="*/ 0 w 4332785"/>
                      <a:gd name="connsiteY0" fmla="*/ 0 h 631771"/>
                      <a:gd name="connsiteX1" fmla="*/ 4332785 w 4332785"/>
                      <a:gd name="connsiteY1" fmla="*/ 0 h 631771"/>
                      <a:gd name="connsiteX2" fmla="*/ 4332785 w 4332785"/>
                      <a:gd name="connsiteY2" fmla="*/ 631771 h 631771"/>
                      <a:gd name="connsiteX3" fmla="*/ 0 w 4332785"/>
                      <a:gd name="connsiteY3" fmla="*/ 631771 h 631771"/>
                      <a:gd name="connsiteX4" fmla="*/ 0 w 4332785"/>
                      <a:gd name="connsiteY4" fmla="*/ 0 h 631771"/>
                      <a:gd name="connsiteX0" fmla="*/ 0 w 4332785"/>
                      <a:gd name="connsiteY0" fmla="*/ 0 h 631771"/>
                      <a:gd name="connsiteX1" fmla="*/ 4332785 w 4332785"/>
                      <a:gd name="connsiteY1" fmla="*/ 0 h 631771"/>
                      <a:gd name="connsiteX2" fmla="*/ 4204198 w 4332785"/>
                      <a:gd name="connsiteY2" fmla="*/ 617484 h 631771"/>
                      <a:gd name="connsiteX3" fmla="*/ 0 w 4332785"/>
                      <a:gd name="connsiteY3" fmla="*/ 631771 h 631771"/>
                      <a:gd name="connsiteX4" fmla="*/ 0 w 4332785"/>
                      <a:gd name="connsiteY4" fmla="*/ 0 h 631771"/>
                      <a:gd name="connsiteX0" fmla="*/ 0 w 4332785"/>
                      <a:gd name="connsiteY0" fmla="*/ 0 h 617484"/>
                      <a:gd name="connsiteX1" fmla="*/ 4332785 w 4332785"/>
                      <a:gd name="connsiteY1" fmla="*/ 0 h 617484"/>
                      <a:gd name="connsiteX2" fmla="*/ 4204198 w 4332785"/>
                      <a:gd name="connsiteY2" fmla="*/ 617484 h 617484"/>
                      <a:gd name="connsiteX3" fmla="*/ 100012 w 4332785"/>
                      <a:gd name="connsiteY3" fmla="*/ 574621 h 617484"/>
                      <a:gd name="connsiteX4" fmla="*/ 0 w 4332785"/>
                      <a:gd name="connsiteY4" fmla="*/ 0 h 617484"/>
                      <a:gd name="connsiteX0" fmla="*/ 0 w 4275635"/>
                      <a:gd name="connsiteY0" fmla="*/ 14288 h 617484"/>
                      <a:gd name="connsiteX1" fmla="*/ 4275635 w 4275635"/>
                      <a:gd name="connsiteY1" fmla="*/ 0 h 617484"/>
                      <a:gd name="connsiteX2" fmla="*/ 4147048 w 4275635"/>
                      <a:gd name="connsiteY2" fmla="*/ 617484 h 617484"/>
                      <a:gd name="connsiteX3" fmla="*/ 42862 w 4275635"/>
                      <a:gd name="connsiteY3" fmla="*/ 574621 h 617484"/>
                      <a:gd name="connsiteX4" fmla="*/ 0 w 4275635"/>
                      <a:gd name="connsiteY4" fmla="*/ 14288 h 617484"/>
                      <a:gd name="connsiteX0" fmla="*/ 0 w 4247060"/>
                      <a:gd name="connsiteY0" fmla="*/ 0 h 688921"/>
                      <a:gd name="connsiteX1" fmla="*/ 4247060 w 4247060"/>
                      <a:gd name="connsiteY1" fmla="*/ 71437 h 688921"/>
                      <a:gd name="connsiteX2" fmla="*/ 4118473 w 4247060"/>
                      <a:gd name="connsiteY2" fmla="*/ 688921 h 688921"/>
                      <a:gd name="connsiteX3" fmla="*/ 14287 w 4247060"/>
                      <a:gd name="connsiteY3" fmla="*/ 646058 h 688921"/>
                      <a:gd name="connsiteX4" fmla="*/ 0 w 4247060"/>
                      <a:gd name="connsiteY4" fmla="*/ 0 h 688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7060" h="688921">
                        <a:moveTo>
                          <a:pt x="0" y="0"/>
                        </a:moveTo>
                        <a:lnTo>
                          <a:pt x="4247060" y="71437"/>
                        </a:lnTo>
                        <a:lnTo>
                          <a:pt x="4118473" y="688921"/>
                        </a:lnTo>
                        <a:lnTo>
                          <a:pt x="14287" y="6460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pic>
                <p:nvPicPr>
                  <p:cNvPr id="94" name="Picture 12">
                    <a:extLst>
                      <a:ext uri="{FF2B5EF4-FFF2-40B4-BE49-F238E27FC236}">
                        <a16:creationId xmlns:a16="http://schemas.microsoft.com/office/drawing/2014/main" id="{05083D2C-73BC-495F-B8FF-6EF5656167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229254">
                    <a:off x="7427476" y="5147916"/>
                    <a:ext cx="773975" cy="753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5" name="מלבן מעוגל 1">
                    <a:extLst>
                      <a:ext uri="{FF2B5EF4-FFF2-40B4-BE49-F238E27FC236}">
                        <a16:creationId xmlns:a16="http://schemas.microsoft.com/office/drawing/2014/main" id="{8166FB9A-82F3-4F56-B935-0A922325009E}"/>
                      </a:ext>
                    </a:extLst>
                  </p:cNvPr>
                  <p:cNvSpPr/>
                  <p:nvPr/>
                </p:nvSpPr>
                <p:spPr>
                  <a:xfrm>
                    <a:off x="4589817" y="1879623"/>
                    <a:ext cx="1369734" cy="1296144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265056 w 1369734"/>
                      <a:gd name="connsiteY8" fmla="*/ 1247784 h 1296144"/>
                      <a:gd name="connsiteX9" fmla="*/ 158745 w 1369734"/>
                      <a:gd name="connsiteY9" fmla="*/ 1080116 h 1296144"/>
                      <a:gd name="connsiteX10" fmla="*/ 1582 w 1369734"/>
                      <a:gd name="connsiteY10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298009 w 1369734"/>
                      <a:gd name="connsiteY8" fmla="*/ 1283225 h 1296144"/>
                      <a:gd name="connsiteX9" fmla="*/ 265056 w 1369734"/>
                      <a:gd name="connsiteY9" fmla="*/ 1247784 h 1296144"/>
                      <a:gd name="connsiteX10" fmla="*/ 158745 w 1369734"/>
                      <a:gd name="connsiteY10" fmla="*/ 1080116 h 1296144"/>
                      <a:gd name="connsiteX11" fmla="*/ 1582 w 1369734"/>
                      <a:gd name="connsiteY11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431810 w 1369734"/>
                      <a:gd name="connsiteY7" fmla="*/ 1278423 h 1296144"/>
                      <a:gd name="connsiteX8" fmla="*/ 298009 w 1369734"/>
                      <a:gd name="connsiteY8" fmla="*/ 1283225 h 1296144"/>
                      <a:gd name="connsiteX9" fmla="*/ 265056 w 1369734"/>
                      <a:gd name="connsiteY9" fmla="*/ 1247784 h 1296144"/>
                      <a:gd name="connsiteX10" fmla="*/ 158745 w 1369734"/>
                      <a:gd name="connsiteY10" fmla="*/ 1080116 h 1296144"/>
                      <a:gd name="connsiteX11" fmla="*/ 1582 w 1369734"/>
                      <a:gd name="connsiteY11" fmla="*/ 216028 h 129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69734" h="1296144">
                        <a:moveTo>
                          <a:pt x="1582" y="216028"/>
                        </a:moveTo>
                        <a:cubicBezTo>
                          <a:pt x="1582" y="96719"/>
                          <a:pt x="98301" y="0"/>
                          <a:pt x="217610" y="0"/>
                        </a:cubicBezTo>
                        <a:cubicBezTo>
                          <a:pt x="506418" y="-198"/>
                          <a:pt x="623776" y="56753"/>
                          <a:pt x="912584" y="56555"/>
                        </a:cubicBezTo>
                        <a:lnTo>
                          <a:pt x="1153706" y="0"/>
                        </a:lnTo>
                        <a:cubicBezTo>
                          <a:pt x="1273015" y="0"/>
                          <a:pt x="1298297" y="139581"/>
                          <a:pt x="1298297" y="258890"/>
                        </a:cubicBezTo>
                        <a:lnTo>
                          <a:pt x="1369734" y="1080116"/>
                        </a:lnTo>
                        <a:cubicBezTo>
                          <a:pt x="1369734" y="1199425"/>
                          <a:pt x="1273015" y="1296144"/>
                          <a:pt x="1153706" y="1296144"/>
                        </a:cubicBezTo>
                        <a:lnTo>
                          <a:pt x="431810" y="1278423"/>
                        </a:lnTo>
                        <a:cubicBezTo>
                          <a:pt x="264479" y="1273316"/>
                          <a:pt x="290101" y="1291285"/>
                          <a:pt x="298009" y="1283225"/>
                        </a:cubicBezTo>
                        <a:cubicBezTo>
                          <a:pt x="305917" y="1275165"/>
                          <a:pt x="263551" y="1278682"/>
                          <a:pt x="265056" y="1247784"/>
                        </a:cubicBezTo>
                        <a:cubicBezTo>
                          <a:pt x="266561" y="1216886"/>
                          <a:pt x="180688" y="1252075"/>
                          <a:pt x="158745" y="1080116"/>
                        </a:cubicBezTo>
                        <a:cubicBezTo>
                          <a:pt x="-26993" y="820662"/>
                          <a:pt x="1582" y="504057"/>
                          <a:pt x="1582" y="21602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6" name="מלבן מעוגל 1">
                    <a:extLst>
                      <a:ext uri="{FF2B5EF4-FFF2-40B4-BE49-F238E27FC236}">
                        <a16:creationId xmlns:a16="http://schemas.microsoft.com/office/drawing/2014/main" id="{EEC8EF53-FD9D-4D4A-9738-415A289F113C}"/>
                      </a:ext>
                    </a:extLst>
                  </p:cNvPr>
                  <p:cNvSpPr/>
                  <p:nvPr/>
                </p:nvSpPr>
                <p:spPr>
                  <a:xfrm>
                    <a:off x="3043323" y="1845427"/>
                    <a:ext cx="1509285" cy="1317095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7" name="אליפסה 96">
                    <a:extLst>
                      <a:ext uri="{FF2B5EF4-FFF2-40B4-BE49-F238E27FC236}">
                        <a16:creationId xmlns:a16="http://schemas.microsoft.com/office/drawing/2014/main" id="{BC75EC70-4A0C-4E14-84AF-1E2E296043A3}"/>
                      </a:ext>
                    </a:extLst>
                  </p:cNvPr>
                  <p:cNvSpPr/>
                  <p:nvPr/>
                </p:nvSpPr>
                <p:spPr>
                  <a:xfrm>
                    <a:off x="5050983" y="2253730"/>
                    <a:ext cx="503489" cy="4626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8" name="אליפסה 97">
                    <a:extLst>
                      <a:ext uri="{FF2B5EF4-FFF2-40B4-BE49-F238E27FC236}">
                        <a16:creationId xmlns:a16="http://schemas.microsoft.com/office/drawing/2014/main" id="{06E1FA0C-8648-4C25-AAB6-D7D66908FD73}"/>
                      </a:ext>
                    </a:extLst>
                  </p:cNvPr>
                  <p:cNvSpPr/>
                  <p:nvPr/>
                </p:nvSpPr>
                <p:spPr>
                  <a:xfrm>
                    <a:off x="3643044" y="2216325"/>
                    <a:ext cx="501658" cy="4626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9" name="מלבן מעוגל 1">
                    <a:extLst>
                      <a:ext uri="{FF2B5EF4-FFF2-40B4-BE49-F238E27FC236}">
                        <a16:creationId xmlns:a16="http://schemas.microsoft.com/office/drawing/2014/main" id="{958D4F95-BC94-48E8-AD33-80FDB7074A05}"/>
                      </a:ext>
                    </a:extLst>
                  </p:cNvPr>
                  <p:cNvSpPr/>
                  <p:nvPr/>
                </p:nvSpPr>
                <p:spPr>
                  <a:xfrm>
                    <a:off x="6482430" y="3249058"/>
                    <a:ext cx="969542" cy="1296144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159129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589469 w 1370118"/>
                      <a:gd name="connsiteY7" fmla="*/ 1281856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223826 w 1179024"/>
                      <a:gd name="connsiteY0" fmla="*/ 216028 h 1296144"/>
                      <a:gd name="connsiteX1" fmla="*/ 26900 w 1179024"/>
                      <a:gd name="connsiteY1" fmla="*/ 0 h 1296144"/>
                      <a:gd name="connsiteX2" fmla="*/ 721874 w 1179024"/>
                      <a:gd name="connsiteY2" fmla="*/ 56555 h 1296144"/>
                      <a:gd name="connsiteX3" fmla="*/ 962996 w 1179024"/>
                      <a:gd name="connsiteY3" fmla="*/ 0 h 1296144"/>
                      <a:gd name="connsiteX4" fmla="*/ 1107587 w 1179024"/>
                      <a:gd name="connsiteY4" fmla="*/ 258890 h 1296144"/>
                      <a:gd name="connsiteX5" fmla="*/ 1179024 w 1179024"/>
                      <a:gd name="connsiteY5" fmla="*/ 1080116 h 1296144"/>
                      <a:gd name="connsiteX6" fmla="*/ 962996 w 1179024"/>
                      <a:gd name="connsiteY6" fmla="*/ 1296144 h 1296144"/>
                      <a:gd name="connsiteX7" fmla="*/ 398375 w 1179024"/>
                      <a:gd name="connsiteY7" fmla="*/ 1281856 h 1296144"/>
                      <a:gd name="connsiteX8" fmla="*/ 296648 w 1179024"/>
                      <a:gd name="connsiteY8" fmla="*/ 1080116 h 1296144"/>
                      <a:gd name="connsiteX9" fmla="*/ 245522 w 1179024"/>
                      <a:gd name="connsiteY9" fmla="*/ 781769 h 1296144"/>
                      <a:gd name="connsiteX10" fmla="*/ 223826 w 1179024"/>
                      <a:gd name="connsiteY10" fmla="*/ 216028 h 1296144"/>
                      <a:gd name="connsiteX0" fmla="*/ 92115 w 1047313"/>
                      <a:gd name="connsiteY0" fmla="*/ 216028 h 1296144"/>
                      <a:gd name="connsiteX1" fmla="*/ 42673 w 1047313"/>
                      <a:gd name="connsiteY1" fmla="*/ 0 h 1296144"/>
                      <a:gd name="connsiteX2" fmla="*/ 590163 w 1047313"/>
                      <a:gd name="connsiteY2" fmla="*/ 56555 h 1296144"/>
                      <a:gd name="connsiteX3" fmla="*/ 831285 w 1047313"/>
                      <a:gd name="connsiteY3" fmla="*/ 0 h 1296144"/>
                      <a:gd name="connsiteX4" fmla="*/ 975876 w 1047313"/>
                      <a:gd name="connsiteY4" fmla="*/ 258890 h 1296144"/>
                      <a:gd name="connsiteX5" fmla="*/ 1047313 w 1047313"/>
                      <a:gd name="connsiteY5" fmla="*/ 1080116 h 1296144"/>
                      <a:gd name="connsiteX6" fmla="*/ 831285 w 1047313"/>
                      <a:gd name="connsiteY6" fmla="*/ 1296144 h 1296144"/>
                      <a:gd name="connsiteX7" fmla="*/ 266664 w 1047313"/>
                      <a:gd name="connsiteY7" fmla="*/ 1281856 h 1296144"/>
                      <a:gd name="connsiteX8" fmla="*/ 164937 w 1047313"/>
                      <a:gd name="connsiteY8" fmla="*/ 1080116 h 1296144"/>
                      <a:gd name="connsiteX9" fmla="*/ 113811 w 1047313"/>
                      <a:gd name="connsiteY9" fmla="*/ 781769 h 1296144"/>
                      <a:gd name="connsiteX10" fmla="*/ 92115 w 1047313"/>
                      <a:gd name="connsiteY10" fmla="*/ 216028 h 129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47313" h="1296144">
                        <a:moveTo>
                          <a:pt x="92115" y="216028"/>
                        </a:moveTo>
                        <a:cubicBezTo>
                          <a:pt x="92115" y="96719"/>
                          <a:pt x="-76636" y="0"/>
                          <a:pt x="42673" y="0"/>
                        </a:cubicBezTo>
                        <a:cubicBezTo>
                          <a:pt x="331481" y="-198"/>
                          <a:pt x="301355" y="56753"/>
                          <a:pt x="590163" y="56555"/>
                        </a:cubicBezTo>
                        <a:lnTo>
                          <a:pt x="831285" y="0"/>
                        </a:lnTo>
                        <a:cubicBezTo>
                          <a:pt x="950594" y="0"/>
                          <a:pt x="975876" y="139581"/>
                          <a:pt x="975876" y="258890"/>
                        </a:cubicBezTo>
                        <a:lnTo>
                          <a:pt x="1047313" y="1080116"/>
                        </a:lnTo>
                        <a:cubicBezTo>
                          <a:pt x="1047313" y="1199425"/>
                          <a:pt x="950594" y="1296144"/>
                          <a:pt x="831285" y="1296144"/>
                        </a:cubicBezTo>
                        <a:lnTo>
                          <a:pt x="266664" y="1281856"/>
                        </a:lnTo>
                        <a:cubicBezTo>
                          <a:pt x="147355" y="1281856"/>
                          <a:pt x="164937" y="1199425"/>
                          <a:pt x="164937" y="1080116"/>
                        </a:cubicBezTo>
                        <a:cubicBezTo>
                          <a:pt x="129937" y="994387"/>
                          <a:pt x="140005" y="925784"/>
                          <a:pt x="113811" y="781769"/>
                        </a:cubicBezTo>
                        <a:cubicBezTo>
                          <a:pt x="87617" y="637754"/>
                          <a:pt x="57114" y="346323"/>
                          <a:pt x="92115" y="21602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0" name="מלבן מעוגל 1">
                    <a:extLst>
                      <a:ext uri="{FF2B5EF4-FFF2-40B4-BE49-F238E27FC236}">
                        <a16:creationId xmlns:a16="http://schemas.microsoft.com/office/drawing/2014/main" id="{BAEBA0C9-774E-4511-B4AF-09E72E73581B}"/>
                      </a:ext>
                    </a:extLst>
                  </p:cNvPr>
                  <p:cNvSpPr/>
                  <p:nvPr/>
                </p:nvSpPr>
                <p:spPr>
                  <a:xfrm>
                    <a:off x="4253464" y="3337040"/>
                    <a:ext cx="1301499" cy="1344380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159129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589469 w 1370118"/>
                      <a:gd name="connsiteY7" fmla="*/ 1281856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4679 w 1372831"/>
                      <a:gd name="connsiteY0" fmla="*/ 216028 h 1296144"/>
                      <a:gd name="connsiteX1" fmla="*/ 220707 w 1372831"/>
                      <a:gd name="connsiteY1" fmla="*/ 0 h 1296144"/>
                      <a:gd name="connsiteX2" fmla="*/ 915681 w 1372831"/>
                      <a:gd name="connsiteY2" fmla="*/ 56555 h 1296144"/>
                      <a:gd name="connsiteX3" fmla="*/ 1156803 w 1372831"/>
                      <a:gd name="connsiteY3" fmla="*/ 0 h 1296144"/>
                      <a:gd name="connsiteX4" fmla="*/ 1301394 w 1372831"/>
                      <a:gd name="connsiteY4" fmla="*/ 258890 h 1296144"/>
                      <a:gd name="connsiteX5" fmla="*/ 1372831 w 1372831"/>
                      <a:gd name="connsiteY5" fmla="*/ 1080116 h 1296144"/>
                      <a:gd name="connsiteX6" fmla="*/ 1156803 w 1372831"/>
                      <a:gd name="connsiteY6" fmla="*/ 1296144 h 1296144"/>
                      <a:gd name="connsiteX7" fmla="*/ 592182 w 1372831"/>
                      <a:gd name="connsiteY7" fmla="*/ 1281856 h 1296144"/>
                      <a:gd name="connsiteX8" fmla="*/ 490455 w 1372831"/>
                      <a:gd name="connsiteY8" fmla="*/ 1080116 h 1296144"/>
                      <a:gd name="connsiteX9" fmla="*/ 167866 w 1372831"/>
                      <a:gd name="connsiteY9" fmla="*/ 967507 h 1296144"/>
                      <a:gd name="connsiteX10" fmla="*/ 4679 w 1372831"/>
                      <a:gd name="connsiteY10" fmla="*/ 216028 h 1296144"/>
                      <a:gd name="connsiteX0" fmla="*/ 4679 w 1372831"/>
                      <a:gd name="connsiteY0" fmla="*/ 216028 h 1344380"/>
                      <a:gd name="connsiteX1" fmla="*/ 220707 w 1372831"/>
                      <a:gd name="connsiteY1" fmla="*/ 0 h 1344380"/>
                      <a:gd name="connsiteX2" fmla="*/ 915681 w 1372831"/>
                      <a:gd name="connsiteY2" fmla="*/ 56555 h 1344380"/>
                      <a:gd name="connsiteX3" fmla="*/ 1156803 w 1372831"/>
                      <a:gd name="connsiteY3" fmla="*/ 0 h 1344380"/>
                      <a:gd name="connsiteX4" fmla="*/ 1301394 w 1372831"/>
                      <a:gd name="connsiteY4" fmla="*/ 258890 h 1344380"/>
                      <a:gd name="connsiteX5" fmla="*/ 1372831 w 1372831"/>
                      <a:gd name="connsiteY5" fmla="*/ 1080116 h 1344380"/>
                      <a:gd name="connsiteX6" fmla="*/ 1156803 w 1372831"/>
                      <a:gd name="connsiteY6" fmla="*/ 1296144 h 1344380"/>
                      <a:gd name="connsiteX7" fmla="*/ 592182 w 1372831"/>
                      <a:gd name="connsiteY7" fmla="*/ 1281856 h 1344380"/>
                      <a:gd name="connsiteX8" fmla="*/ 347580 w 1372831"/>
                      <a:gd name="connsiteY8" fmla="*/ 1294428 h 1344380"/>
                      <a:gd name="connsiteX9" fmla="*/ 167866 w 1372831"/>
                      <a:gd name="connsiteY9" fmla="*/ 967507 h 1344380"/>
                      <a:gd name="connsiteX10" fmla="*/ 4679 w 1372831"/>
                      <a:gd name="connsiteY10" fmla="*/ 216028 h 1344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72831" h="1344380">
                        <a:moveTo>
                          <a:pt x="4679" y="216028"/>
                        </a:moveTo>
                        <a:cubicBezTo>
                          <a:pt x="4679" y="96719"/>
                          <a:pt x="101398" y="0"/>
                          <a:pt x="220707" y="0"/>
                        </a:cubicBezTo>
                        <a:cubicBezTo>
                          <a:pt x="509515" y="-198"/>
                          <a:pt x="626873" y="56753"/>
                          <a:pt x="915681" y="56555"/>
                        </a:cubicBezTo>
                        <a:lnTo>
                          <a:pt x="1156803" y="0"/>
                        </a:lnTo>
                        <a:cubicBezTo>
                          <a:pt x="1276112" y="0"/>
                          <a:pt x="1301394" y="139581"/>
                          <a:pt x="1301394" y="258890"/>
                        </a:cubicBezTo>
                        <a:lnTo>
                          <a:pt x="1372831" y="1080116"/>
                        </a:lnTo>
                        <a:cubicBezTo>
                          <a:pt x="1372831" y="1199425"/>
                          <a:pt x="1276112" y="1296144"/>
                          <a:pt x="1156803" y="1296144"/>
                        </a:cubicBezTo>
                        <a:lnTo>
                          <a:pt x="592182" y="1281856"/>
                        </a:lnTo>
                        <a:cubicBezTo>
                          <a:pt x="472873" y="1281856"/>
                          <a:pt x="347580" y="1413737"/>
                          <a:pt x="347580" y="1294428"/>
                        </a:cubicBezTo>
                        <a:cubicBezTo>
                          <a:pt x="312580" y="1208699"/>
                          <a:pt x="194060" y="1111522"/>
                          <a:pt x="167866" y="967507"/>
                        </a:cubicBezTo>
                        <a:cubicBezTo>
                          <a:pt x="141672" y="823492"/>
                          <a:pt x="-30322" y="346323"/>
                          <a:pt x="4679" y="21602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1" name="מלבן מעוגל 1">
                    <a:extLst>
                      <a:ext uri="{FF2B5EF4-FFF2-40B4-BE49-F238E27FC236}">
                        <a16:creationId xmlns:a16="http://schemas.microsoft.com/office/drawing/2014/main" id="{B10A73D9-19CB-4E9C-92F5-56228BA98538}"/>
                      </a:ext>
                    </a:extLst>
                  </p:cNvPr>
                  <p:cNvSpPr/>
                  <p:nvPr/>
                </p:nvSpPr>
                <p:spPr>
                  <a:xfrm>
                    <a:off x="6208532" y="1845427"/>
                    <a:ext cx="1210156" cy="1296143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159129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217994 w 1370118"/>
                      <a:gd name="connsiteY7" fmla="*/ 1296144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1966 w 1370118"/>
                      <a:gd name="connsiteY0" fmla="*/ 216028 h 1296144"/>
                      <a:gd name="connsiteX1" fmla="*/ 217994 w 1370118"/>
                      <a:gd name="connsiteY1" fmla="*/ 0 h 1296144"/>
                      <a:gd name="connsiteX2" fmla="*/ 912968 w 1370118"/>
                      <a:gd name="connsiteY2" fmla="*/ 56555 h 1296144"/>
                      <a:gd name="connsiteX3" fmla="*/ 1154090 w 1370118"/>
                      <a:gd name="connsiteY3" fmla="*/ 0 h 1296144"/>
                      <a:gd name="connsiteX4" fmla="*/ 1298681 w 1370118"/>
                      <a:gd name="connsiteY4" fmla="*/ 258890 h 1296144"/>
                      <a:gd name="connsiteX5" fmla="*/ 1370118 w 1370118"/>
                      <a:gd name="connsiteY5" fmla="*/ 1080116 h 1296144"/>
                      <a:gd name="connsiteX6" fmla="*/ 1154090 w 1370118"/>
                      <a:gd name="connsiteY6" fmla="*/ 1296144 h 1296144"/>
                      <a:gd name="connsiteX7" fmla="*/ 589469 w 1370118"/>
                      <a:gd name="connsiteY7" fmla="*/ 1281856 h 1296144"/>
                      <a:gd name="connsiteX8" fmla="*/ 487742 w 1370118"/>
                      <a:gd name="connsiteY8" fmla="*/ 1080116 h 1296144"/>
                      <a:gd name="connsiteX9" fmla="*/ 436616 w 1370118"/>
                      <a:gd name="connsiteY9" fmla="*/ 781769 h 1296144"/>
                      <a:gd name="connsiteX10" fmla="*/ 1966 w 1370118"/>
                      <a:gd name="connsiteY10" fmla="*/ 216028 h 1296144"/>
                      <a:gd name="connsiteX0" fmla="*/ 4679 w 1372831"/>
                      <a:gd name="connsiteY0" fmla="*/ 216028 h 1296144"/>
                      <a:gd name="connsiteX1" fmla="*/ 220707 w 1372831"/>
                      <a:gd name="connsiteY1" fmla="*/ 0 h 1296144"/>
                      <a:gd name="connsiteX2" fmla="*/ 915681 w 1372831"/>
                      <a:gd name="connsiteY2" fmla="*/ 56555 h 1296144"/>
                      <a:gd name="connsiteX3" fmla="*/ 1156803 w 1372831"/>
                      <a:gd name="connsiteY3" fmla="*/ 0 h 1296144"/>
                      <a:gd name="connsiteX4" fmla="*/ 1301394 w 1372831"/>
                      <a:gd name="connsiteY4" fmla="*/ 258890 h 1296144"/>
                      <a:gd name="connsiteX5" fmla="*/ 1372831 w 1372831"/>
                      <a:gd name="connsiteY5" fmla="*/ 1080116 h 1296144"/>
                      <a:gd name="connsiteX6" fmla="*/ 1156803 w 1372831"/>
                      <a:gd name="connsiteY6" fmla="*/ 1296144 h 1296144"/>
                      <a:gd name="connsiteX7" fmla="*/ 592182 w 1372831"/>
                      <a:gd name="connsiteY7" fmla="*/ 1281856 h 1296144"/>
                      <a:gd name="connsiteX8" fmla="*/ 490455 w 1372831"/>
                      <a:gd name="connsiteY8" fmla="*/ 1080116 h 1296144"/>
                      <a:gd name="connsiteX9" fmla="*/ 167866 w 1372831"/>
                      <a:gd name="connsiteY9" fmla="*/ 967507 h 1296144"/>
                      <a:gd name="connsiteX10" fmla="*/ 4679 w 1372831"/>
                      <a:gd name="connsiteY10" fmla="*/ 216028 h 1296144"/>
                      <a:gd name="connsiteX0" fmla="*/ 4679 w 1372831"/>
                      <a:gd name="connsiteY0" fmla="*/ 216028 h 1344380"/>
                      <a:gd name="connsiteX1" fmla="*/ 220707 w 1372831"/>
                      <a:gd name="connsiteY1" fmla="*/ 0 h 1344380"/>
                      <a:gd name="connsiteX2" fmla="*/ 915681 w 1372831"/>
                      <a:gd name="connsiteY2" fmla="*/ 56555 h 1344380"/>
                      <a:gd name="connsiteX3" fmla="*/ 1156803 w 1372831"/>
                      <a:gd name="connsiteY3" fmla="*/ 0 h 1344380"/>
                      <a:gd name="connsiteX4" fmla="*/ 1301394 w 1372831"/>
                      <a:gd name="connsiteY4" fmla="*/ 258890 h 1344380"/>
                      <a:gd name="connsiteX5" fmla="*/ 1372831 w 1372831"/>
                      <a:gd name="connsiteY5" fmla="*/ 1080116 h 1344380"/>
                      <a:gd name="connsiteX6" fmla="*/ 1156803 w 1372831"/>
                      <a:gd name="connsiteY6" fmla="*/ 1296144 h 1344380"/>
                      <a:gd name="connsiteX7" fmla="*/ 592182 w 1372831"/>
                      <a:gd name="connsiteY7" fmla="*/ 1281856 h 1344380"/>
                      <a:gd name="connsiteX8" fmla="*/ 347580 w 1372831"/>
                      <a:gd name="connsiteY8" fmla="*/ 1294428 h 1344380"/>
                      <a:gd name="connsiteX9" fmla="*/ 167866 w 1372831"/>
                      <a:gd name="connsiteY9" fmla="*/ 967507 h 1344380"/>
                      <a:gd name="connsiteX10" fmla="*/ 4679 w 1372831"/>
                      <a:gd name="connsiteY10" fmla="*/ 216028 h 1344380"/>
                      <a:gd name="connsiteX0" fmla="*/ 65423 w 1212350"/>
                      <a:gd name="connsiteY0" fmla="*/ 260273 h 1344380"/>
                      <a:gd name="connsiteX1" fmla="*/ 60226 w 1212350"/>
                      <a:gd name="connsiteY1" fmla="*/ 0 h 1344380"/>
                      <a:gd name="connsiteX2" fmla="*/ 755200 w 1212350"/>
                      <a:gd name="connsiteY2" fmla="*/ 56555 h 1344380"/>
                      <a:gd name="connsiteX3" fmla="*/ 996322 w 1212350"/>
                      <a:gd name="connsiteY3" fmla="*/ 0 h 1344380"/>
                      <a:gd name="connsiteX4" fmla="*/ 1140913 w 1212350"/>
                      <a:gd name="connsiteY4" fmla="*/ 258890 h 1344380"/>
                      <a:gd name="connsiteX5" fmla="*/ 1212350 w 1212350"/>
                      <a:gd name="connsiteY5" fmla="*/ 1080116 h 1344380"/>
                      <a:gd name="connsiteX6" fmla="*/ 996322 w 1212350"/>
                      <a:gd name="connsiteY6" fmla="*/ 1296144 h 1344380"/>
                      <a:gd name="connsiteX7" fmla="*/ 431701 w 1212350"/>
                      <a:gd name="connsiteY7" fmla="*/ 1281856 h 1344380"/>
                      <a:gd name="connsiteX8" fmla="*/ 187099 w 1212350"/>
                      <a:gd name="connsiteY8" fmla="*/ 1294428 h 1344380"/>
                      <a:gd name="connsiteX9" fmla="*/ 7385 w 1212350"/>
                      <a:gd name="connsiteY9" fmla="*/ 967507 h 1344380"/>
                      <a:gd name="connsiteX10" fmla="*/ 65423 w 1212350"/>
                      <a:gd name="connsiteY10" fmla="*/ 260273 h 1344380"/>
                      <a:gd name="connsiteX0" fmla="*/ 65423 w 1212350"/>
                      <a:gd name="connsiteY0" fmla="*/ 260273 h 1317119"/>
                      <a:gd name="connsiteX1" fmla="*/ 60226 w 1212350"/>
                      <a:gd name="connsiteY1" fmla="*/ 0 h 1317119"/>
                      <a:gd name="connsiteX2" fmla="*/ 755200 w 1212350"/>
                      <a:gd name="connsiteY2" fmla="*/ 56555 h 1317119"/>
                      <a:gd name="connsiteX3" fmla="*/ 996322 w 1212350"/>
                      <a:gd name="connsiteY3" fmla="*/ 0 h 1317119"/>
                      <a:gd name="connsiteX4" fmla="*/ 1140913 w 1212350"/>
                      <a:gd name="connsiteY4" fmla="*/ 258890 h 1317119"/>
                      <a:gd name="connsiteX5" fmla="*/ 1212350 w 1212350"/>
                      <a:gd name="connsiteY5" fmla="*/ 1080116 h 1317119"/>
                      <a:gd name="connsiteX6" fmla="*/ 996322 w 1212350"/>
                      <a:gd name="connsiteY6" fmla="*/ 1296144 h 1317119"/>
                      <a:gd name="connsiteX7" fmla="*/ 431701 w 1212350"/>
                      <a:gd name="connsiteY7" fmla="*/ 1281856 h 1317119"/>
                      <a:gd name="connsiteX8" fmla="*/ 246801 w 1212350"/>
                      <a:gd name="connsiteY8" fmla="*/ 1264261 h 1317119"/>
                      <a:gd name="connsiteX9" fmla="*/ 187099 w 1212350"/>
                      <a:gd name="connsiteY9" fmla="*/ 1294428 h 1317119"/>
                      <a:gd name="connsiteX10" fmla="*/ 7385 w 1212350"/>
                      <a:gd name="connsiteY10" fmla="*/ 967507 h 1317119"/>
                      <a:gd name="connsiteX11" fmla="*/ 65423 w 1212350"/>
                      <a:gd name="connsiteY11" fmla="*/ 260273 h 1317119"/>
                      <a:gd name="connsiteX0" fmla="*/ 63228 w 1210155"/>
                      <a:gd name="connsiteY0" fmla="*/ 260273 h 1296143"/>
                      <a:gd name="connsiteX1" fmla="*/ 58031 w 1210155"/>
                      <a:gd name="connsiteY1" fmla="*/ 0 h 1296143"/>
                      <a:gd name="connsiteX2" fmla="*/ 753005 w 1210155"/>
                      <a:gd name="connsiteY2" fmla="*/ 56555 h 1296143"/>
                      <a:gd name="connsiteX3" fmla="*/ 994127 w 1210155"/>
                      <a:gd name="connsiteY3" fmla="*/ 0 h 1296143"/>
                      <a:gd name="connsiteX4" fmla="*/ 1138718 w 1210155"/>
                      <a:gd name="connsiteY4" fmla="*/ 258890 h 1296143"/>
                      <a:gd name="connsiteX5" fmla="*/ 1210155 w 1210155"/>
                      <a:gd name="connsiteY5" fmla="*/ 1080116 h 1296143"/>
                      <a:gd name="connsiteX6" fmla="*/ 994127 w 1210155"/>
                      <a:gd name="connsiteY6" fmla="*/ 1296144 h 1296143"/>
                      <a:gd name="connsiteX7" fmla="*/ 429506 w 1210155"/>
                      <a:gd name="connsiteY7" fmla="*/ 1281856 h 1296143"/>
                      <a:gd name="connsiteX8" fmla="*/ 244606 w 1210155"/>
                      <a:gd name="connsiteY8" fmla="*/ 1264261 h 1296143"/>
                      <a:gd name="connsiteX9" fmla="*/ 184903 w 1210155"/>
                      <a:gd name="connsiteY9" fmla="*/ 1205825 h 1296143"/>
                      <a:gd name="connsiteX10" fmla="*/ 5190 w 1210155"/>
                      <a:gd name="connsiteY10" fmla="*/ 967507 h 1296143"/>
                      <a:gd name="connsiteX11" fmla="*/ 63228 w 1210155"/>
                      <a:gd name="connsiteY11" fmla="*/ 260273 h 1296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10155" h="1296143">
                        <a:moveTo>
                          <a:pt x="63228" y="260273"/>
                        </a:moveTo>
                        <a:cubicBezTo>
                          <a:pt x="63228" y="140964"/>
                          <a:pt x="-61278" y="0"/>
                          <a:pt x="58031" y="0"/>
                        </a:cubicBezTo>
                        <a:cubicBezTo>
                          <a:pt x="346839" y="-198"/>
                          <a:pt x="464197" y="56753"/>
                          <a:pt x="753005" y="56555"/>
                        </a:cubicBezTo>
                        <a:lnTo>
                          <a:pt x="994127" y="0"/>
                        </a:lnTo>
                        <a:cubicBezTo>
                          <a:pt x="1113436" y="0"/>
                          <a:pt x="1138718" y="139581"/>
                          <a:pt x="1138718" y="258890"/>
                        </a:cubicBezTo>
                        <a:lnTo>
                          <a:pt x="1210155" y="1080116"/>
                        </a:lnTo>
                        <a:cubicBezTo>
                          <a:pt x="1210155" y="1199425"/>
                          <a:pt x="1113436" y="1296144"/>
                          <a:pt x="994127" y="1296144"/>
                        </a:cubicBezTo>
                        <a:lnTo>
                          <a:pt x="429506" y="1281856"/>
                        </a:lnTo>
                        <a:cubicBezTo>
                          <a:pt x="293601" y="1291309"/>
                          <a:pt x="285373" y="1262166"/>
                          <a:pt x="244606" y="1264261"/>
                        </a:cubicBezTo>
                        <a:cubicBezTo>
                          <a:pt x="203839" y="1266356"/>
                          <a:pt x="213821" y="1270051"/>
                          <a:pt x="184903" y="1205825"/>
                        </a:cubicBezTo>
                        <a:cubicBezTo>
                          <a:pt x="149903" y="1120096"/>
                          <a:pt x="25469" y="1125099"/>
                          <a:pt x="5190" y="967507"/>
                        </a:cubicBezTo>
                        <a:cubicBezTo>
                          <a:pt x="-15089" y="809915"/>
                          <a:pt x="28227" y="390568"/>
                          <a:pt x="63228" y="26027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2" name="מלבן מעוגל 1">
                    <a:extLst>
                      <a:ext uri="{FF2B5EF4-FFF2-40B4-BE49-F238E27FC236}">
                        <a16:creationId xmlns:a16="http://schemas.microsoft.com/office/drawing/2014/main" id="{460E4D80-B5DE-4049-A4C0-4105410893C8}"/>
                      </a:ext>
                    </a:extLst>
                  </p:cNvPr>
                  <p:cNvSpPr/>
                  <p:nvPr/>
                </p:nvSpPr>
                <p:spPr>
                  <a:xfrm>
                    <a:off x="2741441" y="3249058"/>
                    <a:ext cx="1440290" cy="1338210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3" name="מלבן מעוגל 1">
                    <a:extLst>
                      <a:ext uri="{FF2B5EF4-FFF2-40B4-BE49-F238E27FC236}">
                        <a16:creationId xmlns:a16="http://schemas.microsoft.com/office/drawing/2014/main" id="{6CC2B6F6-9CC3-4FF4-A041-C278ED0CC7CD}"/>
                      </a:ext>
                    </a:extLst>
                  </p:cNvPr>
                  <p:cNvSpPr/>
                  <p:nvPr/>
                </p:nvSpPr>
                <p:spPr>
                  <a:xfrm>
                    <a:off x="6197634" y="4781318"/>
                    <a:ext cx="1776580" cy="420558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2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4" name="מלבן מעוגל 1">
                    <a:extLst>
                      <a:ext uri="{FF2B5EF4-FFF2-40B4-BE49-F238E27FC236}">
                        <a16:creationId xmlns:a16="http://schemas.microsoft.com/office/drawing/2014/main" id="{C8487717-13BA-4AA6-8EDD-37AE17F964E6}"/>
                      </a:ext>
                    </a:extLst>
                  </p:cNvPr>
                  <p:cNvSpPr/>
                  <p:nvPr/>
                </p:nvSpPr>
                <p:spPr>
                  <a:xfrm>
                    <a:off x="4933063" y="4781317"/>
                    <a:ext cx="1243801" cy="420522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65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5" name="מלבן מעוגל 1">
                    <a:extLst>
                      <a:ext uri="{FF2B5EF4-FFF2-40B4-BE49-F238E27FC236}">
                        <a16:creationId xmlns:a16="http://schemas.microsoft.com/office/drawing/2014/main" id="{6D298E17-C240-44F1-9A51-6AA0E6F301D7}"/>
                      </a:ext>
                    </a:extLst>
                  </p:cNvPr>
                  <p:cNvSpPr/>
                  <p:nvPr/>
                </p:nvSpPr>
                <p:spPr>
                  <a:xfrm>
                    <a:off x="3689262" y="4745878"/>
                    <a:ext cx="1243801" cy="456033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0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6" name="מלבן מעוגל 1">
                    <a:extLst>
                      <a:ext uri="{FF2B5EF4-FFF2-40B4-BE49-F238E27FC236}">
                        <a16:creationId xmlns:a16="http://schemas.microsoft.com/office/drawing/2014/main" id="{90FE76D3-BABA-4310-8CC0-0B9AB078E988}"/>
                      </a:ext>
                    </a:extLst>
                  </p:cNvPr>
                  <p:cNvSpPr/>
                  <p:nvPr/>
                </p:nvSpPr>
                <p:spPr>
                  <a:xfrm>
                    <a:off x="2445462" y="4781318"/>
                    <a:ext cx="1243801" cy="406619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72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7" name="מלבן מעוגל 1">
                    <a:extLst>
                      <a:ext uri="{FF2B5EF4-FFF2-40B4-BE49-F238E27FC236}">
                        <a16:creationId xmlns:a16="http://schemas.microsoft.com/office/drawing/2014/main" id="{F7670456-F6FB-4939-A338-80392100D901}"/>
                      </a:ext>
                    </a:extLst>
                  </p:cNvPr>
                  <p:cNvSpPr/>
                  <p:nvPr/>
                </p:nvSpPr>
                <p:spPr>
                  <a:xfrm>
                    <a:off x="2335693" y="5758601"/>
                    <a:ext cx="1243801" cy="432478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0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8" name="מלבן מעוגל 1">
                    <a:extLst>
                      <a:ext uri="{FF2B5EF4-FFF2-40B4-BE49-F238E27FC236}">
                        <a16:creationId xmlns:a16="http://schemas.microsoft.com/office/drawing/2014/main" id="{F12D5977-A7E3-4F43-8F88-D43CAD572763}"/>
                      </a:ext>
                    </a:extLst>
                  </p:cNvPr>
                  <p:cNvSpPr/>
                  <p:nvPr/>
                </p:nvSpPr>
                <p:spPr>
                  <a:xfrm>
                    <a:off x="3559829" y="5718849"/>
                    <a:ext cx="1243801" cy="489952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0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09" name="מלבן מעוגל 1">
                    <a:extLst>
                      <a:ext uri="{FF2B5EF4-FFF2-40B4-BE49-F238E27FC236}">
                        <a16:creationId xmlns:a16="http://schemas.microsoft.com/office/drawing/2014/main" id="{527113E5-CE8C-492E-A1A6-4F333C0C9067}"/>
                      </a:ext>
                    </a:extLst>
                  </p:cNvPr>
                  <p:cNvSpPr/>
                  <p:nvPr/>
                </p:nvSpPr>
                <p:spPr>
                  <a:xfrm>
                    <a:off x="4778333" y="5718850"/>
                    <a:ext cx="1243801" cy="472229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0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0" name="מלבן מעוגל 1">
                    <a:extLst>
                      <a:ext uri="{FF2B5EF4-FFF2-40B4-BE49-F238E27FC236}">
                        <a16:creationId xmlns:a16="http://schemas.microsoft.com/office/drawing/2014/main" id="{57E0EB31-293F-44E3-9AB2-306B3E4D4FF5}"/>
                      </a:ext>
                    </a:extLst>
                  </p:cNvPr>
                  <p:cNvSpPr/>
                  <p:nvPr/>
                </p:nvSpPr>
                <p:spPr>
                  <a:xfrm>
                    <a:off x="5966171" y="5718848"/>
                    <a:ext cx="1243801" cy="478138"/>
                  </a:xfrm>
                  <a:custGeom>
                    <a:avLst/>
                    <a:gdLst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0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0 w 1368152"/>
                      <a:gd name="connsiteY0" fmla="*/ 216028 h 1296144"/>
                      <a:gd name="connsiteX1" fmla="*/ 216028 w 1368152"/>
                      <a:gd name="connsiteY1" fmla="*/ 0 h 1296144"/>
                      <a:gd name="connsiteX2" fmla="*/ 1152124 w 1368152"/>
                      <a:gd name="connsiteY2" fmla="*/ 0 h 1296144"/>
                      <a:gd name="connsiteX3" fmla="*/ 1368152 w 1368152"/>
                      <a:gd name="connsiteY3" fmla="*/ 216028 h 1296144"/>
                      <a:gd name="connsiteX4" fmla="*/ 1368152 w 1368152"/>
                      <a:gd name="connsiteY4" fmla="*/ 1080116 h 1296144"/>
                      <a:gd name="connsiteX5" fmla="*/ 1152124 w 1368152"/>
                      <a:gd name="connsiteY5" fmla="*/ 1296144 h 1296144"/>
                      <a:gd name="connsiteX6" fmla="*/ 216028 w 1368152"/>
                      <a:gd name="connsiteY6" fmla="*/ 1296144 h 1296144"/>
                      <a:gd name="connsiteX7" fmla="*/ 157163 w 1368152"/>
                      <a:gd name="connsiteY7" fmla="*/ 1080116 h 1296144"/>
                      <a:gd name="connsiteX8" fmla="*/ 0 w 1368152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369734 w 1369734"/>
                      <a:gd name="connsiteY3" fmla="*/ 216028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1153706 w 1369734"/>
                      <a:gd name="connsiteY2" fmla="*/ 0 h 1296144"/>
                      <a:gd name="connsiteX3" fmla="*/ 1298297 w 1369734"/>
                      <a:gd name="connsiteY3" fmla="*/ 258890 h 1296144"/>
                      <a:gd name="connsiteX4" fmla="*/ 1369734 w 1369734"/>
                      <a:gd name="connsiteY4" fmla="*/ 1080116 h 1296144"/>
                      <a:gd name="connsiteX5" fmla="*/ 1153706 w 1369734"/>
                      <a:gd name="connsiteY5" fmla="*/ 1296144 h 1296144"/>
                      <a:gd name="connsiteX6" fmla="*/ 217610 w 1369734"/>
                      <a:gd name="connsiteY6" fmla="*/ 1296144 h 1296144"/>
                      <a:gd name="connsiteX7" fmla="*/ 158745 w 1369734"/>
                      <a:gd name="connsiteY7" fmla="*/ 1080116 h 1296144"/>
                      <a:gd name="connsiteX8" fmla="*/ 1582 w 1369734"/>
                      <a:gd name="connsiteY8" fmla="*/ 216028 h 1296144"/>
                      <a:gd name="connsiteX0" fmla="*/ 1582 w 1369734"/>
                      <a:gd name="connsiteY0" fmla="*/ 216028 h 1296144"/>
                      <a:gd name="connsiteX1" fmla="*/ 217610 w 1369734"/>
                      <a:gd name="connsiteY1" fmla="*/ 0 h 1296144"/>
                      <a:gd name="connsiteX2" fmla="*/ 912584 w 1369734"/>
                      <a:gd name="connsiteY2" fmla="*/ 56555 h 1296144"/>
                      <a:gd name="connsiteX3" fmla="*/ 1153706 w 1369734"/>
                      <a:gd name="connsiteY3" fmla="*/ 0 h 1296144"/>
                      <a:gd name="connsiteX4" fmla="*/ 1298297 w 1369734"/>
                      <a:gd name="connsiteY4" fmla="*/ 258890 h 1296144"/>
                      <a:gd name="connsiteX5" fmla="*/ 1369734 w 1369734"/>
                      <a:gd name="connsiteY5" fmla="*/ 1080116 h 1296144"/>
                      <a:gd name="connsiteX6" fmla="*/ 1153706 w 1369734"/>
                      <a:gd name="connsiteY6" fmla="*/ 1296144 h 1296144"/>
                      <a:gd name="connsiteX7" fmla="*/ 217610 w 1369734"/>
                      <a:gd name="connsiteY7" fmla="*/ 1296144 h 1296144"/>
                      <a:gd name="connsiteX8" fmla="*/ 158745 w 1369734"/>
                      <a:gd name="connsiteY8" fmla="*/ 1080116 h 1296144"/>
                      <a:gd name="connsiteX9" fmla="*/ 1582 w 1369734"/>
                      <a:gd name="connsiteY9" fmla="*/ 216028 h 1296144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12584 w 1369734"/>
                      <a:gd name="connsiteY3" fmla="*/ 181593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1582 w 1369734"/>
                      <a:gd name="connsiteY0" fmla="*/ 341066 h 1421182"/>
                      <a:gd name="connsiteX1" fmla="*/ 217610 w 1369734"/>
                      <a:gd name="connsiteY1" fmla="*/ 125038 h 1421182"/>
                      <a:gd name="connsiteX2" fmla="*/ 674727 w 1369734"/>
                      <a:gd name="connsiteY2" fmla="*/ 618 h 1421182"/>
                      <a:gd name="connsiteX3" fmla="*/ 955446 w 1369734"/>
                      <a:gd name="connsiteY3" fmla="*/ 53006 h 1421182"/>
                      <a:gd name="connsiteX4" fmla="*/ 1153706 w 1369734"/>
                      <a:gd name="connsiteY4" fmla="*/ 125038 h 1421182"/>
                      <a:gd name="connsiteX5" fmla="*/ 1298297 w 1369734"/>
                      <a:gd name="connsiteY5" fmla="*/ 383928 h 1421182"/>
                      <a:gd name="connsiteX6" fmla="*/ 1369734 w 1369734"/>
                      <a:gd name="connsiteY6" fmla="*/ 1205154 h 1421182"/>
                      <a:gd name="connsiteX7" fmla="*/ 1153706 w 1369734"/>
                      <a:gd name="connsiteY7" fmla="*/ 1421182 h 1421182"/>
                      <a:gd name="connsiteX8" fmla="*/ 217610 w 1369734"/>
                      <a:gd name="connsiteY8" fmla="*/ 1421182 h 1421182"/>
                      <a:gd name="connsiteX9" fmla="*/ 158745 w 1369734"/>
                      <a:gd name="connsiteY9" fmla="*/ 1205154 h 1421182"/>
                      <a:gd name="connsiteX10" fmla="*/ 1582 w 1369734"/>
                      <a:gd name="connsiteY10" fmla="*/ 341066 h 1421182"/>
                      <a:gd name="connsiteX0" fmla="*/ 72136 w 1440288"/>
                      <a:gd name="connsiteY0" fmla="*/ 341066 h 1421182"/>
                      <a:gd name="connsiteX1" fmla="*/ 288164 w 1440288"/>
                      <a:gd name="connsiteY1" fmla="*/ 125038 h 1421182"/>
                      <a:gd name="connsiteX2" fmla="*/ 745281 w 1440288"/>
                      <a:gd name="connsiteY2" fmla="*/ 618 h 1421182"/>
                      <a:gd name="connsiteX3" fmla="*/ 1026000 w 1440288"/>
                      <a:gd name="connsiteY3" fmla="*/ 53006 h 1421182"/>
                      <a:gd name="connsiteX4" fmla="*/ 1224260 w 1440288"/>
                      <a:gd name="connsiteY4" fmla="*/ 125038 h 1421182"/>
                      <a:gd name="connsiteX5" fmla="*/ 1368851 w 1440288"/>
                      <a:gd name="connsiteY5" fmla="*/ 383928 h 1421182"/>
                      <a:gd name="connsiteX6" fmla="*/ 1440288 w 1440288"/>
                      <a:gd name="connsiteY6" fmla="*/ 1205154 h 1421182"/>
                      <a:gd name="connsiteX7" fmla="*/ 1224260 w 1440288"/>
                      <a:gd name="connsiteY7" fmla="*/ 1421182 h 1421182"/>
                      <a:gd name="connsiteX8" fmla="*/ 288164 w 1440288"/>
                      <a:gd name="connsiteY8" fmla="*/ 1421182 h 1421182"/>
                      <a:gd name="connsiteX9" fmla="*/ 86424 w 1440288"/>
                      <a:gd name="connsiteY9" fmla="*/ 1248017 h 1421182"/>
                      <a:gd name="connsiteX10" fmla="*/ 72136 w 1440288"/>
                      <a:gd name="connsiteY10" fmla="*/ 341066 h 142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40288" h="1421182">
                        <a:moveTo>
                          <a:pt x="72136" y="341066"/>
                        </a:moveTo>
                        <a:cubicBezTo>
                          <a:pt x="72136" y="221757"/>
                          <a:pt x="168855" y="125038"/>
                          <a:pt x="288164" y="125038"/>
                        </a:cubicBezTo>
                        <a:cubicBezTo>
                          <a:pt x="400355" y="92109"/>
                          <a:pt x="629452" y="-8808"/>
                          <a:pt x="745281" y="618"/>
                        </a:cubicBezTo>
                        <a:cubicBezTo>
                          <a:pt x="861110" y="10044"/>
                          <a:pt x="946170" y="56082"/>
                          <a:pt x="1026000" y="53006"/>
                        </a:cubicBezTo>
                        <a:lnTo>
                          <a:pt x="1224260" y="125038"/>
                        </a:lnTo>
                        <a:cubicBezTo>
                          <a:pt x="1343569" y="125038"/>
                          <a:pt x="1368851" y="264619"/>
                          <a:pt x="1368851" y="383928"/>
                        </a:cubicBezTo>
                        <a:lnTo>
                          <a:pt x="1440288" y="1205154"/>
                        </a:lnTo>
                        <a:cubicBezTo>
                          <a:pt x="1440288" y="1324463"/>
                          <a:pt x="1343569" y="1421182"/>
                          <a:pt x="1224260" y="1421182"/>
                        </a:cubicBezTo>
                        <a:lnTo>
                          <a:pt x="288164" y="1421182"/>
                        </a:lnTo>
                        <a:cubicBezTo>
                          <a:pt x="168855" y="1421182"/>
                          <a:pt x="86424" y="1367326"/>
                          <a:pt x="86424" y="1248017"/>
                        </a:cubicBezTo>
                        <a:cubicBezTo>
                          <a:pt x="-99314" y="988563"/>
                          <a:pt x="72136" y="629095"/>
                          <a:pt x="72136" y="3410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FD1">
                          <a:lumMod val="80000"/>
                        </a:srgb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0" scaled="1"/>
                    <a:tileRect/>
                  </a:gra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1" name="אליפסה 110">
                    <a:extLst>
                      <a:ext uri="{FF2B5EF4-FFF2-40B4-BE49-F238E27FC236}">
                        <a16:creationId xmlns:a16="http://schemas.microsoft.com/office/drawing/2014/main" id="{33FC5B2D-9152-4125-988D-B8CD489AC2AD}"/>
                      </a:ext>
                    </a:extLst>
                  </p:cNvPr>
                  <p:cNvSpPr/>
                  <p:nvPr/>
                </p:nvSpPr>
                <p:spPr>
                  <a:xfrm>
                    <a:off x="6482724" y="2230106"/>
                    <a:ext cx="503489" cy="4626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2" name="אליפסה 111">
                    <a:extLst>
                      <a:ext uri="{FF2B5EF4-FFF2-40B4-BE49-F238E27FC236}">
                        <a16:creationId xmlns:a16="http://schemas.microsoft.com/office/drawing/2014/main" id="{D6166E3E-C9C3-4D13-9199-FBA961831BE1}"/>
                      </a:ext>
                    </a:extLst>
                  </p:cNvPr>
                  <p:cNvSpPr/>
                  <p:nvPr/>
                </p:nvSpPr>
                <p:spPr>
                  <a:xfrm>
                    <a:off x="6676796" y="3706646"/>
                    <a:ext cx="501658" cy="4626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3" name="אליפסה 112">
                    <a:extLst>
                      <a:ext uri="{FF2B5EF4-FFF2-40B4-BE49-F238E27FC236}">
                        <a16:creationId xmlns:a16="http://schemas.microsoft.com/office/drawing/2014/main" id="{7946D7F2-A95A-4B95-81F7-D7430819B664}"/>
                      </a:ext>
                    </a:extLst>
                  </p:cNvPr>
                  <p:cNvSpPr/>
                  <p:nvPr/>
                </p:nvSpPr>
                <p:spPr>
                  <a:xfrm>
                    <a:off x="4613405" y="3779489"/>
                    <a:ext cx="503490" cy="4646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4" name="אליפסה 113">
                    <a:extLst>
                      <a:ext uri="{FF2B5EF4-FFF2-40B4-BE49-F238E27FC236}">
                        <a16:creationId xmlns:a16="http://schemas.microsoft.com/office/drawing/2014/main" id="{85DBFB99-80BF-4727-B8C3-A8BA75F19A6A}"/>
                      </a:ext>
                    </a:extLst>
                  </p:cNvPr>
                  <p:cNvSpPr/>
                  <p:nvPr/>
                </p:nvSpPr>
                <p:spPr>
                  <a:xfrm>
                    <a:off x="3209128" y="3736177"/>
                    <a:ext cx="503489" cy="4646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5" name="אליפסה 114">
                    <a:extLst>
                      <a:ext uri="{FF2B5EF4-FFF2-40B4-BE49-F238E27FC236}">
                        <a16:creationId xmlns:a16="http://schemas.microsoft.com/office/drawing/2014/main" id="{7ACB5E51-0A2B-414E-8BCE-68C0984C450D}"/>
                      </a:ext>
                    </a:extLst>
                  </p:cNvPr>
                  <p:cNvSpPr/>
                  <p:nvPr/>
                </p:nvSpPr>
                <p:spPr>
                  <a:xfrm>
                    <a:off x="6733552" y="4952847"/>
                    <a:ext cx="560246" cy="1712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>
                          <a:lumMod val="20000"/>
                          <a:lumOff val="80000"/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lumMod val="20000"/>
                          <a:lumOff val="80000"/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lumMod val="20000"/>
                          <a:lumOff val="80000"/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pic>
                <p:nvPicPr>
                  <p:cNvPr id="116" name="Picture 12">
                    <a:extLst>
                      <a:ext uri="{FF2B5EF4-FFF2-40B4-BE49-F238E27FC236}">
                        <a16:creationId xmlns:a16="http://schemas.microsoft.com/office/drawing/2014/main" id="{9DA532BA-9165-4B6F-A0A0-0B9DDF82886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4271057" y="5125432"/>
                    <a:ext cx="925076" cy="900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isometricOffAxis1Left"/>
                    <a:lightRig rig="threePt" dir="t"/>
                  </a:scene3d>
                </p:spPr>
              </p:pic>
              <p:pic>
                <p:nvPicPr>
                  <p:cNvPr id="117" name="Picture 12">
                    <a:extLst>
                      <a:ext uri="{FF2B5EF4-FFF2-40B4-BE49-F238E27FC236}">
                        <a16:creationId xmlns:a16="http://schemas.microsoft.com/office/drawing/2014/main" id="{6BAADDFB-DE71-4DD8-A0C1-175B2857E5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4715" y="5201841"/>
                    <a:ext cx="713736" cy="6949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8" name="מלבן מעוגל 43">
                    <a:extLst>
                      <a:ext uri="{FF2B5EF4-FFF2-40B4-BE49-F238E27FC236}">
                        <a16:creationId xmlns:a16="http://schemas.microsoft.com/office/drawing/2014/main" id="{3AB06F67-351B-48D5-9D5E-AE7BE94D689B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077246" y="2194672"/>
                    <a:ext cx="72008" cy="289422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19" name="מלבן מעוגל 44">
                    <a:extLst>
                      <a:ext uri="{FF2B5EF4-FFF2-40B4-BE49-F238E27FC236}">
                        <a16:creationId xmlns:a16="http://schemas.microsoft.com/office/drawing/2014/main" id="{C268A506-AEA7-49CD-8AFE-4159DEA5A581}"/>
                      </a:ext>
                    </a:extLst>
                  </p:cNvPr>
                  <p:cNvSpPr/>
                  <p:nvPr/>
                </p:nvSpPr>
                <p:spPr>
                  <a:xfrm>
                    <a:off x="6022135" y="2339385"/>
                    <a:ext cx="72008" cy="289423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isometricOffAxis2Top"/>
                    <a:lightRig rig="threePt" dir="t"/>
                  </a:scene3d>
                  <a:sp3d>
                    <a:bevelT w="139700" prst="cross"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20" name="מלבן מעוגל 45">
                    <a:extLst>
                      <a:ext uri="{FF2B5EF4-FFF2-40B4-BE49-F238E27FC236}">
                        <a16:creationId xmlns:a16="http://schemas.microsoft.com/office/drawing/2014/main" id="{CAE07312-D096-48E0-98BA-BD122209C873}"/>
                      </a:ext>
                    </a:extLst>
                  </p:cNvPr>
                  <p:cNvSpPr/>
                  <p:nvPr/>
                </p:nvSpPr>
                <p:spPr>
                  <a:xfrm>
                    <a:off x="6108953" y="2876664"/>
                    <a:ext cx="72008" cy="289422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isometricOffAxis2Right"/>
                    <a:lightRig rig="threePt" dir="t"/>
                  </a:scene3d>
                  <a:sp3d>
                    <a:bevelT w="139700" prst="cross"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21" name="מלבן מעוגל 46">
                    <a:extLst>
                      <a:ext uri="{FF2B5EF4-FFF2-40B4-BE49-F238E27FC236}">
                        <a16:creationId xmlns:a16="http://schemas.microsoft.com/office/drawing/2014/main" id="{6AFD7E32-E5D2-49E3-8630-E6989DF2070A}"/>
                      </a:ext>
                    </a:extLst>
                  </p:cNvPr>
                  <p:cNvSpPr/>
                  <p:nvPr/>
                </p:nvSpPr>
                <p:spPr>
                  <a:xfrm flipH="1">
                    <a:off x="5951740" y="3249058"/>
                    <a:ext cx="45719" cy="336268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22" name="מלבן מעוגל 47">
                    <a:extLst>
                      <a:ext uri="{FF2B5EF4-FFF2-40B4-BE49-F238E27FC236}">
                        <a16:creationId xmlns:a16="http://schemas.microsoft.com/office/drawing/2014/main" id="{C70737E3-D65B-4E06-89CB-0D7D0671D181}"/>
                      </a:ext>
                    </a:extLst>
                  </p:cNvPr>
                  <p:cNvSpPr/>
                  <p:nvPr/>
                </p:nvSpPr>
                <p:spPr>
                  <a:xfrm>
                    <a:off x="6036484" y="1940057"/>
                    <a:ext cx="72008" cy="289423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  <a:scene3d>
                    <a:camera prst="isometricOffAxis1Right"/>
                    <a:lightRig rig="threePt" dir="t"/>
                  </a:scene3d>
                  <a:sp3d>
                    <a:bevelT/>
                  </a:sp3d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pic>
                <p:nvPicPr>
                  <p:cNvPr id="123" name="Picture 12">
                    <a:extLst>
                      <a:ext uri="{FF2B5EF4-FFF2-40B4-BE49-F238E27FC236}">
                        <a16:creationId xmlns:a16="http://schemas.microsoft.com/office/drawing/2014/main" id="{86EE64AE-8EC6-44E0-AAD6-4900D5D2F3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229254">
                    <a:off x="2217672" y="5115318"/>
                    <a:ext cx="773975" cy="753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7" name="TextBox 53">
                  <a:extLst>
                    <a:ext uri="{FF2B5EF4-FFF2-40B4-BE49-F238E27FC236}">
                      <a16:creationId xmlns:a16="http://schemas.microsoft.com/office/drawing/2014/main" id="{C4B31D6C-5AC5-49F7-A9CC-E86233B204A1}"/>
                    </a:ext>
                  </a:extLst>
                </p:cNvPr>
                <p:cNvSpPr txBox="1"/>
                <p:nvPr/>
              </p:nvSpPr>
              <p:spPr>
                <a:xfrm>
                  <a:off x="1652070" y="5836091"/>
                  <a:ext cx="5224186" cy="45637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rPr>
                    <a:t>خروج خلايا دم بيضاء من الوعاء الدموي الى الأنسجة</a:t>
                  </a:r>
                  <a:endParaRPr kumimoji="0" lang="he-IL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88" name="TextBox 54">
                  <a:extLst>
                    <a:ext uri="{FF2B5EF4-FFF2-40B4-BE49-F238E27FC236}">
                      <a16:creationId xmlns:a16="http://schemas.microsoft.com/office/drawing/2014/main" id="{7B404211-A2B3-49BD-A91B-E399E002D97B}"/>
                    </a:ext>
                  </a:extLst>
                </p:cNvPr>
                <p:cNvSpPr txBox="1"/>
                <p:nvPr/>
              </p:nvSpPr>
              <p:spPr>
                <a:xfrm>
                  <a:off x="912422" y="4799521"/>
                  <a:ext cx="1050956" cy="722600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rPr>
                    <a:t>شعيرة دموية</a:t>
                  </a:r>
                  <a:endParaRPr kumimoji="0" 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89" name="TextBox 55">
                  <a:extLst>
                    <a:ext uri="{FF2B5EF4-FFF2-40B4-BE49-F238E27FC236}">
                      <a16:creationId xmlns:a16="http://schemas.microsoft.com/office/drawing/2014/main" id="{2C5AFB28-2038-4DBD-8681-785078E01F4E}"/>
                    </a:ext>
                  </a:extLst>
                </p:cNvPr>
                <p:cNvSpPr txBox="1"/>
                <p:nvPr/>
              </p:nvSpPr>
              <p:spPr>
                <a:xfrm>
                  <a:off x="7037161" y="3733263"/>
                  <a:ext cx="1728839" cy="163535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rPr>
                    <a:t>خلايا دم بيضاء تخرج من الوعاء الدموي ”وتبتلع“ البكتيريا بطريقة البلعمة</a:t>
                  </a:r>
                  <a:endParaRPr kumimoji="0" 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cxnSp>
              <p:nvCxnSpPr>
                <p:cNvPr id="90" name="מחבר חץ ישר 89">
                  <a:extLst>
                    <a:ext uri="{FF2B5EF4-FFF2-40B4-BE49-F238E27FC236}">
                      <a16:creationId xmlns:a16="http://schemas.microsoft.com/office/drawing/2014/main" id="{0DF5F29D-8A3F-49E5-BBF5-F1E4A0EAAC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63935" y="3516907"/>
                  <a:ext cx="1741445" cy="55676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91" name="מחבר חץ ישר 90">
                  <a:extLst>
                    <a:ext uri="{FF2B5EF4-FFF2-40B4-BE49-F238E27FC236}">
                      <a16:creationId xmlns:a16="http://schemas.microsoft.com/office/drawing/2014/main" id="{2D594DCC-3750-4E74-B834-BA48C776D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03610" y="4383420"/>
                  <a:ext cx="1849144" cy="46055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92" name="TextBox 60">
                  <a:extLst>
                    <a:ext uri="{FF2B5EF4-FFF2-40B4-BE49-F238E27FC236}">
                      <a16:creationId xmlns:a16="http://schemas.microsoft.com/office/drawing/2014/main" id="{71EC3BE2-7349-4CC0-BF72-650F599CC6A1}"/>
                    </a:ext>
                  </a:extLst>
                </p:cNvPr>
                <p:cNvSpPr txBox="1"/>
                <p:nvPr/>
              </p:nvSpPr>
              <p:spPr>
                <a:xfrm>
                  <a:off x="2533306" y="1290308"/>
                  <a:ext cx="3217959" cy="418347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rPr>
                    <a:t>دخول جراثيم من خلال جرح في الجلد</a:t>
                  </a:r>
                  <a:endParaRPr kumimoji="0" 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</p:grpSp>
          <p:grpSp>
            <p:nvGrpSpPr>
              <p:cNvPr id="82" name="קבוצה 1">
                <a:extLst>
                  <a:ext uri="{FF2B5EF4-FFF2-40B4-BE49-F238E27FC236}">
                    <a16:creationId xmlns:a16="http://schemas.microsoft.com/office/drawing/2014/main" id="{E5A43597-2355-4F47-B58D-F8AECFC99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469" y="2586692"/>
                <a:ext cx="6071787" cy="2962007"/>
                <a:chOff x="804469" y="2586692"/>
                <a:chExt cx="6071787" cy="2962007"/>
              </a:xfrm>
            </p:grpSpPr>
            <p:sp>
              <p:nvSpPr>
                <p:cNvPr id="83" name="מלבן מעוגל 1">
                  <a:extLst>
                    <a:ext uri="{FF2B5EF4-FFF2-40B4-BE49-F238E27FC236}">
                      <a16:creationId xmlns:a16="http://schemas.microsoft.com/office/drawing/2014/main" id="{BF0DDE40-B7C3-4927-B5C2-9B3C4B554C51}"/>
                    </a:ext>
                  </a:extLst>
                </p:cNvPr>
                <p:cNvSpPr/>
                <p:nvPr/>
              </p:nvSpPr>
              <p:spPr>
                <a:xfrm>
                  <a:off x="6120982" y="5194338"/>
                  <a:ext cx="755274" cy="354361"/>
                </a:xfrm>
                <a:custGeom>
                  <a:avLst/>
                  <a:gdLst>
                    <a:gd name="connsiteX0" fmla="*/ 0 w 1368152"/>
                    <a:gd name="connsiteY0" fmla="*/ 216028 h 1296144"/>
                    <a:gd name="connsiteX1" fmla="*/ 216028 w 1368152"/>
                    <a:gd name="connsiteY1" fmla="*/ 0 h 1296144"/>
                    <a:gd name="connsiteX2" fmla="*/ 1152124 w 1368152"/>
                    <a:gd name="connsiteY2" fmla="*/ 0 h 1296144"/>
                    <a:gd name="connsiteX3" fmla="*/ 1368152 w 1368152"/>
                    <a:gd name="connsiteY3" fmla="*/ 216028 h 1296144"/>
                    <a:gd name="connsiteX4" fmla="*/ 1368152 w 1368152"/>
                    <a:gd name="connsiteY4" fmla="*/ 1080116 h 1296144"/>
                    <a:gd name="connsiteX5" fmla="*/ 1152124 w 1368152"/>
                    <a:gd name="connsiteY5" fmla="*/ 1296144 h 1296144"/>
                    <a:gd name="connsiteX6" fmla="*/ 216028 w 1368152"/>
                    <a:gd name="connsiteY6" fmla="*/ 1296144 h 1296144"/>
                    <a:gd name="connsiteX7" fmla="*/ 0 w 1368152"/>
                    <a:gd name="connsiteY7" fmla="*/ 1080116 h 1296144"/>
                    <a:gd name="connsiteX8" fmla="*/ 0 w 1368152"/>
                    <a:gd name="connsiteY8" fmla="*/ 216028 h 1296144"/>
                    <a:gd name="connsiteX0" fmla="*/ 0 w 1368152"/>
                    <a:gd name="connsiteY0" fmla="*/ 216028 h 1296144"/>
                    <a:gd name="connsiteX1" fmla="*/ 216028 w 1368152"/>
                    <a:gd name="connsiteY1" fmla="*/ 0 h 1296144"/>
                    <a:gd name="connsiteX2" fmla="*/ 1152124 w 1368152"/>
                    <a:gd name="connsiteY2" fmla="*/ 0 h 1296144"/>
                    <a:gd name="connsiteX3" fmla="*/ 1368152 w 1368152"/>
                    <a:gd name="connsiteY3" fmla="*/ 216028 h 1296144"/>
                    <a:gd name="connsiteX4" fmla="*/ 1368152 w 1368152"/>
                    <a:gd name="connsiteY4" fmla="*/ 1080116 h 1296144"/>
                    <a:gd name="connsiteX5" fmla="*/ 1152124 w 1368152"/>
                    <a:gd name="connsiteY5" fmla="*/ 1296144 h 1296144"/>
                    <a:gd name="connsiteX6" fmla="*/ 216028 w 1368152"/>
                    <a:gd name="connsiteY6" fmla="*/ 1296144 h 1296144"/>
                    <a:gd name="connsiteX7" fmla="*/ 157163 w 1368152"/>
                    <a:gd name="connsiteY7" fmla="*/ 1080116 h 1296144"/>
                    <a:gd name="connsiteX8" fmla="*/ 0 w 1368152"/>
                    <a:gd name="connsiteY8" fmla="*/ 216028 h 1296144"/>
                    <a:gd name="connsiteX0" fmla="*/ 1582 w 1369734"/>
                    <a:gd name="connsiteY0" fmla="*/ 216028 h 1296144"/>
                    <a:gd name="connsiteX1" fmla="*/ 217610 w 1369734"/>
                    <a:gd name="connsiteY1" fmla="*/ 0 h 1296144"/>
                    <a:gd name="connsiteX2" fmla="*/ 1153706 w 1369734"/>
                    <a:gd name="connsiteY2" fmla="*/ 0 h 1296144"/>
                    <a:gd name="connsiteX3" fmla="*/ 1369734 w 1369734"/>
                    <a:gd name="connsiteY3" fmla="*/ 216028 h 1296144"/>
                    <a:gd name="connsiteX4" fmla="*/ 1369734 w 1369734"/>
                    <a:gd name="connsiteY4" fmla="*/ 1080116 h 1296144"/>
                    <a:gd name="connsiteX5" fmla="*/ 1153706 w 1369734"/>
                    <a:gd name="connsiteY5" fmla="*/ 1296144 h 1296144"/>
                    <a:gd name="connsiteX6" fmla="*/ 217610 w 1369734"/>
                    <a:gd name="connsiteY6" fmla="*/ 1296144 h 1296144"/>
                    <a:gd name="connsiteX7" fmla="*/ 158745 w 1369734"/>
                    <a:gd name="connsiteY7" fmla="*/ 1080116 h 1296144"/>
                    <a:gd name="connsiteX8" fmla="*/ 1582 w 1369734"/>
                    <a:gd name="connsiteY8" fmla="*/ 216028 h 1296144"/>
                    <a:gd name="connsiteX0" fmla="*/ 1582 w 1369734"/>
                    <a:gd name="connsiteY0" fmla="*/ 216028 h 1296144"/>
                    <a:gd name="connsiteX1" fmla="*/ 217610 w 1369734"/>
                    <a:gd name="connsiteY1" fmla="*/ 0 h 1296144"/>
                    <a:gd name="connsiteX2" fmla="*/ 1153706 w 1369734"/>
                    <a:gd name="connsiteY2" fmla="*/ 0 h 1296144"/>
                    <a:gd name="connsiteX3" fmla="*/ 1298297 w 1369734"/>
                    <a:gd name="connsiteY3" fmla="*/ 258890 h 1296144"/>
                    <a:gd name="connsiteX4" fmla="*/ 1369734 w 1369734"/>
                    <a:gd name="connsiteY4" fmla="*/ 1080116 h 1296144"/>
                    <a:gd name="connsiteX5" fmla="*/ 1153706 w 1369734"/>
                    <a:gd name="connsiteY5" fmla="*/ 1296144 h 1296144"/>
                    <a:gd name="connsiteX6" fmla="*/ 217610 w 1369734"/>
                    <a:gd name="connsiteY6" fmla="*/ 1296144 h 1296144"/>
                    <a:gd name="connsiteX7" fmla="*/ 158745 w 1369734"/>
                    <a:gd name="connsiteY7" fmla="*/ 1080116 h 1296144"/>
                    <a:gd name="connsiteX8" fmla="*/ 1582 w 1369734"/>
                    <a:gd name="connsiteY8" fmla="*/ 216028 h 1296144"/>
                    <a:gd name="connsiteX0" fmla="*/ 1582 w 1369734"/>
                    <a:gd name="connsiteY0" fmla="*/ 216028 h 1296144"/>
                    <a:gd name="connsiteX1" fmla="*/ 217610 w 1369734"/>
                    <a:gd name="connsiteY1" fmla="*/ 0 h 1296144"/>
                    <a:gd name="connsiteX2" fmla="*/ 912584 w 1369734"/>
                    <a:gd name="connsiteY2" fmla="*/ 56555 h 1296144"/>
                    <a:gd name="connsiteX3" fmla="*/ 1153706 w 1369734"/>
                    <a:gd name="connsiteY3" fmla="*/ 0 h 1296144"/>
                    <a:gd name="connsiteX4" fmla="*/ 1298297 w 1369734"/>
                    <a:gd name="connsiteY4" fmla="*/ 258890 h 1296144"/>
                    <a:gd name="connsiteX5" fmla="*/ 1369734 w 1369734"/>
                    <a:gd name="connsiteY5" fmla="*/ 1080116 h 1296144"/>
                    <a:gd name="connsiteX6" fmla="*/ 1153706 w 1369734"/>
                    <a:gd name="connsiteY6" fmla="*/ 1296144 h 1296144"/>
                    <a:gd name="connsiteX7" fmla="*/ 217610 w 1369734"/>
                    <a:gd name="connsiteY7" fmla="*/ 1296144 h 1296144"/>
                    <a:gd name="connsiteX8" fmla="*/ 158745 w 1369734"/>
                    <a:gd name="connsiteY8" fmla="*/ 1080116 h 1296144"/>
                    <a:gd name="connsiteX9" fmla="*/ 1582 w 1369734"/>
                    <a:gd name="connsiteY9" fmla="*/ 216028 h 1296144"/>
                    <a:gd name="connsiteX0" fmla="*/ 1582 w 1369734"/>
                    <a:gd name="connsiteY0" fmla="*/ 341066 h 1421182"/>
                    <a:gd name="connsiteX1" fmla="*/ 217610 w 1369734"/>
                    <a:gd name="connsiteY1" fmla="*/ 125038 h 1421182"/>
                    <a:gd name="connsiteX2" fmla="*/ 674727 w 1369734"/>
                    <a:gd name="connsiteY2" fmla="*/ 618 h 1421182"/>
                    <a:gd name="connsiteX3" fmla="*/ 912584 w 1369734"/>
                    <a:gd name="connsiteY3" fmla="*/ 181593 h 1421182"/>
                    <a:gd name="connsiteX4" fmla="*/ 1153706 w 1369734"/>
                    <a:gd name="connsiteY4" fmla="*/ 125038 h 1421182"/>
                    <a:gd name="connsiteX5" fmla="*/ 1298297 w 1369734"/>
                    <a:gd name="connsiteY5" fmla="*/ 383928 h 1421182"/>
                    <a:gd name="connsiteX6" fmla="*/ 1369734 w 1369734"/>
                    <a:gd name="connsiteY6" fmla="*/ 1205154 h 1421182"/>
                    <a:gd name="connsiteX7" fmla="*/ 1153706 w 1369734"/>
                    <a:gd name="connsiteY7" fmla="*/ 1421182 h 1421182"/>
                    <a:gd name="connsiteX8" fmla="*/ 217610 w 1369734"/>
                    <a:gd name="connsiteY8" fmla="*/ 1421182 h 1421182"/>
                    <a:gd name="connsiteX9" fmla="*/ 158745 w 1369734"/>
                    <a:gd name="connsiteY9" fmla="*/ 1205154 h 1421182"/>
                    <a:gd name="connsiteX10" fmla="*/ 1582 w 1369734"/>
                    <a:gd name="connsiteY10" fmla="*/ 341066 h 1421182"/>
                    <a:gd name="connsiteX0" fmla="*/ 1582 w 1369734"/>
                    <a:gd name="connsiteY0" fmla="*/ 341066 h 1421182"/>
                    <a:gd name="connsiteX1" fmla="*/ 217610 w 1369734"/>
                    <a:gd name="connsiteY1" fmla="*/ 125038 h 1421182"/>
                    <a:gd name="connsiteX2" fmla="*/ 674727 w 1369734"/>
                    <a:gd name="connsiteY2" fmla="*/ 618 h 1421182"/>
                    <a:gd name="connsiteX3" fmla="*/ 955446 w 1369734"/>
                    <a:gd name="connsiteY3" fmla="*/ 53006 h 1421182"/>
                    <a:gd name="connsiteX4" fmla="*/ 1153706 w 1369734"/>
                    <a:gd name="connsiteY4" fmla="*/ 125038 h 1421182"/>
                    <a:gd name="connsiteX5" fmla="*/ 1298297 w 1369734"/>
                    <a:gd name="connsiteY5" fmla="*/ 383928 h 1421182"/>
                    <a:gd name="connsiteX6" fmla="*/ 1369734 w 1369734"/>
                    <a:gd name="connsiteY6" fmla="*/ 1205154 h 1421182"/>
                    <a:gd name="connsiteX7" fmla="*/ 1153706 w 1369734"/>
                    <a:gd name="connsiteY7" fmla="*/ 1421182 h 1421182"/>
                    <a:gd name="connsiteX8" fmla="*/ 217610 w 1369734"/>
                    <a:gd name="connsiteY8" fmla="*/ 1421182 h 1421182"/>
                    <a:gd name="connsiteX9" fmla="*/ 158745 w 1369734"/>
                    <a:gd name="connsiteY9" fmla="*/ 1205154 h 1421182"/>
                    <a:gd name="connsiteX10" fmla="*/ 1582 w 1369734"/>
                    <a:gd name="connsiteY10" fmla="*/ 341066 h 1421182"/>
                    <a:gd name="connsiteX0" fmla="*/ 72136 w 1440288"/>
                    <a:gd name="connsiteY0" fmla="*/ 341066 h 1421182"/>
                    <a:gd name="connsiteX1" fmla="*/ 288164 w 1440288"/>
                    <a:gd name="connsiteY1" fmla="*/ 125038 h 1421182"/>
                    <a:gd name="connsiteX2" fmla="*/ 745281 w 1440288"/>
                    <a:gd name="connsiteY2" fmla="*/ 618 h 1421182"/>
                    <a:gd name="connsiteX3" fmla="*/ 1026000 w 1440288"/>
                    <a:gd name="connsiteY3" fmla="*/ 53006 h 1421182"/>
                    <a:gd name="connsiteX4" fmla="*/ 1224260 w 1440288"/>
                    <a:gd name="connsiteY4" fmla="*/ 125038 h 1421182"/>
                    <a:gd name="connsiteX5" fmla="*/ 1368851 w 1440288"/>
                    <a:gd name="connsiteY5" fmla="*/ 383928 h 1421182"/>
                    <a:gd name="connsiteX6" fmla="*/ 1440288 w 1440288"/>
                    <a:gd name="connsiteY6" fmla="*/ 1205154 h 1421182"/>
                    <a:gd name="connsiteX7" fmla="*/ 1224260 w 1440288"/>
                    <a:gd name="connsiteY7" fmla="*/ 1421182 h 1421182"/>
                    <a:gd name="connsiteX8" fmla="*/ 288164 w 1440288"/>
                    <a:gd name="connsiteY8" fmla="*/ 1421182 h 1421182"/>
                    <a:gd name="connsiteX9" fmla="*/ 86424 w 1440288"/>
                    <a:gd name="connsiteY9" fmla="*/ 1248017 h 1421182"/>
                    <a:gd name="connsiteX10" fmla="*/ 72136 w 1440288"/>
                    <a:gd name="connsiteY10" fmla="*/ 341066 h 142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0288" h="1421182">
                      <a:moveTo>
                        <a:pt x="72136" y="341066"/>
                      </a:moveTo>
                      <a:cubicBezTo>
                        <a:pt x="72136" y="221757"/>
                        <a:pt x="168855" y="125038"/>
                        <a:pt x="288164" y="125038"/>
                      </a:cubicBezTo>
                      <a:cubicBezTo>
                        <a:pt x="400355" y="92109"/>
                        <a:pt x="629452" y="-8808"/>
                        <a:pt x="745281" y="618"/>
                      </a:cubicBezTo>
                      <a:cubicBezTo>
                        <a:pt x="861110" y="10044"/>
                        <a:pt x="946170" y="56082"/>
                        <a:pt x="1026000" y="53006"/>
                      </a:cubicBezTo>
                      <a:lnTo>
                        <a:pt x="1224260" y="125038"/>
                      </a:lnTo>
                      <a:cubicBezTo>
                        <a:pt x="1343569" y="125038"/>
                        <a:pt x="1368851" y="264619"/>
                        <a:pt x="1368851" y="383928"/>
                      </a:cubicBezTo>
                      <a:lnTo>
                        <a:pt x="1440288" y="1205154"/>
                      </a:lnTo>
                      <a:cubicBezTo>
                        <a:pt x="1440288" y="1324463"/>
                        <a:pt x="1343569" y="1421182"/>
                        <a:pt x="1224260" y="1421182"/>
                      </a:cubicBezTo>
                      <a:lnTo>
                        <a:pt x="288164" y="1421182"/>
                      </a:lnTo>
                      <a:cubicBezTo>
                        <a:pt x="168855" y="1421182"/>
                        <a:pt x="86424" y="1367326"/>
                        <a:pt x="86424" y="1248017"/>
                      </a:cubicBezTo>
                      <a:cubicBezTo>
                        <a:pt x="-99314" y="988563"/>
                        <a:pt x="72136" y="629095"/>
                        <a:pt x="72136" y="3410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EFD1">
                        <a:lumMod val="80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  <a:tileRect/>
                </a:gra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4" name="TextBox 68">
                  <a:extLst>
                    <a:ext uri="{FF2B5EF4-FFF2-40B4-BE49-F238E27FC236}">
                      <a16:creationId xmlns:a16="http://schemas.microsoft.com/office/drawing/2014/main" id="{20BCA2F0-7F97-4884-ADD6-2CF331A8874F}"/>
                    </a:ext>
                  </a:extLst>
                </p:cNvPr>
                <p:cNvSpPr txBox="1"/>
                <p:nvPr/>
              </p:nvSpPr>
              <p:spPr>
                <a:xfrm>
                  <a:off x="804469" y="2586692"/>
                  <a:ext cx="1728838" cy="418347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rPr>
                    <a:t>خلايا بالأنسجة</a:t>
                  </a:r>
                  <a:endParaRPr kumimoji="0" 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pic>
              <p:nvPicPr>
                <p:cNvPr id="85" name="Picture 12">
                  <a:extLst>
                    <a:ext uri="{FF2B5EF4-FFF2-40B4-BE49-F238E27FC236}">
                      <a16:creationId xmlns:a16="http://schemas.microsoft.com/office/drawing/2014/main" id="{48CCCCFB-0B3E-41D4-8C7C-6D7FFF5B8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66180">
                  <a:off x="4514889" y="4704991"/>
                  <a:ext cx="564114" cy="510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7" name="Picture 12">
              <a:extLst>
                <a:ext uri="{FF2B5EF4-FFF2-40B4-BE49-F238E27FC236}">
                  <a16:creationId xmlns:a16="http://schemas.microsoft.com/office/drawing/2014/main" id="{AEE54E24-8581-4528-9B05-CF596B80F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8608">
              <a:off x="5713413" y="4713288"/>
              <a:ext cx="585787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קבוצה 4">
              <a:extLst>
                <a:ext uri="{FF2B5EF4-FFF2-40B4-BE49-F238E27FC236}">
                  <a16:creationId xmlns:a16="http://schemas.microsoft.com/office/drawing/2014/main" id="{2A484FC9-FB14-47D6-95B2-33547A5F6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4620" y="4767679"/>
              <a:ext cx="847495" cy="393537"/>
              <a:chOff x="7524328" y="4193438"/>
              <a:chExt cx="847495" cy="494413"/>
            </a:xfrm>
          </p:grpSpPr>
          <p:sp>
            <p:nvSpPr>
              <p:cNvPr id="79" name="אליפסה 78">
                <a:extLst>
                  <a:ext uri="{FF2B5EF4-FFF2-40B4-BE49-F238E27FC236}">
                    <a16:creationId xmlns:a16="http://schemas.microsoft.com/office/drawing/2014/main" id="{CBFA2411-3F85-44F0-B87A-851EEA8CB929}"/>
                  </a:ext>
                </a:extLst>
              </p:cNvPr>
              <p:cNvSpPr/>
              <p:nvPr/>
            </p:nvSpPr>
            <p:spPr>
              <a:xfrm>
                <a:off x="7524328" y="4193438"/>
                <a:ext cx="847495" cy="494413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0" name="אליפסה 79">
                <a:extLst>
                  <a:ext uri="{FF2B5EF4-FFF2-40B4-BE49-F238E27FC236}">
                    <a16:creationId xmlns:a16="http://schemas.microsoft.com/office/drawing/2014/main" id="{D1B37910-A606-410A-9232-C91A1AF59E01}"/>
                  </a:ext>
                </a:extLst>
              </p:cNvPr>
              <p:cNvSpPr/>
              <p:nvPr/>
            </p:nvSpPr>
            <p:spPr bwMode="auto">
              <a:xfrm>
                <a:off x="7882661" y="4300805"/>
                <a:ext cx="269889" cy="2732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FF6600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FF6600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69" name="קבוצה 65">
              <a:extLst>
                <a:ext uri="{FF2B5EF4-FFF2-40B4-BE49-F238E27FC236}">
                  <a16:creationId xmlns:a16="http://schemas.microsoft.com/office/drawing/2014/main" id="{F6F3BCC2-14F1-411E-AC9E-215E2B652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6501" y="4069721"/>
              <a:ext cx="689234" cy="1163262"/>
              <a:chOff x="7723880" y="3375672"/>
              <a:chExt cx="689234" cy="1461444"/>
            </a:xfrm>
          </p:grpSpPr>
          <p:sp>
            <p:nvSpPr>
              <p:cNvPr id="77" name="אליפסה 70">
                <a:extLst>
                  <a:ext uri="{FF2B5EF4-FFF2-40B4-BE49-F238E27FC236}">
                    <a16:creationId xmlns:a16="http://schemas.microsoft.com/office/drawing/2014/main" id="{07CAB37F-343F-447A-8D31-82A71A1AADB4}"/>
                  </a:ext>
                </a:extLst>
              </p:cNvPr>
              <p:cNvSpPr/>
              <p:nvPr/>
            </p:nvSpPr>
            <p:spPr>
              <a:xfrm>
                <a:off x="7723880" y="3375672"/>
                <a:ext cx="689234" cy="1461444"/>
              </a:xfrm>
              <a:custGeom>
                <a:avLst/>
                <a:gdLst>
                  <a:gd name="connsiteX0" fmla="*/ 0 w 922760"/>
                  <a:gd name="connsiteY0" fmla="*/ 256173 h 512345"/>
                  <a:gd name="connsiteX1" fmla="*/ 461380 w 922760"/>
                  <a:gd name="connsiteY1" fmla="*/ 0 h 512345"/>
                  <a:gd name="connsiteX2" fmla="*/ 922760 w 922760"/>
                  <a:gd name="connsiteY2" fmla="*/ 256173 h 512345"/>
                  <a:gd name="connsiteX3" fmla="*/ 461380 w 922760"/>
                  <a:gd name="connsiteY3" fmla="*/ 512346 h 512345"/>
                  <a:gd name="connsiteX4" fmla="*/ 0 w 922760"/>
                  <a:gd name="connsiteY4" fmla="*/ 256173 h 512345"/>
                  <a:gd name="connsiteX0" fmla="*/ 1399 w 924159"/>
                  <a:gd name="connsiteY0" fmla="*/ 727660 h 983833"/>
                  <a:gd name="connsiteX1" fmla="*/ 591366 w 924159"/>
                  <a:gd name="connsiteY1" fmla="*/ 0 h 983833"/>
                  <a:gd name="connsiteX2" fmla="*/ 924159 w 924159"/>
                  <a:gd name="connsiteY2" fmla="*/ 727660 h 983833"/>
                  <a:gd name="connsiteX3" fmla="*/ 462779 w 924159"/>
                  <a:gd name="connsiteY3" fmla="*/ 983833 h 983833"/>
                  <a:gd name="connsiteX4" fmla="*/ 1399 w 924159"/>
                  <a:gd name="connsiteY4" fmla="*/ 727660 h 983833"/>
                  <a:gd name="connsiteX0" fmla="*/ 183 w 922943"/>
                  <a:gd name="connsiteY0" fmla="*/ 733253 h 989426"/>
                  <a:gd name="connsiteX1" fmla="*/ 408173 w 922943"/>
                  <a:gd name="connsiteY1" fmla="*/ 414165 h 989426"/>
                  <a:gd name="connsiteX2" fmla="*/ 590150 w 922943"/>
                  <a:gd name="connsiteY2" fmla="*/ 5593 h 989426"/>
                  <a:gd name="connsiteX3" fmla="*/ 922943 w 922943"/>
                  <a:gd name="connsiteY3" fmla="*/ 733253 h 989426"/>
                  <a:gd name="connsiteX4" fmla="*/ 461563 w 922943"/>
                  <a:gd name="connsiteY4" fmla="*/ 989426 h 989426"/>
                  <a:gd name="connsiteX5" fmla="*/ 183 w 922943"/>
                  <a:gd name="connsiteY5" fmla="*/ 733253 h 989426"/>
                  <a:gd name="connsiteX0" fmla="*/ 183 w 930757"/>
                  <a:gd name="connsiteY0" fmla="*/ 727884 h 984057"/>
                  <a:gd name="connsiteX1" fmla="*/ 408173 w 930757"/>
                  <a:gd name="connsiteY1" fmla="*/ 408796 h 984057"/>
                  <a:gd name="connsiteX2" fmla="*/ 590150 w 930757"/>
                  <a:gd name="connsiteY2" fmla="*/ 224 h 984057"/>
                  <a:gd name="connsiteX3" fmla="*/ 622485 w 930757"/>
                  <a:gd name="connsiteY3" fmla="*/ 465947 h 984057"/>
                  <a:gd name="connsiteX4" fmla="*/ 922943 w 930757"/>
                  <a:gd name="connsiteY4" fmla="*/ 727884 h 984057"/>
                  <a:gd name="connsiteX5" fmla="*/ 461563 w 930757"/>
                  <a:gd name="connsiteY5" fmla="*/ 984057 h 984057"/>
                  <a:gd name="connsiteX6" fmla="*/ 183 w 930757"/>
                  <a:gd name="connsiteY6" fmla="*/ 727884 h 984057"/>
                  <a:gd name="connsiteX0" fmla="*/ 183 w 930796"/>
                  <a:gd name="connsiteY0" fmla="*/ 925708 h 1181881"/>
                  <a:gd name="connsiteX1" fmla="*/ 408173 w 930796"/>
                  <a:gd name="connsiteY1" fmla="*/ 606620 h 1181881"/>
                  <a:gd name="connsiteX2" fmla="*/ 590150 w 930796"/>
                  <a:gd name="connsiteY2" fmla="*/ 198048 h 1181881"/>
                  <a:gd name="connsiteX3" fmla="*/ 579623 w 930796"/>
                  <a:gd name="connsiteY3" fmla="*/ 20835 h 1181881"/>
                  <a:gd name="connsiteX4" fmla="*/ 622485 w 930796"/>
                  <a:gd name="connsiteY4" fmla="*/ 663771 h 1181881"/>
                  <a:gd name="connsiteX5" fmla="*/ 922943 w 930796"/>
                  <a:gd name="connsiteY5" fmla="*/ 925708 h 1181881"/>
                  <a:gd name="connsiteX6" fmla="*/ 461563 w 930796"/>
                  <a:gd name="connsiteY6" fmla="*/ 1181881 h 1181881"/>
                  <a:gd name="connsiteX7" fmla="*/ 183 w 930796"/>
                  <a:gd name="connsiteY7" fmla="*/ 925708 h 1181881"/>
                  <a:gd name="connsiteX0" fmla="*/ 183 w 930796"/>
                  <a:gd name="connsiteY0" fmla="*/ 920873 h 1177046"/>
                  <a:gd name="connsiteX1" fmla="*/ 408173 w 930796"/>
                  <a:gd name="connsiteY1" fmla="*/ 601785 h 1177046"/>
                  <a:gd name="connsiteX2" fmla="*/ 451034 w 930796"/>
                  <a:gd name="connsiteY2" fmla="*/ 173163 h 1177046"/>
                  <a:gd name="connsiteX3" fmla="*/ 590150 w 930796"/>
                  <a:gd name="connsiteY3" fmla="*/ 193213 h 1177046"/>
                  <a:gd name="connsiteX4" fmla="*/ 579623 w 930796"/>
                  <a:gd name="connsiteY4" fmla="*/ 16000 h 1177046"/>
                  <a:gd name="connsiteX5" fmla="*/ 622485 w 930796"/>
                  <a:gd name="connsiteY5" fmla="*/ 658936 h 1177046"/>
                  <a:gd name="connsiteX6" fmla="*/ 922943 w 930796"/>
                  <a:gd name="connsiteY6" fmla="*/ 920873 h 1177046"/>
                  <a:gd name="connsiteX7" fmla="*/ 461563 w 930796"/>
                  <a:gd name="connsiteY7" fmla="*/ 1177046 h 1177046"/>
                  <a:gd name="connsiteX8" fmla="*/ 183 w 930796"/>
                  <a:gd name="connsiteY8" fmla="*/ 920873 h 1177046"/>
                  <a:gd name="connsiteX0" fmla="*/ 183 w 930744"/>
                  <a:gd name="connsiteY0" fmla="*/ 905641 h 1161814"/>
                  <a:gd name="connsiteX1" fmla="*/ 408173 w 930744"/>
                  <a:gd name="connsiteY1" fmla="*/ 586553 h 1161814"/>
                  <a:gd name="connsiteX2" fmla="*/ 451034 w 930744"/>
                  <a:gd name="connsiteY2" fmla="*/ 157931 h 1161814"/>
                  <a:gd name="connsiteX3" fmla="*/ 590150 w 930744"/>
                  <a:gd name="connsiteY3" fmla="*/ 177981 h 1161814"/>
                  <a:gd name="connsiteX4" fmla="*/ 579623 w 930744"/>
                  <a:gd name="connsiteY4" fmla="*/ 768 h 1161814"/>
                  <a:gd name="connsiteX5" fmla="*/ 736784 w 930744"/>
                  <a:gd name="connsiteY5" fmla="*/ 200793 h 1161814"/>
                  <a:gd name="connsiteX6" fmla="*/ 622485 w 930744"/>
                  <a:gd name="connsiteY6" fmla="*/ 643704 h 1161814"/>
                  <a:gd name="connsiteX7" fmla="*/ 922943 w 930744"/>
                  <a:gd name="connsiteY7" fmla="*/ 905641 h 1161814"/>
                  <a:gd name="connsiteX8" fmla="*/ 461563 w 930744"/>
                  <a:gd name="connsiteY8" fmla="*/ 1161814 h 1161814"/>
                  <a:gd name="connsiteX9" fmla="*/ 183 w 930744"/>
                  <a:gd name="connsiteY9" fmla="*/ 905641 h 1161814"/>
                  <a:gd name="connsiteX0" fmla="*/ 183 w 930744"/>
                  <a:gd name="connsiteY0" fmla="*/ 906381 h 1162554"/>
                  <a:gd name="connsiteX1" fmla="*/ 408173 w 930744"/>
                  <a:gd name="connsiteY1" fmla="*/ 587293 h 1162554"/>
                  <a:gd name="connsiteX2" fmla="*/ 451034 w 930744"/>
                  <a:gd name="connsiteY2" fmla="*/ 158671 h 1162554"/>
                  <a:gd name="connsiteX3" fmla="*/ 533000 w 930744"/>
                  <a:gd name="connsiteY3" fmla="*/ 92996 h 1162554"/>
                  <a:gd name="connsiteX4" fmla="*/ 579623 w 930744"/>
                  <a:gd name="connsiteY4" fmla="*/ 1508 h 1162554"/>
                  <a:gd name="connsiteX5" fmla="*/ 736784 w 930744"/>
                  <a:gd name="connsiteY5" fmla="*/ 201533 h 1162554"/>
                  <a:gd name="connsiteX6" fmla="*/ 622485 w 930744"/>
                  <a:gd name="connsiteY6" fmla="*/ 644444 h 1162554"/>
                  <a:gd name="connsiteX7" fmla="*/ 922943 w 930744"/>
                  <a:gd name="connsiteY7" fmla="*/ 906381 h 1162554"/>
                  <a:gd name="connsiteX8" fmla="*/ 461563 w 930744"/>
                  <a:gd name="connsiteY8" fmla="*/ 1162554 h 1162554"/>
                  <a:gd name="connsiteX9" fmla="*/ 183 w 930744"/>
                  <a:gd name="connsiteY9" fmla="*/ 906381 h 1162554"/>
                  <a:gd name="connsiteX0" fmla="*/ 473 w 731009"/>
                  <a:gd name="connsiteY0" fmla="*/ 906381 h 1162554"/>
                  <a:gd name="connsiteX1" fmla="*/ 208438 w 731009"/>
                  <a:gd name="connsiteY1" fmla="*/ 587293 h 1162554"/>
                  <a:gd name="connsiteX2" fmla="*/ 251299 w 731009"/>
                  <a:gd name="connsiteY2" fmla="*/ 158671 h 1162554"/>
                  <a:gd name="connsiteX3" fmla="*/ 333265 w 731009"/>
                  <a:gd name="connsiteY3" fmla="*/ 92996 h 1162554"/>
                  <a:gd name="connsiteX4" fmla="*/ 379888 w 731009"/>
                  <a:gd name="connsiteY4" fmla="*/ 1508 h 1162554"/>
                  <a:gd name="connsiteX5" fmla="*/ 537049 w 731009"/>
                  <a:gd name="connsiteY5" fmla="*/ 201533 h 1162554"/>
                  <a:gd name="connsiteX6" fmla="*/ 422750 w 731009"/>
                  <a:gd name="connsiteY6" fmla="*/ 644444 h 1162554"/>
                  <a:gd name="connsiteX7" fmla="*/ 723208 w 731009"/>
                  <a:gd name="connsiteY7" fmla="*/ 906381 h 1162554"/>
                  <a:gd name="connsiteX8" fmla="*/ 261828 w 731009"/>
                  <a:gd name="connsiteY8" fmla="*/ 1162554 h 1162554"/>
                  <a:gd name="connsiteX9" fmla="*/ 473 w 731009"/>
                  <a:gd name="connsiteY9" fmla="*/ 906381 h 1162554"/>
                  <a:gd name="connsiteX0" fmla="*/ 473 w 566942"/>
                  <a:gd name="connsiteY0" fmla="*/ 906381 h 1162579"/>
                  <a:gd name="connsiteX1" fmla="*/ 208438 w 566942"/>
                  <a:gd name="connsiteY1" fmla="*/ 587293 h 1162579"/>
                  <a:gd name="connsiteX2" fmla="*/ 251299 w 566942"/>
                  <a:gd name="connsiteY2" fmla="*/ 158671 h 1162579"/>
                  <a:gd name="connsiteX3" fmla="*/ 333265 w 566942"/>
                  <a:gd name="connsiteY3" fmla="*/ 92996 h 1162579"/>
                  <a:gd name="connsiteX4" fmla="*/ 379888 w 566942"/>
                  <a:gd name="connsiteY4" fmla="*/ 1508 h 1162579"/>
                  <a:gd name="connsiteX5" fmla="*/ 537049 w 566942"/>
                  <a:gd name="connsiteY5" fmla="*/ 201533 h 1162579"/>
                  <a:gd name="connsiteX6" fmla="*/ 422750 w 566942"/>
                  <a:gd name="connsiteY6" fmla="*/ 644444 h 1162579"/>
                  <a:gd name="connsiteX7" fmla="*/ 551758 w 566942"/>
                  <a:gd name="connsiteY7" fmla="*/ 892094 h 1162579"/>
                  <a:gd name="connsiteX8" fmla="*/ 261828 w 566942"/>
                  <a:gd name="connsiteY8" fmla="*/ 1162554 h 1162579"/>
                  <a:gd name="connsiteX9" fmla="*/ 473 w 566942"/>
                  <a:gd name="connsiteY9" fmla="*/ 906381 h 1162579"/>
                  <a:gd name="connsiteX0" fmla="*/ 473 w 689234"/>
                  <a:gd name="connsiteY0" fmla="*/ 906381 h 1162554"/>
                  <a:gd name="connsiteX1" fmla="*/ 208438 w 689234"/>
                  <a:gd name="connsiteY1" fmla="*/ 587293 h 1162554"/>
                  <a:gd name="connsiteX2" fmla="*/ 251299 w 689234"/>
                  <a:gd name="connsiteY2" fmla="*/ 158671 h 1162554"/>
                  <a:gd name="connsiteX3" fmla="*/ 333265 w 689234"/>
                  <a:gd name="connsiteY3" fmla="*/ 92996 h 1162554"/>
                  <a:gd name="connsiteX4" fmla="*/ 379888 w 689234"/>
                  <a:gd name="connsiteY4" fmla="*/ 1508 h 1162554"/>
                  <a:gd name="connsiteX5" fmla="*/ 537049 w 689234"/>
                  <a:gd name="connsiteY5" fmla="*/ 201533 h 1162554"/>
                  <a:gd name="connsiteX6" fmla="*/ 422750 w 689234"/>
                  <a:gd name="connsiteY6" fmla="*/ 644444 h 1162554"/>
                  <a:gd name="connsiteX7" fmla="*/ 680346 w 689234"/>
                  <a:gd name="connsiteY7" fmla="*/ 906381 h 1162554"/>
                  <a:gd name="connsiteX8" fmla="*/ 261828 w 689234"/>
                  <a:gd name="connsiteY8" fmla="*/ 1162554 h 1162554"/>
                  <a:gd name="connsiteX9" fmla="*/ 473 w 689234"/>
                  <a:gd name="connsiteY9" fmla="*/ 906381 h 1162554"/>
                  <a:gd name="connsiteX0" fmla="*/ 473 w 689234"/>
                  <a:gd name="connsiteY0" fmla="*/ 907089 h 1163262"/>
                  <a:gd name="connsiteX1" fmla="*/ 208438 w 689234"/>
                  <a:gd name="connsiteY1" fmla="*/ 588001 h 1163262"/>
                  <a:gd name="connsiteX2" fmla="*/ 251299 w 689234"/>
                  <a:gd name="connsiteY2" fmla="*/ 159379 h 1163262"/>
                  <a:gd name="connsiteX3" fmla="*/ 261827 w 689234"/>
                  <a:gd name="connsiteY3" fmla="*/ 65129 h 1163262"/>
                  <a:gd name="connsiteX4" fmla="*/ 379888 w 689234"/>
                  <a:gd name="connsiteY4" fmla="*/ 2216 h 1163262"/>
                  <a:gd name="connsiteX5" fmla="*/ 537049 w 689234"/>
                  <a:gd name="connsiteY5" fmla="*/ 202241 h 1163262"/>
                  <a:gd name="connsiteX6" fmla="*/ 422750 w 689234"/>
                  <a:gd name="connsiteY6" fmla="*/ 645152 h 1163262"/>
                  <a:gd name="connsiteX7" fmla="*/ 680346 w 689234"/>
                  <a:gd name="connsiteY7" fmla="*/ 907089 h 1163262"/>
                  <a:gd name="connsiteX8" fmla="*/ 261828 w 689234"/>
                  <a:gd name="connsiteY8" fmla="*/ 1163262 h 1163262"/>
                  <a:gd name="connsiteX9" fmla="*/ 473 w 689234"/>
                  <a:gd name="connsiteY9" fmla="*/ 907089 h 1163262"/>
                  <a:gd name="connsiteX0" fmla="*/ 473 w 689234"/>
                  <a:gd name="connsiteY0" fmla="*/ 907089 h 1163262"/>
                  <a:gd name="connsiteX1" fmla="*/ 208438 w 689234"/>
                  <a:gd name="connsiteY1" fmla="*/ 588001 h 1163262"/>
                  <a:gd name="connsiteX2" fmla="*/ 251299 w 689234"/>
                  <a:gd name="connsiteY2" fmla="*/ 159379 h 1163262"/>
                  <a:gd name="connsiteX3" fmla="*/ 304689 w 689234"/>
                  <a:gd name="connsiteY3" fmla="*/ 65129 h 1163262"/>
                  <a:gd name="connsiteX4" fmla="*/ 379888 w 689234"/>
                  <a:gd name="connsiteY4" fmla="*/ 2216 h 1163262"/>
                  <a:gd name="connsiteX5" fmla="*/ 537049 w 689234"/>
                  <a:gd name="connsiteY5" fmla="*/ 202241 h 1163262"/>
                  <a:gd name="connsiteX6" fmla="*/ 422750 w 689234"/>
                  <a:gd name="connsiteY6" fmla="*/ 645152 h 1163262"/>
                  <a:gd name="connsiteX7" fmla="*/ 680346 w 689234"/>
                  <a:gd name="connsiteY7" fmla="*/ 907089 h 1163262"/>
                  <a:gd name="connsiteX8" fmla="*/ 261828 w 689234"/>
                  <a:gd name="connsiteY8" fmla="*/ 1163262 h 1163262"/>
                  <a:gd name="connsiteX9" fmla="*/ 473 w 689234"/>
                  <a:gd name="connsiteY9" fmla="*/ 907089 h 116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9234" h="1163262">
                    <a:moveTo>
                      <a:pt x="473" y="907089"/>
                    </a:moveTo>
                    <a:cubicBezTo>
                      <a:pt x="-8425" y="811212"/>
                      <a:pt x="110110" y="709278"/>
                      <a:pt x="208438" y="588001"/>
                    </a:cubicBezTo>
                    <a:cubicBezTo>
                      <a:pt x="297867" y="487195"/>
                      <a:pt x="220970" y="227474"/>
                      <a:pt x="251299" y="159379"/>
                    </a:cubicBezTo>
                    <a:cubicBezTo>
                      <a:pt x="281628" y="91284"/>
                      <a:pt x="283258" y="91323"/>
                      <a:pt x="304689" y="65129"/>
                    </a:cubicBezTo>
                    <a:cubicBezTo>
                      <a:pt x="326120" y="38935"/>
                      <a:pt x="379262" y="-11111"/>
                      <a:pt x="379888" y="2216"/>
                    </a:cubicBezTo>
                    <a:cubicBezTo>
                      <a:pt x="380515" y="15543"/>
                      <a:pt x="529905" y="95085"/>
                      <a:pt x="537049" y="202241"/>
                    </a:cubicBezTo>
                    <a:cubicBezTo>
                      <a:pt x="544193" y="309397"/>
                      <a:pt x="367911" y="537202"/>
                      <a:pt x="422750" y="645152"/>
                    </a:cubicBezTo>
                    <a:cubicBezTo>
                      <a:pt x="477589" y="753102"/>
                      <a:pt x="740504" y="820737"/>
                      <a:pt x="680346" y="907089"/>
                    </a:cubicBezTo>
                    <a:cubicBezTo>
                      <a:pt x="620188" y="993441"/>
                      <a:pt x="375140" y="1163262"/>
                      <a:pt x="261828" y="1163262"/>
                    </a:cubicBezTo>
                    <a:cubicBezTo>
                      <a:pt x="148516" y="1163262"/>
                      <a:pt x="9371" y="1002966"/>
                      <a:pt x="473" y="90708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8" name="אליפסה 71">
                <a:extLst>
                  <a:ext uri="{FF2B5EF4-FFF2-40B4-BE49-F238E27FC236}">
                    <a16:creationId xmlns:a16="http://schemas.microsoft.com/office/drawing/2014/main" id="{292DBE4F-893A-436C-AE4C-AC002BE3279F}"/>
                  </a:ext>
                </a:extLst>
              </p:cNvPr>
              <p:cNvSpPr/>
              <p:nvPr/>
            </p:nvSpPr>
            <p:spPr bwMode="auto">
              <a:xfrm>
                <a:off x="7880159" y="3990979"/>
                <a:ext cx="214324" cy="526470"/>
              </a:xfrm>
              <a:custGeom>
                <a:avLst/>
                <a:gdLst>
                  <a:gd name="connsiteX0" fmla="*/ 0 w 269875"/>
                  <a:gd name="connsiteY0" fmla="*/ 109301 h 218602"/>
                  <a:gd name="connsiteX1" fmla="*/ 134938 w 269875"/>
                  <a:gd name="connsiteY1" fmla="*/ 0 h 218602"/>
                  <a:gd name="connsiteX2" fmla="*/ 269876 w 269875"/>
                  <a:gd name="connsiteY2" fmla="*/ 109301 h 218602"/>
                  <a:gd name="connsiteX3" fmla="*/ 134938 w 269875"/>
                  <a:gd name="connsiteY3" fmla="*/ 218602 h 218602"/>
                  <a:gd name="connsiteX4" fmla="*/ 0 w 269875"/>
                  <a:gd name="connsiteY4" fmla="*/ 109301 h 218602"/>
                  <a:gd name="connsiteX0" fmla="*/ 245 w 270121"/>
                  <a:gd name="connsiteY0" fmla="*/ 180739 h 290040"/>
                  <a:gd name="connsiteX1" fmla="*/ 163758 w 270121"/>
                  <a:gd name="connsiteY1" fmla="*/ 0 h 290040"/>
                  <a:gd name="connsiteX2" fmla="*/ 270121 w 270121"/>
                  <a:gd name="connsiteY2" fmla="*/ 180739 h 290040"/>
                  <a:gd name="connsiteX3" fmla="*/ 135183 w 270121"/>
                  <a:gd name="connsiteY3" fmla="*/ 290040 h 290040"/>
                  <a:gd name="connsiteX4" fmla="*/ 245 w 270121"/>
                  <a:gd name="connsiteY4" fmla="*/ 180739 h 290040"/>
                  <a:gd name="connsiteX0" fmla="*/ 158 w 212884"/>
                  <a:gd name="connsiteY0" fmla="*/ 180777 h 290143"/>
                  <a:gd name="connsiteX1" fmla="*/ 163671 w 212884"/>
                  <a:gd name="connsiteY1" fmla="*/ 38 h 290143"/>
                  <a:gd name="connsiteX2" fmla="*/ 212884 w 212884"/>
                  <a:gd name="connsiteY2" fmla="*/ 166489 h 290143"/>
                  <a:gd name="connsiteX3" fmla="*/ 135096 w 212884"/>
                  <a:gd name="connsiteY3" fmla="*/ 290078 h 290143"/>
                  <a:gd name="connsiteX4" fmla="*/ 158 w 212884"/>
                  <a:gd name="connsiteY4" fmla="*/ 180777 h 290143"/>
                  <a:gd name="connsiteX0" fmla="*/ 177 w 284341"/>
                  <a:gd name="connsiteY0" fmla="*/ 180777 h 290143"/>
                  <a:gd name="connsiteX1" fmla="*/ 163690 w 284341"/>
                  <a:gd name="connsiteY1" fmla="*/ 38 h 290143"/>
                  <a:gd name="connsiteX2" fmla="*/ 284341 w 284341"/>
                  <a:gd name="connsiteY2" fmla="*/ 166489 h 290143"/>
                  <a:gd name="connsiteX3" fmla="*/ 135115 w 284341"/>
                  <a:gd name="connsiteY3" fmla="*/ 290078 h 290143"/>
                  <a:gd name="connsiteX4" fmla="*/ 177 w 284341"/>
                  <a:gd name="connsiteY4" fmla="*/ 180777 h 290143"/>
                  <a:gd name="connsiteX0" fmla="*/ 382 w 284546"/>
                  <a:gd name="connsiteY0" fmla="*/ 309343 h 418740"/>
                  <a:gd name="connsiteX1" fmla="*/ 178182 w 284546"/>
                  <a:gd name="connsiteY1" fmla="*/ 17 h 418740"/>
                  <a:gd name="connsiteX2" fmla="*/ 284546 w 284546"/>
                  <a:gd name="connsiteY2" fmla="*/ 295055 h 418740"/>
                  <a:gd name="connsiteX3" fmla="*/ 135320 w 284546"/>
                  <a:gd name="connsiteY3" fmla="*/ 418644 h 418740"/>
                  <a:gd name="connsiteX4" fmla="*/ 382 w 284546"/>
                  <a:gd name="connsiteY4" fmla="*/ 309343 h 418740"/>
                  <a:gd name="connsiteX0" fmla="*/ 343 w 213070"/>
                  <a:gd name="connsiteY0" fmla="*/ 309343 h 418740"/>
                  <a:gd name="connsiteX1" fmla="*/ 178143 w 213070"/>
                  <a:gd name="connsiteY1" fmla="*/ 17 h 418740"/>
                  <a:gd name="connsiteX2" fmla="*/ 213070 w 213070"/>
                  <a:gd name="connsiteY2" fmla="*/ 295055 h 418740"/>
                  <a:gd name="connsiteX3" fmla="*/ 135281 w 213070"/>
                  <a:gd name="connsiteY3" fmla="*/ 418644 h 418740"/>
                  <a:gd name="connsiteX4" fmla="*/ 343 w 213070"/>
                  <a:gd name="connsiteY4" fmla="*/ 309343 h 41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70" h="418740">
                    <a:moveTo>
                      <a:pt x="343" y="309343"/>
                    </a:moveTo>
                    <a:cubicBezTo>
                      <a:pt x="7487" y="239572"/>
                      <a:pt x="142688" y="2398"/>
                      <a:pt x="178143" y="17"/>
                    </a:cubicBezTo>
                    <a:cubicBezTo>
                      <a:pt x="213598" y="-2364"/>
                      <a:pt x="213070" y="234690"/>
                      <a:pt x="213070" y="295055"/>
                    </a:cubicBezTo>
                    <a:cubicBezTo>
                      <a:pt x="213070" y="355420"/>
                      <a:pt x="170736" y="416263"/>
                      <a:pt x="135281" y="418644"/>
                    </a:cubicBezTo>
                    <a:cubicBezTo>
                      <a:pt x="99826" y="421025"/>
                      <a:pt x="-6801" y="379114"/>
                      <a:pt x="343" y="309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6600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FF6600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FF6600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70" name="קבוצה 72">
              <a:extLst>
                <a:ext uri="{FF2B5EF4-FFF2-40B4-BE49-F238E27FC236}">
                  <a16:creationId xmlns:a16="http://schemas.microsoft.com/office/drawing/2014/main" id="{0B36DD54-EBF9-448D-AFB5-A8DD9FA03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2473" y="3084048"/>
              <a:ext cx="930958" cy="985679"/>
              <a:chOff x="7521632" y="4037753"/>
              <a:chExt cx="930958" cy="799359"/>
            </a:xfrm>
          </p:grpSpPr>
          <p:sp>
            <p:nvSpPr>
              <p:cNvPr id="75" name="אליפסה 73">
                <a:extLst>
                  <a:ext uri="{FF2B5EF4-FFF2-40B4-BE49-F238E27FC236}">
                    <a16:creationId xmlns:a16="http://schemas.microsoft.com/office/drawing/2014/main" id="{7D4BE16D-2057-4B31-8A8C-98654D955041}"/>
                  </a:ext>
                </a:extLst>
              </p:cNvPr>
              <p:cNvSpPr/>
              <p:nvPr/>
            </p:nvSpPr>
            <p:spPr>
              <a:xfrm>
                <a:off x="7521632" y="4037753"/>
                <a:ext cx="930958" cy="799359"/>
              </a:xfrm>
              <a:custGeom>
                <a:avLst/>
                <a:gdLst>
                  <a:gd name="connsiteX0" fmla="*/ 0 w 922760"/>
                  <a:gd name="connsiteY0" fmla="*/ 396853 h 793706"/>
                  <a:gd name="connsiteX1" fmla="*/ 461380 w 922760"/>
                  <a:gd name="connsiteY1" fmla="*/ 0 h 793706"/>
                  <a:gd name="connsiteX2" fmla="*/ 922760 w 922760"/>
                  <a:gd name="connsiteY2" fmla="*/ 396853 h 793706"/>
                  <a:gd name="connsiteX3" fmla="*/ 461380 w 922760"/>
                  <a:gd name="connsiteY3" fmla="*/ 793706 h 793706"/>
                  <a:gd name="connsiteX4" fmla="*/ 0 w 922760"/>
                  <a:gd name="connsiteY4" fmla="*/ 396853 h 793706"/>
                  <a:gd name="connsiteX0" fmla="*/ 0 w 922760"/>
                  <a:gd name="connsiteY0" fmla="*/ 197470 h 594323"/>
                  <a:gd name="connsiteX1" fmla="*/ 461380 w 922760"/>
                  <a:gd name="connsiteY1" fmla="*/ 642 h 594323"/>
                  <a:gd name="connsiteX2" fmla="*/ 922760 w 922760"/>
                  <a:gd name="connsiteY2" fmla="*/ 197470 h 594323"/>
                  <a:gd name="connsiteX3" fmla="*/ 461380 w 922760"/>
                  <a:gd name="connsiteY3" fmla="*/ 594323 h 594323"/>
                  <a:gd name="connsiteX4" fmla="*/ 0 w 922760"/>
                  <a:gd name="connsiteY4" fmla="*/ 197470 h 594323"/>
                  <a:gd name="connsiteX0" fmla="*/ 0 w 922760"/>
                  <a:gd name="connsiteY0" fmla="*/ 276428 h 673281"/>
                  <a:gd name="connsiteX1" fmla="*/ 461380 w 922760"/>
                  <a:gd name="connsiteY1" fmla="*/ 79600 h 673281"/>
                  <a:gd name="connsiteX2" fmla="*/ 922760 w 922760"/>
                  <a:gd name="connsiteY2" fmla="*/ 276428 h 673281"/>
                  <a:gd name="connsiteX3" fmla="*/ 461380 w 922760"/>
                  <a:gd name="connsiteY3" fmla="*/ 673281 h 673281"/>
                  <a:gd name="connsiteX4" fmla="*/ 0 w 922760"/>
                  <a:gd name="connsiteY4" fmla="*/ 276428 h 673281"/>
                  <a:gd name="connsiteX0" fmla="*/ 0 w 922760"/>
                  <a:gd name="connsiteY0" fmla="*/ 265048 h 661901"/>
                  <a:gd name="connsiteX1" fmla="*/ 461380 w 922760"/>
                  <a:gd name="connsiteY1" fmla="*/ 68220 h 661901"/>
                  <a:gd name="connsiteX2" fmla="*/ 922760 w 922760"/>
                  <a:gd name="connsiteY2" fmla="*/ 265048 h 661901"/>
                  <a:gd name="connsiteX3" fmla="*/ 461380 w 922760"/>
                  <a:gd name="connsiteY3" fmla="*/ 661901 h 661901"/>
                  <a:gd name="connsiteX4" fmla="*/ 0 w 922760"/>
                  <a:gd name="connsiteY4" fmla="*/ 265048 h 661901"/>
                  <a:gd name="connsiteX0" fmla="*/ 8926 w 931686"/>
                  <a:gd name="connsiteY0" fmla="*/ 447408 h 844261"/>
                  <a:gd name="connsiteX1" fmla="*/ 188657 w 931686"/>
                  <a:gd name="connsiteY1" fmla="*/ 3512 h 844261"/>
                  <a:gd name="connsiteX2" fmla="*/ 470306 w 931686"/>
                  <a:gd name="connsiteY2" fmla="*/ 250580 h 844261"/>
                  <a:gd name="connsiteX3" fmla="*/ 931686 w 931686"/>
                  <a:gd name="connsiteY3" fmla="*/ 447408 h 844261"/>
                  <a:gd name="connsiteX4" fmla="*/ 470306 w 931686"/>
                  <a:gd name="connsiteY4" fmla="*/ 844261 h 844261"/>
                  <a:gd name="connsiteX5" fmla="*/ 8926 w 931686"/>
                  <a:gd name="connsiteY5" fmla="*/ 447408 h 844261"/>
                  <a:gd name="connsiteX0" fmla="*/ 8926 w 936834"/>
                  <a:gd name="connsiteY0" fmla="*/ 447087 h 843940"/>
                  <a:gd name="connsiteX1" fmla="*/ 188657 w 936834"/>
                  <a:gd name="connsiteY1" fmla="*/ 3191 h 843940"/>
                  <a:gd name="connsiteX2" fmla="*/ 470306 w 936834"/>
                  <a:gd name="connsiteY2" fmla="*/ 250259 h 843940"/>
                  <a:gd name="connsiteX3" fmla="*/ 703007 w 936834"/>
                  <a:gd name="connsiteY3" fmla="*/ 303228 h 843940"/>
                  <a:gd name="connsiteX4" fmla="*/ 931686 w 936834"/>
                  <a:gd name="connsiteY4" fmla="*/ 447087 h 843940"/>
                  <a:gd name="connsiteX5" fmla="*/ 470306 w 936834"/>
                  <a:gd name="connsiteY5" fmla="*/ 843940 h 843940"/>
                  <a:gd name="connsiteX6" fmla="*/ 8926 w 936834"/>
                  <a:gd name="connsiteY6" fmla="*/ 447087 h 843940"/>
                  <a:gd name="connsiteX0" fmla="*/ 8926 w 938061"/>
                  <a:gd name="connsiteY0" fmla="*/ 503354 h 900207"/>
                  <a:gd name="connsiteX1" fmla="*/ 188657 w 938061"/>
                  <a:gd name="connsiteY1" fmla="*/ 59458 h 900207"/>
                  <a:gd name="connsiteX2" fmla="*/ 470306 w 938061"/>
                  <a:gd name="connsiteY2" fmla="*/ 306526 h 900207"/>
                  <a:gd name="connsiteX3" fmla="*/ 745870 w 938061"/>
                  <a:gd name="connsiteY3" fmla="*/ 2308 h 900207"/>
                  <a:gd name="connsiteX4" fmla="*/ 931686 w 938061"/>
                  <a:gd name="connsiteY4" fmla="*/ 503354 h 900207"/>
                  <a:gd name="connsiteX5" fmla="*/ 470306 w 938061"/>
                  <a:gd name="connsiteY5" fmla="*/ 900207 h 900207"/>
                  <a:gd name="connsiteX6" fmla="*/ 8926 w 938061"/>
                  <a:gd name="connsiteY6" fmla="*/ 503354 h 900207"/>
                  <a:gd name="connsiteX0" fmla="*/ 8926 w 938061"/>
                  <a:gd name="connsiteY0" fmla="*/ 503502 h 900355"/>
                  <a:gd name="connsiteX1" fmla="*/ 188657 w 938061"/>
                  <a:gd name="connsiteY1" fmla="*/ 59606 h 900355"/>
                  <a:gd name="connsiteX2" fmla="*/ 302957 w 938061"/>
                  <a:gd name="connsiteY2" fmla="*/ 188196 h 900355"/>
                  <a:gd name="connsiteX3" fmla="*/ 470306 w 938061"/>
                  <a:gd name="connsiteY3" fmla="*/ 306674 h 900355"/>
                  <a:gd name="connsiteX4" fmla="*/ 745870 w 938061"/>
                  <a:gd name="connsiteY4" fmla="*/ 2456 h 900355"/>
                  <a:gd name="connsiteX5" fmla="*/ 931686 w 938061"/>
                  <a:gd name="connsiteY5" fmla="*/ 503502 h 900355"/>
                  <a:gd name="connsiteX6" fmla="*/ 470306 w 938061"/>
                  <a:gd name="connsiteY6" fmla="*/ 900355 h 900355"/>
                  <a:gd name="connsiteX7" fmla="*/ 8926 w 938061"/>
                  <a:gd name="connsiteY7" fmla="*/ 503502 h 900355"/>
                  <a:gd name="connsiteX0" fmla="*/ 8926 w 938061"/>
                  <a:gd name="connsiteY0" fmla="*/ 503555 h 900408"/>
                  <a:gd name="connsiteX1" fmla="*/ 188657 w 938061"/>
                  <a:gd name="connsiteY1" fmla="*/ 59659 h 900408"/>
                  <a:gd name="connsiteX2" fmla="*/ 260095 w 938061"/>
                  <a:gd name="connsiteY2" fmla="*/ 231111 h 900408"/>
                  <a:gd name="connsiteX3" fmla="*/ 470306 w 938061"/>
                  <a:gd name="connsiteY3" fmla="*/ 306727 h 900408"/>
                  <a:gd name="connsiteX4" fmla="*/ 745870 w 938061"/>
                  <a:gd name="connsiteY4" fmla="*/ 2509 h 900408"/>
                  <a:gd name="connsiteX5" fmla="*/ 931686 w 938061"/>
                  <a:gd name="connsiteY5" fmla="*/ 503555 h 900408"/>
                  <a:gd name="connsiteX6" fmla="*/ 470306 w 938061"/>
                  <a:gd name="connsiteY6" fmla="*/ 900408 h 900408"/>
                  <a:gd name="connsiteX7" fmla="*/ 8926 w 938061"/>
                  <a:gd name="connsiteY7" fmla="*/ 503555 h 900408"/>
                  <a:gd name="connsiteX0" fmla="*/ 2696 w 931831"/>
                  <a:gd name="connsiteY0" fmla="*/ 508530 h 905383"/>
                  <a:gd name="connsiteX1" fmla="*/ 282440 w 931831"/>
                  <a:gd name="connsiteY1" fmla="*/ 7484 h 905383"/>
                  <a:gd name="connsiteX2" fmla="*/ 253865 w 931831"/>
                  <a:gd name="connsiteY2" fmla="*/ 236086 h 905383"/>
                  <a:gd name="connsiteX3" fmla="*/ 464076 w 931831"/>
                  <a:gd name="connsiteY3" fmla="*/ 311702 h 905383"/>
                  <a:gd name="connsiteX4" fmla="*/ 739640 w 931831"/>
                  <a:gd name="connsiteY4" fmla="*/ 7484 h 905383"/>
                  <a:gd name="connsiteX5" fmla="*/ 925456 w 931831"/>
                  <a:gd name="connsiteY5" fmla="*/ 508530 h 905383"/>
                  <a:gd name="connsiteX6" fmla="*/ 464076 w 931831"/>
                  <a:gd name="connsiteY6" fmla="*/ 905383 h 905383"/>
                  <a:gd name="connsiteX7" fmla="*/ 2696 w 931831"/>
                  <a:gd name="connsiteY7" fmla="*/ 508530 h 905383"/>
                  <a:gd name="connsiteX0" fmla="*/ 2696 w 930958"/>
                  <a:gd name="connsiteY0" fmla="*/ 588824 h 985677"/>
                  <a:gd name="connsiteX1" fmla="*/ 282440 w 930958"/>
                  <a:gd name="connsiteY1" fmla="*/ 87778 h 985677"/>
                  <a:gd name="connsiteX2" fmla="*/ 253865 w 930958"/>
                  <a:gd name="connsiteY2" fmla="*/ 316380 h 985677"/>
                  <a:gd name="connsiteX3" fmla="*/ 464076 w 930958"/>
                  <a:gd name="connsiteY3" fmla="*/ 391996 h 985677"/>
                  <a:gd name="connsiteX4" fmla="*/ 711065 w 930958"/>
                  <a:gd name="connsiteY4" fmla="*/ 2053 h 985677"/>
                  <a:gd name="connsiteX5" fmla="*/ 925456 w 930958"/>
                  <a:gd name="connsiteY5" fmla="*/ 588824 h 985677"/>
                  <a:gd name="connsiteX6" fmla="*/ 464076 w 930958"/>
                  <a:gd name="connsiteY6" fmla="*/ 985677 h 985677"/>
                  <a:gd name="connsiteX7" fmla="*/ 2696 w 930958"/>
                  <a:gd name="connsiteY7" fmla="*/ 588824 h 98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958" h="985677">
                    <a:moveTo>
                      <a:pt x="2696" y="588824"/>
                    </a:moveTo>
                    <a:cubicBezTo>
                      <a:pt x="-27577" y="439174"/>
                      <a:pt x="205543" y="120583"/>
                      <a:pt x="282440" y="87778"/>
                    </a:cubicBezTo>
                    <a:cubicBezTo>
                      <a:pt x="331445" y="35227"/>
                      <a:pt x="206924" y="275202"/>
                      <a:pt x="253865" y="316380"/>
                    </a:cubicBezTo>
                    <a:cubicBezTo>
                      <a:pt x="300807" y="357558"/>
                      <a:pt x="387876" y="444384"/>
                      <a:pt x="464076" y="391996"/>
                    </a:cubicBezTo>
                    <a:cubicBezTo>
                      <a:pt x="540276" y="339608"/>
                      <a:pt x="634168" y="-30752"/>
                      <a:pt x="711065" y="2053"/>
                    </a:cubicBezTo>
                    <a:cubicBezTo>
                      <a:pt x="787962" y="34858"/>
                      <a:pt x="964240" y="498705"/>
                      <a:pt x="925456" y="588824"/>
                    </a:cubicBezTo>
                    <a:cubicBezTo>
                      <a:pt x="886673" y="678943"/>
                      <a:pt x="718889" y="985677"/>
                      <a:pt x="464076" y="985677"/>
                    </a:cubicBezTo>
                    <a:cubicBezTo>
                      <a:pt x="209263" y="985677"/>
                      <a:pt x="32969" y="738474"/>
                      <a:pt x="2696" y="58882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6" name="אליפסה 75">
                <a:extLst>
                  <a:ext uri="{FF2B5EF4-FFF2-40B4-BE49-F238E27FC236}">
                    <a16:creationId xmlns:a16="http://schemas.microsoft.com/office/drawing/2014/main" id="{C8719654-0135-4E61-84D3-7D3929B91568}"/>
                  </a:ext>
                </a:extLst>
              </p:cNvPr>
              <p:cNvSpPr/>
              <p:nvPr/>
            </p:nvSpPr>
            <p:spPr bwMode="auto">
              <a:xfrm>
                <a:off x="7850334" y="4369243"/>
                <a:ext cx="269889" cy="275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FF6600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FF6600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1" name="מלבן 7">
              <a:extLst>
                <a:ext uri="{FF2B5EF4-FFF2-40B4-BE49-F238E27FC236}">
                  <a16:creationId xmlns:a16="http://schemas.microsoft.com/office/drawing/2014/main" id="{B214CD3D-A93E-4531-8762-F0A9E2882F9E}"/>
                </a:ext>
              </a:extLst>
            </p:cNvPr>
            <p:cNvSpPr/>
            <p:nvPr/>
          </p:nvSpPr>
          <p:spPr>
            <a:xfrm>
              <a:off x="2524216" y="1827702"/>
              <a:ext cx="4408721" cy="238098"/>
            </a:xfrm>
            <a:custGeom>
              <a:avLst/>
              <a:gdLst>
                <a:gd name="connsiteX0" fmla="*/ 0 w 4409820"/>
                <a:gd name="connsiteY0" fmla="*/ 0 h 230241"/>
                <a:gd name="connsiteX1" fmla="*/ 4409820 w 4409820"/>
                <a:gd name="connsiteY1" fmla="*/ 0 h 230241"/>
                <a:gd name="connsiteX2" fmla="*/ 4409820 w 4409820"/>
                <a:gd name="connsiteY2" fmla="*/ 230241 h 230241"/>
                <a:gd name="connsiteX3" fmla="*/ 0 w 4409820"/>
                <a:gd name="connsiteY3" fmla="*/ 230241 h 230241"/>
                <a:gd name="connsiteX4" fmla="*/ 0 w 4409820"/>
                <a:gd name="connsiteY4" fmla="*/ 0 h 230241"/>
                <a:gd name="connsiteX0" fmla="*/ 0 w 4409820"/>
                <a:gd name="connsiteY0" fmla="*/ 0 h 230241"/>
                <a:gd name="connsiteX1" fmla="*/ 4409820 w 4409820"/>
                <a:gd name="connsiteY1" fmla="*/ 0 h 230241"/>
                <a:gd name="connsiteX2" fmla="*/ 4409820 w 4409820"/>
                <a:gd name="connsiteY2" fmla="*/ 230241 h 230241"/>
                <a:gd name="connsiteX3" fmla="*/ 404813 w 4409820"/>
                <a:gd name="connsiteY3" fmla="*/ 119063 h 230241"/>
                <a:gd name="connsiteX4" fmla="*/ 0 w 4409820"/>
                <a:gd name="connsiteY4" fmla="*/ 230241 h 230241"/>
                <a:gd name="connsiteX5" fmla="*/ 0 w 4409820"/>
                <a:gd name="connsiteY5" fmla="*/ 0 h 230241"/>
                <a:gd name="connsiteX0" fmla="*/ 0 w 4409820"/>
                <a:gd name="connsiteY0" fmla="*/ 0 h 234474"/>
                <a:gd name="connsiteX1" fmla="*/ 4409820 w 4409820"/>
                <a:gd name="connsiteY1" fmla="*/ 0 h 234474"/>
                <a:gd name="connsiteX2" fmla="*/ 4409820 w 4409820"/>
                <a:gd name="connsiteY2" fmla="*/ 230241 h 234474"/>
                <a:gd name="connsiteX3" fmla="*/ 762000 w 4409820"/>
                <a:gd name="connsiteY3" fmla="*/ 176213 h 234474"/>
                <a:gd name="connsiteX4" fmla="*/ 404813 w 4409820"/>
                <a:gd name="connsiteY4" fmla="*/ 119063 h 234474"/>
                <a:gd name="connsiteX5" fmla="*/ 0 w 4409820"/>
                <a:gd name="connsiteY5" fmla="*/ 230241 h 234474"/>
                <a:gd name="connsiteX6" fmla="*/ 0 w 4409820"/>
                <a:gd name="connsiteY6" fmla="*/ 0 h 234474"/>
                <a:gd name="connsiteX0" fmla="*/ 0 w 4409820"/>
                <a:gd name="connsiteY0" fmla="*/ 0 h 241930"/>
                <a:gd name="connsiteX1" fmla="*/ 4409820 w 4409820"/>
                <a:gd name="connsiteY1" fmla="*/ 0 h 241930"/>
                <a:gd name="connsiteX2" fmla="*/ 4409820 w 4409820"/>
                <a:gd name="connsiteY2" fmla="*/ 230241 h 241930"/>
                <a:gd name="connsiteX3" fmla="*/ 1090613 w 4409820"/>
                <a:gd name="connsiteY3" fmla="*/ 204787 h 241930"/>
                <a:gd name="connsiteX4" fmla="*/ 762000 w 4409820"/>
                <a:gd name="connsiteY4" fmla="*/ 176213 h 241930"/>
                <a:gd name="connsiteX5" fmla="*/ 404813 w 4409820"/>
                <a:gd name="connsiteY5" fmla="*/ 119063 h 241930"/>
                <a:gd name="connsiteX6" fmla="*/ 0 w 4409820"/>
                <a:gd name="connsiteY6" fmla="*/ 230241 h 241930"/>
                <a:gd name="connsiteX7" fmla="*/ 0 w 4409820"/>
                <a:gd name="connsiteY7" fmla="*/ 0 h 241930"/>
                <a:gd name="connsiteX0" fmla="*/ 0 w 4409820"/>
                <a:gd name="connsiteY0" fmla="*/ 0 h 236067"/>
                <a:gd name="connsiteX1" fmla="*/ 4409820 w 4409820"/>
                <a:gd name="connsiteY1" fmla="*/ 0 h 236067"/>
                <a:gd name="connsiteX2" fmla="*/ 4409820 w 4409820"/>
                <a:gd name="connsiteY2" fmla="*/ 230241 h 236067"/>
                <a:gd name="connsiteX3" fmla="*/ 1376363 w 4409820"/>
                <a:gd name="connsiteY3" fmla="*/ 133349 h 236067"/>
                <a:gd name="connsiteX4" fmla="*/ 1090613 w 4409820"/>
                <a:gd name="connsiteY4" fmla="*/ 204787 h 236067"/>
                <a:gd name="connsiteX5" fmla="*/ 762000 w 4409820"/>
                <a:gd name="connsiteY5" fmla="*/ 176213 h 236067"/>
                <a:gd name="connsiteX6" fmla="*/ 404813 w 4409820"/>
                <a:gd name="connsiteY6" fmla="*/ 119063 h 236067"/>
                <a:gd name="connsiteX7" fmla="*/ 0 w 4409820"/>
                <a:gd name="connsiteY7" fmla="*/ 230241 h 236067"/>
                <a:gd name="connsiteX8" fmla="*/ 0 w 4409820"/>
                <a:gd name="connsiteY8" fmla="*/ 0 h 236067"/>
                <a:gd name="connsiteX0" fmla="*/ 0 w 4409820"/>
                <a:gd name="connsiteY0" fmla="*/ 0 h 232990"/>
                <a:gd name="connsiteX1" fmla="*/ 4409820 w 4409820"/>
                <a:gd name="connsiteY1" fmla="*/ 0 h 232990"/>
                <a:gd name="connsiteX2" fmla="*/ 4409820 w 4409820"/>
                <a:gd name="connsiteY2" fmla="*/ 230241 h 232990"/>
                <a:gd name="connsiteX3" fmla="*/ 2362200 w 4409820"/>
                <a:gd name="connsiteY3" fmla="*/ 90487 h 232990"/>
                <a:gd name="connsiteX4" fmla="*/ 1376363 w 4409820"/>
                <a:gd name="connsiteY4" fmla="*/ 133349 h 232990"/>
                <a:gd name="connsiteX5" fmla="*/ 1090613 w 4409820"/>
                <a:gd name="connsiteY5" fmla="*/ 204787 h 232990"/>
                <a:gd name="connsiteX6" fmla="*/ 762000 w 4409820"/>
                <a:gd name="connsiteY6" fmla="*/ 176213 h 232990"/>
                <a:gd name="connsiteX7" fmla="*/ 404813 w 4409820"/>
                <a:gd name="connsiteY7" fmla="*/ 119063 h 232990"/>
                <a:gd name="connsiteX8" fmla="*/ 0 w 4409820"/>
                <a:gd name="connsiteY8" fmla="*/ 230241 h 232990"/>
                <a:gd name="connsiteX9" fmla="*/ 0 w 4409820"/>
                <a:gd name="connsiteY9" fmla="*/ 0 h 232990"/>
                <a:gd name="connsiteX0" fmla="*/ 0 w 4409820"/>
                <a:gd name="connsiteY0" fmla="*/ 0 h 234681"/>
                <a:gd name="connsiteX1" fmla="*/ 4409820 w 4409820"/>
                <a:gd name="connsiteY1" fmla="*/ 0 h 234681"/>
                <a:gd name="connsiteX2" fmla="*/ 4409820 w 4409820"/>
                <a:gd name="connsiteY2" fmla="*/ 230241 h 234681"/>
                <a:gd name="connsiteX3" fmla="*/ 3105150 w 4409820"/>
                <a:gd name="connsiteY3" fmla="*/ 161925 h 234681"/>
                <a:gd name="connsiteX4" fmla="*/ 2362200 w 4409820"/>
                <a:gd name="connsiteY4" fmla="*/ 90487 h 234681"/>
                <a:gd name="connsiteX5" fmla="*/ 1376363 w 4409820"/>
                <a:gd name="connsiteY5" fmla="*/ 133349 h 234681"/>
                <a:gd name="connsiteX6" fmla="*/ 1090613 w 4409820"/>
                <a:gd name="connsiteY6" fmla="*/ 204787 h 234681"/>
                <a:gd name="connsiteX7" fmla="*/ 762000 w 4409820"/>
                <a:gd name="connsiteY7" fmla="*/ 176213 h 234681"/>
                <a:gd name="connsiteX8" fmla="*/ 404813 w 4409820"/>
                <a:gd name="connsiteY8" fmla="*/ 119063 h 234681"/>
                <a:gd name="connsiteX9" fmla="*/ 0 w 4409820"/>
                <a:gd name="connsiteY9" fmla="*/ 230241 h 234681"/>
                <a:gd name="connsiteX10" fmla="*/ 0 w 4409820"/>
                <a:gd name="connsiteY10" fmla="*/ 0 h 234681"/>
                <a:gd name="connsiteX0" fmla="*/ 0 w 4409820"/>
                <a:gd name="connsiteY0" fmla="*/ 0 h 237759"/>
                <a:gd name="connsiteX1" fmla="*/ 4409820 w 4409820"/>
                <a:gd name="connsiteY1" fmla="*/ 0 h 237759"/>
                <a:gd name="connsiteX2" fmla="*/ 4409820 w 4409820"/>
                <a:gd name="connsiteY2" fmla="*/ 230241 h 237759"/>
                <a:gd name="connsiteX3" fmla="*/ 4119563 w 4409820"/>
                <a:gd name="connsiteY3" fmla="*/ 147637 h 237759"/>
                <a:gd name="connsiteX4" fmla="*/ 3105150 w 4409820"/>
                <a:gd name="connsiteY4" fmla="*/ 161925 h 237759"/>
                <a:gd name="connsiteX5" fmla="*/ 2362200 w 4409820"/>
                <a:gd name="connsiteY5" fmla="*/ 90487 h 237759"/>
                <a:gd name="connsiteX6" fmla="*/ 1376363 w 4409820"/>
                <a:gd name="connsiteY6" fmla="*/ 133349 h 237759"/>
                <a:gd name="connsiteX7" fmla="*/ 1090613 w 4409820"/>
                <a:gd name="connsiteY7" fmla="*/ 204787 h 237759"/>
                <a:gd name="connsiteX8" fmla="*/ 762000 w 4409820"/>
                <a:gd name="connsiteY8" fmla="*/ 176213 h 237759"/>
                <a:gd name="connsiteX9" fmla="*/ 404813 w 4409820"/>
                <a:gd name="connsiteY9" fmla="*/ 119063 h 237759"/>
                <a:gd name="connsiteX10" fmla="*/ 0 w 4409820"/>
                <a:gd name="connsiteY10" fmla="*/ 230241 h 237759"/>
                <a:gd name="connsiteX11" fmla="*/ 0 w 4409820"/>
                <a:gd name="connsiteY11" fmla="*/ 0 h 23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9820" h="237759">
                  <a:moveTo>
                    <a:pt x="0" y="0"/>
                  </a:moveTo>
                  <a:lnTo>
                    <a:pt x="4409820" y="0"/>
                  </a:lnTo>
                  <a:lnTo>
                    <a:pt x="4409820" y="230241"/>
                  </a:lnTo>
                  <a:cubicBezTo>
                    <a:pt x="4361444" y="266754"/>
                    <a:pt x="4337008" y="159023"/>
                    <a:pt x="4119563" y="147637"/>
                  </a:cubicBezTo>
                  <a:cubicBezTo>
                    <a:pt x="3902118" y="136251"/>
                    <a:pt x="3398044" y="183356"/>
                    <a:pt x="3105150" y="161925"/>
                  </a:cubicBezTo>
                  <a:cubicBezTo>
                    <a:pt x="2812256" y="140494"/>
                    <a:pt x="2643187" y="90487"/>
                    <a:pt x="2362200" y="90487"/>
                  </a:cubicBezTo>
                  <a:cubicBezTo>
                    <a:pt x="2081213" y="90487"/>
                    <a:pt x="1588294" y="123824"/>
                    <a:pt x="1376363" y="133349"/>
                  </a:cubicBezTo>
                  <a:cubicBezTo>
                    <a:pt x="1164432" y="142874"/>
                    <a:pt x="1193007" y="209549"/>
                    <a:pt x="1090613" y="204787"/>
                  </a:cubicBezTo>
                  <a:cubicBezTo>
                    <a:pt x="988219" y="200025"/>
                    <a:pt x="873919" y="190500"/>
                    <a:pt x="762000" y="176213"/>
                  </a:cubicBezTo>
                  <a:cubicBezTo>
                    <a:pt x="650081" y="161926"/>
                    <a:pt x="531813" y="100533"/>
                    <a:pt x="404813" y="119063"/>
                  </a:cubicBezTo>
                  <a:lnTo>
                    <a:pt x="0" y="230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lumMod val="20000"/>
                <a:lumOff val="80000"/>
                <a:alpha val="72000"/>
              </a:srgbClr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אליפסה 71">
              <a:extLst>
                <a:ext uri="{FF2B5EF4-FFF2-40B4-BE49-F238E27FC236}">
                  <a16:creationId xmlns:a16="http://schemas.microsoft.com/office/drawing/2014/main" id="{2C69A808-C191-498C-B393-AC71477ABBBF}"/>
                </a:ext>
              </a:extLst>
            </p:cNvPr>
            <p:cNvSpPr/>
            <p:nvPr/>
          </p:nvSpPr>
          <p:spPr>
            <a:xfrm>
              <a:off x="4797636" y="1707066"/>
              <a:ext cx="774741" cy="33175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3" name="מחבר חץ ישר 72">
              <a:extLst>
                <a:ext uri="{FF2B5EF4-FFF2-40B4-BE49-F238E27FC236}">
                  <a16:creationId xmlns:a16="http://schemas.microsoft.com/office/drawing/2014/main" id="{9D12273E-53E5-4D9E-BEB6-4C16F513C18C}"/>
                </a:ext>
              </a:extLst>
            </p:cNvPr>
            <p:cNvCxnSpPr/>
            <p:nvPr/>
          </p:nvCxnSpPr>
          <p:spPr>
            <a:xfrm flipH="1">
              <a:off x="5196120" y="1538809"/>
              <a:ext cx="0" cy="407942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74" name="TextBox 78">
              <a:extLst>
                <a:ext uri="{FF2B5EF4-FFF2-40B4-BE49-F238E27FC236}">
                  <a16:creationId xmlns:a16="http://schemas.microsoft.com/office/drawing/2014/main" id="{9C3D917B-2B18-454B-89CA-18D618EF6838}"/>
                </a:ext>
              </a:extLst>
            </p:cNvPr>
            <p:cNvSpPr txBox="1"/>
            <p:nvPr/>
          </p:nvSpPr>
          <p:spPr bwMode="auto">
            <a:xfrm>
              <a:off x="804863" y="1775321"/>
              <a:ext cx="1728878" cy="418328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</a:rPr>
                <a:t>الجلد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11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384" y="0"/>
            <a:ext cx="9642231" cy="720000"/>
          </a:xfrm>
        </p:spPr>
        <p:txBody>
          <a:bodyPr/>
          <a:lstStyle/>
          <a:p>
            <a:r>
              <a:rPr lang="ar-SY" altLang="he-IL" u="sng" kern="1200" dirty="0">
                <a:solidFill>
                  <a:srgbClr val="C00000"/>
                </a:solidFill>
                <a:latin typeface="Times New Roman" pitchFamily="18" charset="0"/>
                <a:cs typeface="Arial" panose="020B0604020202020204" pitchFamily="34" charset="0"/>
              </a:rPr>
              <a:t>مواصلة مراحل الالتهاب  </a:t>
            </a:r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EEB09D2-BB2E-460F-A0E9-A79912B80502}"/>
              </a:ext>
            </a:extLst>
          </p:cNvPr>
          <p:cNvSpPr/>
          <p:nvPr/>
        </p:nvSpPr>
        <p:spPr>
          <a:xfrm>
            <a:off x="250521" y="887273"/>
            <a:ext cx="11824569" cy="411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buFontTx/>
              <a:buAutoNum type="arabicPeriod" startAt="5"/>
              <a:tabLst/>
              <a:defRPr/>
            </a:pPr>
            <a:r>
              <a:rPr kumimoji="0" lang="ar-SA" altLang="he-IL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altLang="he-IL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توسيع الاوعية الدموية في المنطقة</a:t>
            </a: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تساعد في وصول سريع لخلايا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الدم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البيضاء البالعة للمنطقة المصابة.</a:t>
            </a:r>
            <a:endParaRPr kumimoji="0" lang="ar-SA" altLang="he-I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tabLst/>
              <a:defRPr/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إضافة الى ذلك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تخرج هذه الخلايا بسهولة من الاوعية الدموية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إلى ا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لنسيج الخلوي.</a:t>
            </a:r>
            <a:endParaRPr kumimoji="0" lang="he-IL" altLang="he-I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6.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يرافق توسيع الاوعية الدموية وزيادة نفاذيتها ظواهر مختلفة: تصبح المنطقة حمراء اللون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ترتفع درجة الحرارة فيها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buFontTx/>
              <a:buNone/>
              <a:tabLst/>
              <a:defRPr/>
            </a:pPr>
            <a:r>
              <a:rPr lang="ar-SA" altLang="he-IL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تنتفخ وتؤلم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. </a:t>
            </a:r>
            <a:endParaRPr kumimoji="0" lang="he-IL" altLang="he-I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7.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في نهاية الالتهاب ينتج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القيح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الناتج من الخلايا البيضاء البالعة والعوامل الغريبة التي ابتلعتها</a:t>
            </a: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79C2"/>
              </a:buClr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8.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يحدث شفاء الجرح عن طريق انقسام خلايا الجلد</a:t>
            </a: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.</a:t>
            </a:r>
            <a:endParaRPr kumimoji="0" lang="he-IL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000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C9CFC-7650-438B-A220-967CE03C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>
                <a:latin typeface="Arial" panose="020B0604020202020204" pitchFamily="34" charset="0"/>
                <a:cs typeface="Arial" panose="020B0604020202020204" pitchFamily="34" charset="0"/>
              </a:rPr>
              <a:t>الماكروفاج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05FF06-3349-44AB-8078-0B18891E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74" y="1185681"/>
            <a:ext cx="10247975" cy="540000"/>
          </a:xfrm>
        </p:spPr>
        <p:txBody>
          <a:bodyPr/>
          <a:lstStyle/>
          <a:p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نوع اخر من خلايا الدم البيضاء الغير تخصصية </a:t>
            </a:r>
            <a:endParaRPr lang="he-IL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836E9D1-985C-426B-BE61-B488AE637C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8308" y="1978268"/>
            <a:ext cx="10374942" cy="4152517"/>
          </a:xfrm>
        </p:spPr>
        <p:txBody>
          <a:bodyPr/>
          <a:lstStyle/>
          <a:p>
            <a:pPr marL="76200" indent="0">
              <a:lnSpc>
                <a:spcPct val="150000"/>
              </a:lnSpc>
              <a:buNone/>
            </a:pP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يقوم </a:t>
            </a:r>
            <a:r>
              <a:rPr lang="ar-SY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الماكروفاج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بابتلاع </a:t>
            </a:r>
            <a:r>
              <a:rPr lang="ar-SY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الانتيج</a:t>
            </a:r>
            <a:r>
              <a:rPr lang="ar-SA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ي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ن وتفكيكه الى مركبات صغيرة.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تظهر هذه المركبات على سطح </a:t>
            </a:r>
            <a:r>
              <a:rPr lang="ar-SY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الماكروفاج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حيث ترتبط </a:t>
            </a:r>
            <a:r>
              <a:rPr lang="ar-SA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بزلال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خاص يسمى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MHC2 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بعد ان يُعرض هذا المركب على</a:t>
            </a:r>
            <a:r>
              <a:rPr lang="ar-SA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سطح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الغشاء يتم تفعيل خلايا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T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التي تفعل بدورها خلايا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B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ar-SY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الماكروفاج</a:t>
            </a:r>
            <a:r>
              <a:rPr lang="ar-SY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 خلية كبيرة الحجم باستطاعتها ابتلاع عدد كبير من </a:t>
            </a:r>
            <a:r>
              <a:rPr lang="ar-SY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الانتيجينات</a:t>
            </a:r>
            <a:r>
              <a:rPr lang="ar-SA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.</a:t>
            </a:r>
            <a:endParaRPr lang="he-IL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7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4163" lvl="0" indent="-284163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he-IL" sz="1800" kern="1200" dirty="0">
                <a:solidFill>
                  <a:srgbClr val="1D4C72"/>
                </a:solidFill>
                <a:latin typeface="Arial" pitchFamily="34" charset="0"/>
                <a:ea typeface="+mn-ea"/>
                <a:cs typeface="Arial"/>
                <a:sym typeface="Arial"/>
              </a:rPr>
            </a:br>
            <a:r>
              <a:rPr lang="ar-SA" sz="4000" kern="1200" dirty="0">
                <a:solidFill>
                  <a:srgbClr val="1D4C72"/>
                </a:solidFill>
                <a:latin typeface="Arial" pitchFamily="34" charset="0"/>
                <a:ea typeface="+mn-ea"/>
                <a:cs typeface="Arial"/>
                <a:sym typeface="Arial"/>
              </a:rPr>
              <a:t>سؤال</a:t>
            </a:r>
            <a:r>
              <a:rPr lang="he-IL" sz="4000" kern="1200" dirty="0">
                <a:solidFill>
                  <a:srgbClr val="1D4C72"/>
                </a:solidFill>
                <a:latin typeface="Arial" pitchFamily="34" charset="0"/>
                <a:ea typeface="+mn-ea"/>
                <a:cs typeface="Arial"/>
                <a:sym typeface="Arial"/>
              </a:rPr>
              <a:t> 1</a:t>
            </a:r>
            <a:br>
              <a:rPr lang="he-IL" sz="4000" kern="1200" dirty="0">
                <a:solidFill>
                  <a:srgbClr val="1D4C72"/>
                </a:solidFill>
                <a:latin typeface="Arial" pitchFamily="34" charset="0"/>
                <a:ea typeface="+mn-ea"/>
                <a:cs typeface="Arial"/>
                <a:sym typeface="Arial"/>
              </a:rPr>
            </a:br>
            <a:endParaRPr lang="he-IL" sz="4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F97E6CF-43CE-46C4-AA46-39163C09EDCA}"/>
              </a:ext>
            </a:extLst>
          </p:cNvPr>
          <p:cNvSpPr/>
          <p:nvPr/>
        </p:nvSpPr>
        <p:spPr>
          <a:xfrm>
            <a:off x="2066795" y="933094"/>
            <a:ext cx="9970717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0" indent="-284163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SY" sz="2400" kern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</a:rPr>
              <a:t>يصف المخطط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عملية "ابتلاع " جرثومة بواسطة خلية دم بيضاء بالعة في عملية تسمى البلعمة</a:t>
            </a:r>
            <a:endParaRPr lang="ar-SA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</a:endParaRPr>
          </a:p>
          <a:p>
            <a:pPr marL="284163" lvl="0" indent="-284163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أ.	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صف /ي عملية البلعمة</a:t>
            </a:r>
            <a:endParaRPr lang="ar-SA" sz="24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</a:endParaRPr>
          </a:p>
          <a:p>
            <a:pPr marL="284163" lvl="0" indent="-284163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ب.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تميز خلايا الدم البيضاء البالعة خلايا الجسم "الذاتي" عن الخلايا الغريبة "غير ذاتي"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.</a:t>
            </a:r>
          </a:p>
          <a:p>
            <a:pPr marL="342900" lvl="5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 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كيف تستطيع تمييزها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 ؟           </a:t>
            </a:r>
          </a:p>
          <a:p>
            <a:pPr marL="342900" lvl="5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 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لماذا يكون هذا التمييز ضروريا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ً؟                      </a:t>
            </a:r>
          </a:p>
          <a:p>
            <a:pPr marL="284163" lvl="0" indent="-284163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ج.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مما يتركب القيح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</a:rPr>
              <a:t>؟</a:t>
            </a:r>
          </a:p>
        </p:txBody>
      </p:sp>
      <p:grpSp>
        <p:nvGrpSpPr>
          <p:cNvPr id="5" name="קבוצה 12">
            <a:extLst>
              <a:ext uri="{FF2B5EF4-FFF2-40B4-BE49-F238E27FC236}">
                <a16:creationId xmlns:a16="http://schemas.microsoft.com/office/drawing/2014/main" id="{2A7314A7-84DF-4CAA-9D49-311935A4642D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170238"/>
            <a:ext cx="3441700" cy="3146424"/>
            <a:chOff x="-966832" y="2377249"/>
            <a:chExt cx="3440921" cy="4431693"/>
          </a:xfrm>
        </p:grpSpPr>
        <p:grpSp>
          <p:nvGrpSpPr>
            <p:cNvPr id="7" name="קבוצה 2">
              <a:extLst>
                <a:ext uri="{FF2B5EF4-FFF2-40B4-BE49-F238E27FC236}">
                  <a16:creationId xmlns:a16="http://schemas.microsoft.com/office/drawing/2014/main" id="{11FCF626-A3EF-4DB3-B461-8F43BB15D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66832" y="2377249"/>
              <a:ext cx="3440921" cy="4431693"/>
              <a:chOff x="1031565" y="2066526"/>
              <a:chExt cx="3000375" cy="4798890"/>
            </a:xfrm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0748A6BB-3436-4F02-87B7-57F33A475C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565" y="2160066"/>
                <a:ext cx="3000375" cy="470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96FE538C-E900-416D-A5C2-BE14EC808720}"/>
                  </a:ext>
                </a:extLst>
              </p:cNvPr>
              <p:cNvSpPr/>
              <p:nvPr/>
            </p:nvSpPr>
            <p:spPr>
              <a:xfrm>
                <a:off x="2361528" y="2066526"/>
                <a:ext cx="689201" cy="328291"/>
              </a:xfrm>
              <a:prstGeom prst="rect">
                <a:avLst/>
              </a:prstGeom>
              <a:solidFill>
                <a:srgbClr val="C6D9F0">
                  <a:alpha val="24000"/>
                </a:srgbClr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جرثومة</a:t>
                </a:r>
                <a:endParaRPr kumimoji="0" 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משולש ישר-זווית 8">
              <a:extLst>
                <a:ext uri="{FF2B5EF4-FFF2-40B4-BE49-F238E27FC236}">
                  <a16:creationId xmlns:a16="http://schemas.microsoft.com/office/drawing/2014/main" id="{3B66A7ED-5B0C-4E8E-B21C-5B079B115FD8}"/>
                </a:ext>
              </a:extLst>
            </p:cNvPr>
            <p:cNvSpPr/>
            <p:nvPr/>
          </p:nvSpPr>
          <p:spPr>
            <a:xfrm>
              <a:off x="972654" y="3023274"/>
              <a:ext cx="142843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משולש ישר-זווית 9">
              <a:extLst>
                <a:ext uri="{FF2B5EF4-FFF2-40B4-BE49-F238E27FC236}">
                  <a16:creationId xmlns:a16="http://schemas.microsoft.com/office/drawing/2014/main" id="{BCF167E0-D4AD-45B7-9A27-484EB2453624}"/>
                </a:ext>
              </a:extLst>
            </p:cNvPr>
            <p:cNvSpPr/>
            <p:nvPr/>
          </p:nvSpPr>
          <p:spPr>
            <a:xfrm>
              <a:off x="734583" y="4604207"/>
              <a:ext cx="146017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FEE6DC9F-FD0E-49DC-91E0-DC3CD982C856}"/>
                </a:ext>
              </a:extLst>
            </p:cNvPr>
            <p:cNvSpPr/>
            <p:nvPr/>
          </p:nvSpPr>
          <p:spPr>
            <a:xfrm>
              <a:off x="486989" y="6464502"/>
              <a:ext cx="142843" cy="107935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8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0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اجابة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F4ABB5C-F02B-4B90-9399-01B8B7D4F831}"/>
              </a:ext>
            </a:extLst>
          </p:cNvPr>
          <p:cNvSpPr/>
          <p:nvPr/>
        </p:nvSpPr>
        <p:spPr>
          <a:xfrm>
            <a:off x="96033" y="841855"/>
            <a:ext cx="11999934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يتكون ما يشبه التجويف في غشاء الخلية البيضاء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يبدأ التجويف بالالتفاف حول الجسم الغريب الى ان يغلق عليه من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كل الجهات وتتكون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حويصلة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تنفصل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الحويصلة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عن الغشاء وتدخل الى الخلية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ثم تبدأ عملية التحليل بمساعدة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الليزوزوم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تستطيع الخلايا البالعة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تميي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ز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الخلايا الذاتية عن الخلايا غير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ذاتية حسب مبان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ٍ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زلالية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موجودة على غشاء الخلية 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تسمى "المحددات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الانتيجينية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 والتي تمي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ِّ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ز الكائن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الحيّ.         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قدرة التمييز هذه ضرورية 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لانها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تمنع مهاجمة خلايا الجسم الذاتية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بعد ابتلاع الاجسام الغ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يبة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بكميات كبيرة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تموت خلايا الدم البيضاء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بقايا الخلايا والاجسام الغريبة تكو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ِّ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القيح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346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08" y="95980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خط الدفاع الثالث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6709F2E-DCE4-4EB1-B0BF-892EDBFBBAD1}"/>
              </a:ext>
            </a:extLst>
          </p:cNvPr>
          <p:cNvSpPr/>
          <p:nvPr/>
        </p:nvSpPr>
        <p:spPr>
          <a:xfrm>
            <a:off x="4287021" y="924474"/>
            <a:ext cx="74222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800" dirty="0"/>
              <a:t>يتكون من خلايا</a:t>
            </a:r>
            <a:r>
              <a:rPr lang="ar-SA" sz="2800" dirty="0"/>
              <a:t> دم</a:t>
            </a:r>
            <a:r>
              <a:rPr lang="ar-SY" sz="2800" dirty="0"/>
              <a:t> بيضاء تسمى </a:t>
            </a:r>
            <a:r>
              <a:rPr lang="ar-SY" sz="2800" b="1" dirty="0">
                <a:solidFill>
                  <a:srgbClr val="7030A0"/>
                </a:solidFill>
              </a:rPr>
              <a:t>خلايا ليمفاوية ( </a:t>
            </a:r>
            <a:r>
              <a:rPr lang="ar-SY" sz="2800" b="1" dirty="0" err="1">
                <a:solidFill>
                  <a:srgbClr val="7030A0"/>
                </a:solidFill>
              </a:rPr>
              <a:t>ليمفوسيتات</a:t>
            </a:r>
            <a:r>
              <a:rPr lang="ar-SY" sz="2800" b="1" dirty="0">
                <a:solidFill>
                  <a:srgbClr val="7030A0"/>
                </a:solidFill>
              </a:rPr>
              <a:t>)</a:t>
            </a:r>
            <a:r>
              <a:rPr lang="ar-SA" sz="2800" dirty="0"/>
              <a:t>:</a:t>
            </a:r>
            <a:endParaRPr lang="ar-SY" sz="2800" dirty="0"/>
          </a:p>
          <a:p>
            <a:endParaRPr lang="ar-SY" sz="28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553546C-480B-41BC-9BA3-8DFD11971540}"/>
              </a:ext>
            </a:extLst>
          </p:cNvPr>
          <p:cNvSpPr txBox="1"/>
          <p:nvPr/>
        </p:nvSpPr>
        <p:spPr>
          <a:xfrm>
            <a:off x="463463" y="1901845"/>
            <a:ext cx="112457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يتميَّز عمل الخلايا الليمفاوية </a:t>
            </a:r>
            <a:r>
              <a:rPr lang="ar-SA" sz="2800" b="1" dirty="0">
                <a:solidFill>
                  <a:srgbClr val="FF0000"/>
                </a:solidFill>
              </a:rPr>
              <a:t>بالتخصّص </a:t>
            </a:r>
            <a:r>
              <a:rPr lang="ar-SA" sz="2800" dirty="0"/>
              <a:t>– استجابة الخلايا تكون فقط ضد </a:t>
            </a:r>
            <a:r>
              <a:rPr lang="ar-SA" sz="2800" dirty="0" err="1"/>
              <a:t>أنتيجين</a:t>
            </a:r>
            <a:r>
              <a:rPr lang="ar-SA" sz="2800" dirty="0"/>
              <a:t> مُحدَّد، وعملها يؤدي إلى شلّ فعالية الجسم الغريب.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5416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D958BD-0C3F-4D28-94C6-FD8A64B4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02" y="90968"/>
            <a:ext cx="9642231" cy="720000"/>
          </a:xfrm>
        </p:spPr>
        <p:txBody>
          <a:bodyPr/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مراحل رد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لفعل المناعي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EBB4E8-6D30-48B1-8F90-DC6A976F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82" y="968759"/>
            <a:ext cx="12079267" cy="540000"/>
          </a:xfrm>
        </p:spPr>
        <p:txBody>
          <a:bodyPr/>
          <a:lstStyle/>
          <a:p>
            <a:r>
              <a:rPr lang="he-IL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lang="ar-SA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1.   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تتواجد على </a:t>
            </a:r>
            <a:r>
              <a:rPr lang="ar-SA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أ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غشية ال</a:t>
            </a:r>
            <a:r>
              <a:rPr lang="ar-SA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خلايا الليمفاوية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lang="ar-SY" altLang="he-IL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مست</a:t>
            </a:r>
            <a:r>
              <a:rPr lang="ar-SA" altLang="he-IL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ق</a:t>
            </a:r>
            <a:r>
              <a:rPr lang="ar-SY" altLang="he-IL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بلات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. لكل </a:t>
            </a:r>
            <a:r>
              <a:rPr lang="ar-SA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خلية ليمفاوية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lang="ar-SY" altLang="he-IL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مستقبل ذو مبنى فراغي خاص</a:t>
            </a:r>
            <a:r>
              <a:rPr lang="ar-SY" altLang="he-IL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.</a:t>
            </a:r>
            <a:endParaRPr lang="he-IL" b="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BB91897-1EAC-4FDF-B127-F116951D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81" y="2307990"/>
            <a:ext cx="2853175" cy="1786283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457AA484-27D2-4493-A468-327077095C4A}"/>
              </a:ext>
            </a:extLst>
          </p:cNvPr>
          <p:cNvGrpSpPr/>
          <p:nvPr/>
        </p:nvGrpSpPr>
        <p:grpSpPr>
          <a:xfrm>
            <a:off x="1118856" y="4110308"/>
            <a:ext cx="2857500" cy="2321023"/>
            <a:chOff x="502971" y="3000510"/>
            <a:chExt cx="2857500" cy="2321023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EB5235AF-EB44-41A1-BCFA-FC9E646CA4E3}"/>
                </a:ext>
              </a:extLst>
            </p:cNvPr>
            <p:cNvGrpSpPr/>
            <p:nvPr/>
          </p:nvGrpSpPr>
          <p:grpSpPr>
            <a:xfrm>
              <a:off x="502971" y="3000510"/>
              <a:ext cx="2857500" cy="1790701"/>
              <a:chOff x="1155601" y="2997044"/>
              <a:chExt cx="2857500" cy="1790701"/>
            </a:xfrm>
          </p:grpSpPr>
          <p:grpSp>
            <p:nvGrpSpPr>
              <p:cNvPr id="10" name="קבוצה 9">
                <a:extLst>
                  <a:ext uri="{FF2B5EF4-FFF2-40B4-BE49-F238E27FC236}">
                    <a16:creationId xmlns:a16="http://schemas.microsoft.com/office/drawing/2014/main" id="{8A18A330-64D2-44F7-8154-C7104C5C3F34}"/>
                  </a:ext>
                </a:extLst>
              </p:cNvPr>
              <p:cNvGrpSpPr/>
              <p:nvPr/>
            </p:nvGrpSpPr>
            <p:grpSpPr>
              <a:xfrm>
                <a:off x="1155601" y="2997044"/>
                <a:ext cx="2857500" cy="1790701"/>
                <a:chOff x="907579" y="1268760"/>
                <a:chExt cx="2857500" cy="1790701"/>
              </a:xfrm>
            </p:grpSpPr>
            <p:grpSp>
              <p:nvGrpSpPr>
                <p:cNvPr id="13" name="קבוצה 12">
                  <a:extLst>
                    <a:ext uri="{FF2B5EF4-FFF2-40B4-BE49-F238E27FC236}">
                      <a16:creationId xmlns:a16="http://schemas.microsoft.com/office/drawing/2014/main" id="{9EDC93AB-F5E0-44E2-BEE7-030D04E40413}"/>
                    </a:ext>
                  </a:extLst>
                </p:cNvPr>
                <p:cNvGrpSpPr/>
                <p:nvPr/>
              </p:nvGrpSpPr>
              <p:grpSpPr>
                <a:xfrm>
                  <a:off x="907579" y="1268760"/>
                  <a:ext cx="2857500" cy="1790701"/>
                  <a:chOff x="907579" y="1268760"/>
                  <a:chExt cx="2857500" cy="1790701"/>
                </a:xfrm>
              </p:grpSpPr>
              <p:pic>
                <p:nvPicPr>
                  <p:cNvPr id="15" name="Picture 2" descr="תוצאת תמונה עבור מערכת החיסון">
                    <a:extLst>
                      <a:ext uri="{FF2B5EF4-FFF2-40B4-BE49-F238E27FC236}">
                        <a16:creationId xmlns:a16="http://schemas.microsoft.com/office/drawing/2014/main" id="{C155925D-6C5B-417E-94D6-FBE3921D545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7579" y="1268760"/>
                    <a:ext cx="2857500" cy="17907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" name="מלבן 15">
                    <a:extLst>
                      <a:ext uri="{FF2B5EF4-FFF2-40B4-BE49-F238E27FC236}">
                        <a16:creationId xmlns:a16="http://schemas.microsoft.com/office/drawing/2014/main" id="{B8C88795-92F4-4FEB-9353-B28AFFCD18E2}"/>
                      </a:ext>
                    </a:extLst>
                  </p:cNvPr>
                  <p:cNvSpPr/>
                  <p:nvPr/>
                </p:nvSpPr>
                <p:spPr>
                  <a:xfrm>
                    <a:off x="1115616" y="2804460"/>
                    <a:ext cx="936104" cy="8614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55000" cap="flat" cmpd="thickThin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ucida Sans Unicode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מלבן 13">
                  <a:extLst>
                    <a:ext uri="{FF2B5EF4-FFF2-40B4-BE49-F238E27FC236}">
                      <a16:creationId xmlns:a16="http://schemas.microsoft.com/office/drawing/2014/main" id="{AF528E16-4933-4010-A694-2BFB0316F7CC}"/>
                    </a:ext>
                  </a:extLst>
                </p:cNvPr>
                <p:cNvSpPr/>
                <p:nvPr/>
              </p:nvSpPr>
              <p:spPr>
                <a:xfrm>
                  <a:off x="2627784" y="2775523"/>
                  <a:ext cx="936104" cy="115081"/>
                </a:xfrm>
                <a:prstGeom prst="rect">
                  <a:avLst/>
                </a:prstGeom>
                <a:solidFill>
                  <a:sysClr val="window" lastClr="FFFFFF"/>
                </a:solidFill>
                <a:ln w="55000" cap="flat" cmpd="thickThin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1AA72CE3-59A8-40D4-99DE-1489C5ABB983}"/>
                  </a:ext>
                </a:extLst>
              </p:cNvPr>
              <p:cNvSpPr/>
              <p:nvPr/>
            </p:nvSpPr>
            <p:spPr>
              <a:xfrm>
                <a:off x="1259632" y="3068960"/>
                <a:ext cx="1040110" cy="288032"/>
              </a:xfrm>
              <a:prstGeom prst="rect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4BFED035-703B-4CBA-A08D-AC632BE4604A}"/>
                  </a:ext>
                </a:extLst>
              </p:cNvPr>
              <p:cNvSpPr/>
              <p:nvPr/>
            </p:nvSpPr>
            <p:spPr>
              <a:xfrm>
                <a:off x="2840192" y="3073030"/>
                <a:ext cx="936104" cy="283962"/>
              </a:xfrm>
              <a:prstGeom prst="rect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rPr>
                  <a:t>לימפוציט א</a:t>
                </a:r>
              </a:p>
            </p:txBody>
          </p:sp>
        </p:grp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1E04285C-ACBF-4E04-ABEE-DDAF734EEC65}"/>
                </a:ext>
              </a:extLst>
            </p:cNvPr>
            <p:cNvSpPr txBox="1"/>
            <p:nvPr/>
          </p:nvSpPr>
          <p:spPr>
            <a:xfrm>
              <a:off x="2041834" y="4675202"/>
              <a:ext cx="122755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1800" b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/>
                  <a:ea typeface="+mn-ea"/>
                  <a:cs typeface="Arial" panose="020B0604020202020204" pitchFamily="34" charset="0"/>
                </a:rPr>
                <a:t>خلية ليمفاوية </a:t>
              </a: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أ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)</a:t>
              </a:r>
              <a:endParaRPr kumimoji="0" lang="ar-SY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D37D23C6-1E15-4021-A710-2DD89DC38A84}"/>
                </a:ext>
              </a:extLst>
            </p:cNvPr>
            <p:cNvSpPr txBox="1"/>
            <p:nvPr/>
          </p:nvSpPr>
          <p:spPr>
            <a:xfrm>
              <a:off x="565280" y="4675202"/>
              <a:ext cx="122755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1800" b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/>
                  <a:ea typeface="+mn-ea"/>
                  <a:cs typeface="Arial" panose="020B0604020202020204" pitchFamily="34" charset="0"/>
                </a:rPr>
                <a:t>خلية ليمفاوية </a:t>
              </a: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ب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rPr>
                <a:t>)</a:t>
              </a:r>
              <a:endPara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0CAA5A25-3A9E-4F8B-96BE-0B4436100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683" y="3328407"/>
            <a:ext cx="292633" cy="20118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D58AE18-C014-4FC7-AF42-0AE216B4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033" y="3252206"/>
            <a:ext cx="292633" cy="201185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F07E8E81-1823-44BC-A1E4-A819A67DD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5809450" y="3681991"/>
            <a:ext cx="292633" cy="20118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31500E1-4086-4F23-8D28-BA73109B8BA2}"/>
              </a:ext>
            </a:extLst>
          </p:cNvPr>
          <p:cNvSpPr txBox="1"/>
          <p:nvPr/>
        </p:nvSpPr>
        <p:spPr>
          <a:xfrm>
            <a:off x="5321033" y="2507314"/>
            <a:ext cx="23198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في مجرى الدم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303BD87-69B4-40F4-A2CE-72CDB43DBC04}"/>
              </a:ext>
            </a:extLst>
          </p:cNvPr>
          <p:cNvSpPr txBox="1"/>
          <p:nvPr/>
        </p:nvSpPr>
        <p:spPr>
          <a:xfrm>
            <a:off x="2743441" y="2101240"/>
            <a:ext cx="11273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موقع </a:t>
            </a:r>
            <a:r>
              <a:rPr lang="ar-SA" sz="1600" b="1" dirty="0" err="1"/>
              <a:t>إرتباط</a:t>
            </a:r>
            <a:r>
              <a:rPr lang="ar-SA" sz="1600" b="1" dirty="0"/>
              <a:t> </a:t>
            </a:r>
            <a:r>
              <a:rPr lang="ar-SA" sz="1600" b="1" dirty="0" err="1"/>
              <a:t>للأنتيجين</a:t>
            </a:r>
            <a:endParaRPr lang="he-IL" sz="1600" b="1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E703CA0-0354-476F-AFF0-1FFD8835B7A2}"/>
              </a:ext>
            </a:extLst>
          </p:cNvPr>
          <p:cNvSpPr txBox="1"/>
          <p:nvPr/>
        </p:nvSpPr>
        <p:spPr>
          <a:xfrm>
            <a:off x="1185996" y="2100932"/>
            <a:ext cx="11273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موقع </a:t>
            </a:r>
            <a:r>
              <a:rPr lang="ar-SA" sz="1600" b="1" dirty="0" err="1"/>
              <a:t>إرتباط</a:t>
            </a:r>
            <a:r>
              <a:rPr lang="ar-SA" sz="1600" b="1" dirty="0"/>
              <a:t> </a:t>
            </a:r>
            <a:r>
              <a:rPr lang="ar-SA" sz="1600" b="1" dirty="0" err="1"/>
              <a:t>للأنتيجين</a:t>
            </a:r>
            <a:endParaRPr lang="he-IL" sz="1600" b="1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3FBC9E3-66C9-4530-83A6-5399C9B9583D}"/>
              </a:ext>
            </a:extLst>
          </p:cNvPr>
          <p:cNvSpPr txBox="1"/>
          <p:nvPr/>
        </p:nvSpPr>
        <p:spPr>
          <a:xfrm>
            <a:off x="4359058" y="4522622"/>
            <a:ext cx="7427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</a:rPr>
              <a:t>لأيّ من الخلايا الليمفاوية يوجد مستقبل ملائم </a:t>
            </a:r>
            <a:r>
              <a:rPr lang="ar-SA" sz="2800" dirty="0" err="1">
                <a:solidFill>
                  <a:srgbClr val="FF0000"/>
                </a:solidFill>
              </a:rPr>
              <a:t>مبنوياً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r>
              <a:rPr lang="ar-SA" sz="2800" dirty="0" err="1">
                <a:solidFill>
                  <a:srgbClr val="FF0000"/>
                </a:solidFill>
              </a:rPr>
              <a:t>للأنتيجين</a:t>
            </a:r>
            <a:r>
              <a:rPr lang="ar-SA" sz="2800" dirty="0">
                <a:solidFill>
                  <a:srgbClr val="FF0000"/>
                </a:solidFill>
              </a:rPr>
              <a:t> ؟</a:t>
            </a:r>
            <a:endParaRPr lang="he-I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2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E75BA5C-1600-4E2A-8126-42ABCD510323}"/>
              </a:ext>
            </a:extLst>
          </p:cNvPr>
          <p:cNvSpPr/>
          <p:nvPr/>
        </p:nvSpPr>
        <p:spPr>
          <a:xfrm>
            <a:off x="4584526" y="133244"/>
            <a:ext cx="743602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تنتقل ال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خلايا الليمفاوية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في مجرى الدم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وخلال تنقلها تلتقي مع العديد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من </a:t>
            </a:r>
            <a:r>
              <a:rPr kumimoji="0" lang="ar-SY" altLang="he-IL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الانتيجينات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التي دخلت الى الدم</a:t>
            </a: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اذا وُجدت ملائمة </a:t>
            </a:r>
            <a:r>
              <a:rPr kumimoji="0" lang="ar-SY" altLang="he-IL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مبنوية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بين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altLang="he-IL" sz="2400" kern="120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المست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بلات على ال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خلية الليمفاوية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وبين </a:t>
            </a:r>
            <a:r>
              <a:rPr kumimoji="0" lang="ar-SY" altLang="he-IL" sz="2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الانتيجين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تحف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َّ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ز ال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خلية  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altLang="he-IL" sz="2400" kern="120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ar-SA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الليمفاوية وتصبح فعَّالة</a:t>
            </a:r>
            <a:r>
              <a:rPr kumimoji="0" lang="ar-SY" altLang="he-IL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ar-SA" altLang="he-IL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2BCE716-2DCA-40EB-B3C6-7A963B069566}"/>
              </a:ext>
            </a:extLst>
          </p:cNvPr>
          <p:cNvSpPr/>
          <p:nvPr/>
        </p:nvSpPr>
        <p:spPr>
          <a:xfrm>
            <a:off x="4991100" y="2593370"/>
            <a:ext cx="7200901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ClrTx/>
              <a:defRPr/>
            </a:pPr>
            <a:r>
              <a:rPr lang="he-IL" altLang="he-IL" sz="2400" kern="1200" dirty="0"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النتيجة الأولى للارتباط بين المستقبل </a:t>
            </a:r>
            <a:r>
              <a:rPr lang="ar-SY" altLang="he-IL" sz="2400" kern="1200" dirty="0" err="1">
                <a:latin typeface="Arial" pitchFamily="34" charset="0"/>
                <a:ea typeface="+mn-ea"/>
                <a:cs typeface="Arial" pitchFamily="34" charset="0"/>
              </a:rPr>
              <a:t>والانتيجين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هي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انقسام سريع 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للخلايا. نتيجة الانقسام تتكون خلايا متطابقة التي تمتلك نفس 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المستقبل</a:t>
            </a:r>
            <a:r>
              <a:rPr lang="he-IL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لنفس </a:t>
            </a:r>
            <a:r>
              <a:rPr lang="ar-SY" altLang="he-IL" sz="2400" kern="1200" dirty="0" err="1">
                <a:latin typeface="Arial" pitchFamily="34" charset="0"/>
                <a:ea typeface="+mn-ea"/>
                <a:cs typeface="Arial" pitchFamily="34" charset="0"/>
              </a:rPr>
              <a:t>الانتيجين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. مجموعة ال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خلايا الليمفاوية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التي تمتلك 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نفس </a:t>
            </a:r>
            <a:r>
              <a:rPr lang="ar-SY" altLang="he-IL" sz="2400" kern="1200" dirty="0" err="1">
                <a:latin typeface="Arial" pitchFamily="34" charset="0"/>
                <a:ea typeface="+mn-ea"/>
                <a:cs typeface="Arial" pitchFamily="34" charset="0"/>
              </a:rPr>
              <a:t>المستق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ب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ل لنفس </a:t>
            </a:r>
            <a:r>
              <a:rPr lang="ar-SY" altLang="he-IL" sz="2400" kern="1200" dirty="0" err="1">
                <a:latin typeface="Arial" pitchFamily="34" charset="0"/>
                <a:ea typeface="+mn-ea"/>
                <a:cs typeface="Arial" pitchFamily="34" charset="0"/>
              </a:rPr>
              <a:t>الانتيجين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تسمى 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"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كلونه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" 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او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سبط</a:t>
            </a:r>
            <a:r>
              <a:rPr lang="ar-SA" altLang="he-IL" sz="2400" kern="1200" dirty="0">
                <a:latin typeface="Arial" pitchFamily="34" charset="0"/>
                <a:ea typeface="+mn-ea"/>
                <a:cs typeface="Arial" pitchFamily="34" charset="0"/>
              </a:rPr>
              <a:t>"</a:t>
            </a:r>
            <a:r>
              <a:rPr lang="ar-SY" altLang="he-IL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he-IL" altLang="he-IL" sz="2400" kern="1200" dirty="0"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5133EDB8-3DA2-499D-BC59-124193C7F0E8}"/>
              </a:ext>
            </a:extLst>
          </p:cNvPr>
          <p:cNvGrpSpPr/>
          <p:nvPr/>
        </p:nvGrpSpPr>
        <p:grpSpPr>
          <a:xfrm>
            <a:off x="355599" y="1218692"/>
            <a:ext cx="3768140" cy="3614522"/>
            <a:chOff x="735948" y="260648"/>
            <a:chExt cx="3647332" cy="3512483"/>
          </a:xfrm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5FF48ECE-24CB-41CD-9A2D-8080B42E4781}"/>
                </a:ext>
              </a:extLst>
            </p:cNvPr>
            <p:cNvGrpSpPr/>
            <p:nvPr/>
          </p:nvGrpSpPr>
          <p:grpSpPr>
            <a:xfrm>
              <a:off x="735948" y="260648"/>
              <a:ext cx="3647332" cy="3512483"/>
              <a:chOff x="735948" y="260648"/>
              <a:chExt cx="3647332" cy="3512483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F3642611-538D-433A-870E-7DB5340AA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468206"/>
                <a:ext cx="1123950" cy="130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קבוצה 11">
                <a:extLst>
                  <a:ext uri="{FF2B5EF4-FFF2-40B4-BE49-F238E27FC236}">
                    <a16:creationId xmlns:a16="http://schemas.microsoft.com/office/drawing/2014/main" id="{A0EC42A4-0355-4560-97F2-1305A9F36A1D}"/>
                  </a:ext>
                </a:extLst>
              </p:cNvPr>
              <p:cNvGrpSpPr/>
              <p:nvPr/>
            </p:nvGrpSpPr>
            <p:grpSpPr>
              <a:xfrm>
                <a:off x="735948" y="260648"/>
                <a:ext cx="3647332" cy="3277347"/>
                <a:chOff x="351070" y="2566039"/>
                <a:chExt cx="3647332" cy="3277347"/>
              </a:xfrm>
            </p:grpSpPr>
            <p:sp>
              <p:nvSpPr>
                <p:cNvPr id="13" name="משולש שווה שוקיים 34">
                  <a:extLst>
                    <a:ext uri="{FF2B5EF4-FFF2-40B4-BE49-F238E27FC236}">
                      <a16:creationId xmlns:a16="http://schemas.microsoft.com/office/drawing/2014/main" id="{713016F2-64BD-4978-A1B7-4485D64EF9A9}"/>
                    </a:ext>
                  </a:extLst>
                </p:cNvPr>
                <p:cNvSpPr/>
                <p:nvPr/>
              </p:nvSpPr>
              <p:spPr>
                <a:xfrm rot="20248685">
                  <a:off x="3704617" y="3042539"/>
                  <a:ext cx="159267" cy="217336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55000" cap="flat" cmpd="thickThin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משולש שווה שוקיים 35">
                  <a:extLst>
                    <a:ext uri="{FF2B5EF4-FFF2-40B4-BE49-F238E27FC236}">
                      <a16:creationId xmlns:a16="http://schemas.microsoft.com/office/drawing/2014/main" id="{D6098A6E-6F8C-48D9-92F1-283FCE32BD4B}"/>
                    </a:ext>
                  </a:extLst>
                </p:cNvPr>
                <p:cNvSpPr/>
                <p:nvPr/>
              </p:nvSpPr>
              <p:spPr>
                <a:xfrm rot="15670590">
                  <a:off x="3294637" y="5137381"/>
                  <a:ext cx="253257" cy="163400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55000" cap="flat" cmpd="thickThin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משולש שווה שוקיים 36">
                  <a:extLst>
                    <a:ext uri="{FF2B5EF4-FFF2-40B4-BE49-F238E27FC236}">
                      <a16:creationId xmlns:a16="http://schemas.microsoft.com/office/drawing/2014/main" id="{73B2C95A-92E7-404D-BCC1-A33BB1999B2A}"/>
                    </a:ext>
                  </a:extLst>
                </p:cNvPr>
                <p:cNvSpPr/>
                <p:nvPr/>
              </p:nvSpPr>
              <p:spPr>
                <a:xfrm rot="3582779">
                  <a:off x="2927863" y="4790320"/>
                  <a:ext cx="203146" cy="147333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55000" cap="flat" cmpd="thickThin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" name="קבוצה 15">
                  <a:extLst>
                    <a:ext uri="{FF2B5EF4-FFF2-40B4-BE49-F238E27FC236}">
                      <a16:creationId xmlns:a16="http://schemas.microsoft.com/office/drawing/2014/main" id="{2B03A955-F2D4-45A7-B480-818F6D8534BF}"/>
                    </a:ext>
                  </a:extLst>
                </p:cNvPr>
                <p:cNvGrpSpPr/>
                <p:nvPr/>
              </p:nvGrpSpPr>
              <p:grpSpPr>
                <a:xfrm>
                  <a:off x="351070" y="2566039"/>
                  <a:ext cx="3647332" cy="3277347"/>
                  <a:chOff x="351070" y="2566039"/>
                  <a:chExt cx="3647332" cy="3277347"/>
                </a:xfrm>
              </p:grpSpPr>
              <p:grpSp>
                <p:nvGrpSpPr>
                  <p:cNvPr id="17" name="קבוצה 16">
                    <a:extLst>
                      <a:ext uri="{FF2B5EF4-FFF2-40B4-BE49-F238E27FC236}">
                        <a16:creationId xmlns:a16="http://schemas.microsoft.com/office/drawing/2014/main" id="{AAF615A6-55EE-4DF3-B58F-0320699020D5}"/>
                      </a:ext>
                    </a:extLst>
                  </p:cNvPr>
                  <p:cNvGrpSpPr/>
                  <p:nvPr/>
                </p:nvGrpSpPr>
                <p:grpSpPr>
                  <a:xfrm>
                    <a:off x="351070" y="2566039"/>
                    <a:ext cx="3647332" cy="3277347"/>
                    <a:chOff x="652356" y="2566039"/>
                    <a:chExt cx="3529790" cy="3277347"/>
                  </a:xfrm>
                </p:grpSpPr>
                <p:pic>
                  <p:nvPicPr>
                    <p:cNvPr id="19" name="Picture 1">
                      <a:extLst>
                        <a:ext uri="{FF2B5EF4-FFF2-40B4-BE49-F238E27FC236}">
                          <a16:creationId xmlns:a16="http://schemas.microsoft.com/office/drawing/2014/main" id="{AD71265A-5AFB-4F1F-B4F7-1C970CC56E5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33176" y="2665468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" name="Picture 1">
                      <a:extLst>
                        <a:ext uri="{FF2B5EF4-FFF2-40B4-BE49-F238E27FC236}">
                          <a16:creationId xmlns:a16="http://schemas.microsoft.com/office/drawing/2014/main" id="{CAF07F3C-D3ED-4E61-A2C8-25C7AA4EBFD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197042">
                      <a:off x="652356" y="3779735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" name="Picture 1">
                      <a:extLst>
                        <a:ext uri="{FF2B5EF4-FFF2-40B4-BE49-F238E27FC236}">
                          <a16:creationId xmlns:a16="http://schemas.microsoft.com/office/drawing/2014/main" id="{7D089024-44A6-4496-ADE7-A838CA628CC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31556" y="3735787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2" name="Picture 1">
                      <a:extLst>
                        <a:ext uri="{FF2B5EF4-FFF2-40B4-BE49-F238E27FC236}">
                          <a16:creationId xmlns:a16="http://schemas.microsoft.com/office/drawing/2014/main" id="{D1A863AC-F134-4E42-A193-618ED566E96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3873424">
                      <a:off x="1928764" y="4628948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3" name="Picture 1">
                      <a:extLst>
                        <a:ext uri="{FF2B5EF4-FFF2-40B4-BE49-F238E27FC236}">
                          <a16:creationId xmlns:a16="http://schemas.microsoft.com/office/drawing/2014/main" id="{F4E46EAF-812C-4C70-9429-3EAA07C7E70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20456" y="2566039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4" name="Picture 1">
                      <a:extLst>
                        <a:ext uri="{FF2B5EF4-FFF2-40B4-BE49-F238E27FC236}">
                          <a16:creationId xmlns:a16="http://schemas.microsoft.com/office/drawing/2014/main" id="{5BE819C2-416D-41A0-85E9-BD03DC551C9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3503547">
                      <a:off x="2967709" y="3274096"/>
                      <a:ext cx="1123950" cy="1304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8" name="משולש שווה שוקיים 38">
                    <a:extLst>
                      <a:ext uri="{FF2B5EF4-FFF2-40B4-BE49-F238E27FC236}">
                        <a16:creationId xmlns:a16="http://schemas.microsoft.com/office/drawing/2014/main" id="{CDDFA8F1-0D2A-487A-99B1-2149C6A2219E}"/>
                      </a:ext>
                    </a:extLst>
                  </p:cNvPr>
                  <p:cNvSpPr/>
                  <p:nvPr/>
                </p:nvSpPr>
                <p:spPr>
                  <a:xfrm rot="20864515">
                    <a:off x="2368675" y="3673548"/>
                    <a:ext cx="167591" cy="237932"/>
                  </a:xfrm>
                  <a:prstGeom prst="triangle">
                    <a:avLst/>
                  </a:prstGeom>
                  <a:solidFill>
                    <a:sysClr val="windowText" lastClr="000000"/>
                  </a:solidFill>
                  <a:ln w="55000" cap="flat" cmpd="thickThin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ucida Sans Unicode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0" name="משולש שווה שוקיים 40">
              <a:extLst>
                <a:ext uri="{FF2B5EF4-FFF2-40B4-BE49-F238E27FC236}">
                  <a16:creationId xmlns:a16="http://schemas.microsoft.com/office/drawing/2014/main" id="{819D31E3-2460-429B-B9AE-998ED2C8B7EB}"/>
                </a:ext>
              </a:extLst>
            </p:cNvPr>
            <p:cNvSpPr/>
            <p:nvPr/>
          </p:nvSpPr>
          <p:spPr>
            <a:xfrm rot="20248685">
              <a:off x="3252466" y="3389490"/>
              <a:ext cx="212962" cy="217336"/>
            </a:xfrm>
            <a:prstGeom prst="triangle">
              <a:avLst/>
            </a:prstGeom>
            <a:solidFill>
              <a:sysClr val="windowText" lastClr="000000"/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41" y="100360"/>
            <a:ext cx="9642231" cy="720000"/>
          </a:xfrm>
        </p:spPr>
        <p:txBody>
          <a:bodyPr/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أنواع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 الخلايا الليمفاوية  (</a:t>
            </a:r>
            <a:r>
              <a:rPr lang="ar-SY" sz="4000" dirty="0" err="1">
                <a:latin typeface="Arial" panose="020B0604020202020204" pitchFamily="34" charset="0"/>
                <a:cs typeface="Arial" panose="020B0604020202020204" pitchFamily="34" charset="0"/>
              </a:rPr>
              <a:t>الليمفوسيتات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8318E74-5E56-4BDC-96CF-3F5BCB06E49D}"/>
              </a:ext>
            </a:extLst>
          </p:cNvPr>
          <p:cNvSpPr txBox="1"/>
          <p:nvPr/>
        </p:nvSpPr>
        <p:spPr>
          <a:xfrm>
            <a:off x="4897676" y="1083148"/>
            <a:ext cx="6812420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تُقسم الخلايا الليمفاوية إلى ثلاثة أنواع: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ar-SA" sz="2800" dirty="0"/>
              <a:t>خلايا من نوع </a:t>
            </a:r>
            <a:r>
              <a:rPr lang="en-US" sz="2800" dirty="0"/>
              <a:t>T</a:t>
            </a:r>
            <a:endParaRPr lang="ar-SA" sz="2800" dirty="0"/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ar-SA" sz="2800" dirty="0"/>
              <a:t>خلايا من نوع </a:t>
            </a:r>
            <a:r>
              <a:rPr lang="en-US" sz="2800" dirty="0"/>
              <a:t>B</a:t>
            </a:r>
            <a:r>
              <a:rPr lang="ar-SA" sz="2800" dirty="0"/>
              <a:t> 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ar-SA" sz="2800" dirty="0"/>
              <a:t>خلايا قاتلة طبيعية (</a:t>
            </a:r>
            <a:r>
              <a:rPr lang="en-US" sz="2800" dirty="0"/>
              <a:t>NK(Natural killer cells)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9753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95839" y="3705358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algn="r" rtl="1">
              <a:lnSpc>
                <a:spcPct val="150000"/>
              </a:lnSpc>
              <a:defRPr/>
            </a:pP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Varela Round"/>
              </a:rPr>
              <a:t>ترج</a:t>
            </a:r>
            <a:r>
              <a:rPr lang="ar-SY" sz="24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Varela Round"/>
              </a:rPr>
              <a:t>مة</a:t>
            </a:r>
            <a:r>
              <a:rPr lang="ar-SY" sz="2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Varela Round"/>
              </a:rPr>
              <a:t>، معالجة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Varela Round"/>
              </a:rPr>
              <a:t> وتقديم </a:t>
            </a:r>
            <a:r>
              <a:rPr lang="ar-SY" sz="24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Varela Round"/>
              </a:rPr>
              <a:t>المعلمة د. سهير ريحاني بشارات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95839" y="1407495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br>
              <a:rPr lang="ar-SY" sz="6600" dirty="0">
                <a:solidFill>
                  <a:srgbClr val="00B0F0"/>
                </a:solidFill>
                <a:latin typeface="Arial"/>
                <a:cs typeface="Arial"/>
              </a:rPr>
            </a:br>
            <a:r>
              <a:rPr lang="ar-SY" sz="4000" dirty="0">
                <a:solidFill>
                  <a:srgbClr val="00B0F0"/>
                </a:solidFill>
                <a:latin typeface="Arial"/>
                <a:cs typeface="Arial"/>
              </a:rPr>
              <a:t>جهاز الحماية والمناعة في جسم الانسان</a:t>
            </a:r>
            <a:br>
              <a:rPr lang="ar-SA" sz="4000" dirty="0">
                <a:solidFill>
                  <a:srgbClr val="00B0F0"/>
                </a:solidFill>
                <a:latin typeface="Arial"/>
                <a:cs typeface="Arial"/>
              </a:rPr>
            </a:br>
            <a:r>
              <a:rPr lang="he-IL" sz="4000" dirty="0">
                <a:solidFill>
                  <a:srgbClr val="00B0F0"/>
                </a:solidFill>
                <a:latin typeface="Arial"/>
                <a:cs typeface="Arial"/>
              </a:rPr>
              <a:t>מערכת הגנה בגוף האדם</a:t>
            </a:r>
            <a:br>
              <a:rPr lang="ar-SY" sz="6600" dirty="0">
                <a:solidFill>
                  <a:srgbClr val="00B0F0"/>
                </a:solidFill>
                <a:latin typeface="Arial"/>
                <a:cs typeface="Arial"/>
              </a:rPr>
            </a:br>
            <a:endParaRPr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519645"/>
            <a:ext cx="12192000" cy="70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ar-JO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بيولوجيا</a:t>
            </a: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lang="he-IL" sz="3600" dirty="0">
                <a:cs typeface="+mn-cs"/>
              </a:rPr>
              <a:t> 5 </a:t>
            </a: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وحدات</a:t>
            </a:r>
            <a:r>
              <a:rPr lang="he-IL" sz="3600" dirty="0">
                <a:cs typeface="+mn-cs"/>
              </a:rPr>
              <a:t> </a:t>
            </a:r>
            <a:endParaRPr sz="3600" dirty="0">
              <a:cs typeface="+mn-cs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3197896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ar-JO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تحضير المعلم:</a:t>
            </a:r>
            <a:r>
              <a:rPr lang="he-IL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נדב כספי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2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19" y="101778"/>
            <a:ext cx="9642231" cy="720000"/>
          </a:xfrm>
        </p:spPr>
        <p:txBody>
          <a:bodyPr/>
          <a:lstStyle/>
          <a:p>
            <a:r>
              <a:rPr lang="ar-SY" altLang="he-IL" sz="3200" kern="1200" dirty="0">
                <a:solidFill>
                  <a:srgbClr val="FF6600"/>
                </a:solidFill>
                <a:latin typeface="Arial"/>
                <a:ea typeface="+mj-ea"/>
                <a:cs typeface="Arial"/>
              </a:rPr>
              <a:t>خط الدفاع الثالث – جهاز المناعة</a:t>
            </a:r>
            <a:endParaRPr lang="he-IL" sz="3200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63A7159-6B97-4CF1-A598-F7EC70DED903}"/>
              </a:ext>
            </a:extLst>
          </p:cNvPr>
          <p:cNvSpPr/>
          <p:nvPr/>
        </p:nvSpPr>
        <p:spPr>
          <a:xfrm>
            <a:off x="601249" y="955754"/>
            <a:ext cx="112504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ea typeface="+mn-ea"/>
              </a:rPr>
              <a:t>مرحلة التشخيص</a:t>
            </a:r>
            <a:r>
              <a:rPr kumimoji="0" lang="ar-SA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ea typeface="+mn-ea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تعرض خلايا الدم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الملتهمة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التي ابتلعت جسما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ً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غريبا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ً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الم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ُ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حد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ِّ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دات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الانتيجينية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ea typeface="+mn-ea"/>
              </a:rPr>
              <a:t>التي برزت منه ( وتدعى </a:t>
            </a:r>
            <a:r>
              <a:rPr lang="ar-SY" sz="2400" kern="1200" dirty="0" err="1">
                <a:solidFill>
                  <a:prstClr val="black"/>
                </a:solidFill>
                <a:ea typeface="+mn-ea"/>
              </a:rPr>
              <a:t>انتيجينات</a:t>
            </a:r>
            <a:r>
              <a:rPr lang="ar-SY" sz="2400" kern="1200" dirty="0">
                <a:solidFill>
                  <a:prstClr val="black"/>
                </a:solidFill>
                <a:ea typeface="+mn-ea"/>
              </a:rPr>
              <a:t> وحسبها تم تشخيص الجسم الغريب)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على غشائها. 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CB481D9A-5953-48FC-9D46-92F2EE547D93}"/>
              </a:ext>
            </a:extLst>
          </p:cNvPr>
          <p:cNvSpPr/>
          <p:nvPr/>
        </p:nvSpPr>
        <p:spPr>
          <a:xfrm>
            <a:off x="813348" y="2775576"/>
            <a:ext cx="1103830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ترتبط خلية دم بيضاء من نوع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- مساعدة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،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تمتلك مستقبل ملاءم بمبناه الفراغي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للانتيجين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،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مع الخلية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الملتهمة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. </a:t>
            </a:r>
            <a:r>
              <a:rPr lang="ar-SY" sz="2400" kern="1200" dirty="0">
                <a:solidFill>
                  <a:prstClr val="black"/>
                </a:solidFill>
                <a:ea typeface="+mn-ea"/>
              </a:rPr>
              <a:t>وردا</a:t>
            </a:r>
            <a:r>
              <a:rPr lang="ar-SA" sz="2400" kern="1200" dirty="0">
                <a:solidFill>
                  <a:prstClr val="black"/>
                </a:solidFill>
                <a:ea typeface="+mn-ea"/>
              </a:rPr>
              <a:t>ً</a:t>
            </a:r>
            <a:r>
              <a:rPr lang="ar-SY" sz="2400" kern="1200" dirty="0">
                <a:solidFill>
                  <a:prstClr val="black"/>
                </a:solidFill>
                <a:ea typeface="+mn-ea"/>
              </a:rPr>
              <a:t> على هذا الارتباط تقوم الخلية الليمفاوية</a:t>
            </a:r>
            <a:r>
              <a:rPr lang="ar-SA" sz="2400" kern="1200" dirty="0">
                <a:solidFill>
                  <a:prstClr val="black"/>
                </a:solidFill>
                <a:ea typeface="+mn-ea"/>
              </a:rPr>
              <a:t>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بافراز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مواد كيميائية تحفز تكاثر خلايا الدم البيضاء من نوع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– ومن نوع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- والتي لها مستقبلات ملائمة بمبناها الفراغي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للانتيجينات</a:t>
            </a:r>
            <a:r>
              <a:rPr lang="ar-SY" sz="2400" kern="1200" dirty="0">
                <a:solidFill>
                  <a:prstClr val="black"/>
                </a:solidFill>
                <a:ea typeface="+mn-ea"/>
              </a:rPr>
              <a:t>.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349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altLang="he-IL" sz="4000" kern="1200" dirty="0">
                <a:solidFill>
                  <a:srgbClr val="FF6600"/>
                </a:solidFill>
                <a:latin typeface="Arial"/>
                <a:ea typeface="+mj-ea"/>
                <a:cs typeface="Arial"/>
              </a:rPr>
              <a:t>خط الدفاع الثالث </a:t>
            </a:r>
            <a:endParaRPr lang="he-IL" sz="40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52147C8-7E82-45DF-94B8-3CE5FCAB5437}"/>
              </a:ext>
            </a:extLst>
          </p:cNvPr>
          <p:cNvSpPr/>
          <p:nvPr/>
        </p:nvSpPr>
        <p:spPr>
          <a:xfrm>
            <a:off x="137787" y="933094"/>
            <a:ext cx="11611628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</a:rPr>
              <a:t>مرحلة الفعالية</a:t>
            </a:r>
            <a:r>
              <a:rPr kumimoji="0" lang="ar-SA" sz="240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</a:rPr>
              <a:t> :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تنتج خلايا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lang="ar-SA" sz="2400" kern="1200" dirty="0" err="1">
                <a:solidFill>
                  <a:prstClr val="black"/>
                </a:solidFill>
                <a:ea typeface="+mn-ea"/>
              </a:rPr>
              <a:t>زلاليات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تسمى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بالاجسام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المضادة وتفرزها خارج خلاياها. ترتبط الاجسام المضادة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بالانتيجينات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التي لم يتم القضاء عليها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وتعمل على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شلّ حركتها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. اما خلايا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فهي تهاجم بشكل مباشر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الانتيجينات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وتعمل على القضاء عليها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، يُدعى هذا 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(</a:t>
            </a: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رد فعل خلوي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301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670" y="0"/>
            <a:ext cx="9642231" cy="720000"/>
          </a:xfrm>
        </p:spPr>
        <p:txBody>
          <a:bodyPr/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أنواع رئيسية ل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خلايا ليمفاوية </a:t>
            </a:r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من نوع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A21ADD9-FB1A-4B0B-A175-09E159788338}"/>
              </a:ext>
            </a:extLst>
          </p:cNvPr>
          <p:cNvSpPr/>
          <p:nvPr/>
        </p:nvSpPr>
        <p:spPr>
          <a:xfrm>
            <a:off x="1215026" y="925444"/>
            <a:ext cx="104814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مس</a:t>
            </a:r>
            <a:r>
              <a:rPr lang="ar-SA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ِ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</a:t>
            </a:r>
            <a:r>
              <a:rPr lang="ar-SA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َّ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ة (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TC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):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قادرة على قتل الخلايا السرطانية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الفيروسات وغيرها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  <a:endParaRPr lang="ar-SY" sz="24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endParaRPr lang="ar-SY" sz="2400" b="1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مساعدة (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TH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):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لها دور هام في تنشيط ال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الليمفاوية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من نوع </a:t>
            </a:r>
            <a:r>
              <a:rPr lang="en-US" sz="2400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B</a:t>
            </a:r>
            <a:endParaRPr lang="ar-SY" sz="2400" kern="12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endParaRPr lang="ar-SY" sz="2400" b="1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كابحة (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TS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):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تقوم بضبط وتنظيم نشاط خلايا </a:t>
            </a:r>
            <a:r>
              <a:rPr lang="en-US" sz="2400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</a:t>
            </a: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endParaRPr lang="ar-SY" sz="2400" b="1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65760" lvl="0" indent="-256032" algn="r" rtl="1">
              <a:spcBef>
                <a:spcPts val="400"/>
              </a:spcBef>
              <a:buClr>
                <a:srgbClr val="FF388C"/>
              </a:buClr>
              <a:buSzPct val="68000"/>
              <a:buFont typeface="Wingdings 3"/>
              <a:buChar char=""/>
            </a:pP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</a:t>
            </a:r>
            <a:r>
              <a:rPr lang="en-US" sz="2400" b="1" kern="12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T</a:t>
            </a:r>
            <a:r>
              <a:rPr lang="ar-SY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ذاكرة :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وهي الخلايا التي تتعرف وبشكل سريع على مسبب المرض اذا دخل مرة أخرى للجسم </a:t>
            </a:r>
            <a:endParaRPr lang="en-US" sz="2400" kern="1200" dirty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B5A4F1E-1325-436E-BA6E-4D3694E1D35D}"/>
              </a:ext>
            </a:extLst>
          </p:cNvPr>
          <p:cNvSpPr/>
          <p:nvPr/>
        </p:nvSpPr>
        <p:spPr>
          <a:xfrm>
            <a:off x="5880971" y="4325653"/>
            <a:ext cx="555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r" rtl="1">
              <a:spcBef>
                <a:spcPts val="400"/>
              </a:spcBef>
              <a:buClr>
                <a:srgbClr val="FF388C"/>
              </a:buClr>
              <a:buSzPct val="68000"/>
            </a:pPr>
            <a:r>
              <a:rPr lang="ar-SY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تنتج خلايا </a:t>
            </a:r>
            <a:r>
              <a:rPr lang="en-US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 </a:t>
            </a:r>
            <a:r>
              <a:rPr lang="ar-SY" sz="24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Y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في نخاع العظام وتتمايز في </a:t>
            </a:r>
            <a:r>
              <a:rPr lang="ar-SY" sz="24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التيموس</a:t>
            </a:r>
            <a:r>
              <a:rPr lang="ar-SA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6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7ADB30-B4A7-488D-8542-6E80CFBA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676" y="150464"/>
            <a:ext cx="9642231" cy="720000"/>
          </a:xfrm>
        </p:spPr>
        <p:txBody>
          <a:bodyPr/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أنواع رئيسية ل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خلايا ليمفاوية</a:t>
            </a:r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 من نوع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he-IL" sz="40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47EEDD-B8B4-4B64-95FC-1B4836C7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90" y="979802"/>
            <a:ext cx="11887200" cy="2049148"/>
          </a:xfrm>
        </p:spPr>
        <p:txBody>
          <a:bodyPr/>
          <a:lstStyle/>
          <a:p>
            <a:pPr marL="742950" indent="-514350">
              <a:lnSpc>
                <a:spcPct val="150000"/>
              </a:lnSpc>
              <a:buAutoNum type="arabicPeriod"/>
            </a:pP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خلايا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بلازما: </a:t>
            </a:r>
            <a:r>
              <a:rPr lang="ar-SY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انتاج </a:t>
            </a:r>
            <a:r>
              <a:rPr lang="ar-SA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أجسام مُضادَّة</a:t>
            </a:r>
            <a:endParaRPr lang="ar-SY" sz="2400" b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14350">
              <a:lnSpc>
                <a:spcPct val="150000"/>
              </a:lnSpc>
              <a:buAutoNum type="arabicPeriod"/>
            </a:pP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خلايا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ذاكرة: </a:t>
            </a:r>
            <a:r>
              <a:rPr lang="ar-SY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تتعرف على مسبب المرض اذا دخل</a:t>
            </a:r>
            <a:r>
              <a:rPr lang="ar-SA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إلى الجسم</a:t>
            </a:r>
            <a:r>
              <a:rPr lang="ar-SY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مر</a:t>
            </a:r>
            <a:r>
              <a:rPr lang="ar-SA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َّ</a:t>
            </a:r>
            <a:r>
              <a:rPr lang="ar-SY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 أخرى لذلك رد</a:t>
            </a:r>
            <a:r>
              <a:rPr lang="ar-SA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SY" sz="2400" b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الفعل المناعي يكون اسرع واقوى</a:t>
            </a:r>
            <a:endParaRPr lang="he-IL" sz="2400" b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49DC80-2E1D-4CE7-A0B9-FBE81D0E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ar-SY" altLang="he-IL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خلايا قاتله طبيعية  (</a:t>
            </a:r>
            <a:r>
              <a:rPr lang="en-US" altLang="he-IL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Natural killer cells</a:t>
            </a:r>
            <a:r>
              <a:rPr lang="ar-SY" altLang="he-IL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he-IL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NK</a:t>
            </a:r>
            <a:endParaRPr lang="he-IL" sz="36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7C99F45-9D95-4CE3-A208-A01C9486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436" y="1059388"/>
            <a:ext cx="9870944" cy="1760012"/>
          </a:xfrm>
        </p:spPr>
        <p:txBody>
          <a:bodyPr/>
          <a:lstStyle/>
          <a:p>
            <a:pPr marL="5715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خلايا ليمفاوية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تهاجم الخلايا السرطانية وخلايا مصابة بالفيروسات</a:t>
            </a:r>
          </a:p>
          <a:p>
            <a:pPr marL="5715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غير تخصصية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ولاتزداد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كميتها نتيجة لدخول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انتيجين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5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49DC80-2E1D-4CE7-A0B9-FBE81D0E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659" y="112133"/>
            <a:ext cx="9642231" cy="720000"/>
          </a:xfrm>
        </p:spPr>
        <p:txBody>
          <a:bodyPr/>
          <a:lstStyle/>
          <a:p>
            <a:pPr lvl="0">
              <a:defRPr/>
            </a:pPr>
            <a:r>
              <a:rPr lang="ar-SA" altLang="he-IL" sz="3600" kern="120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رد الفعل المناعي</a:t>
            </a:r>
            <a:endParaRPr lang="he-IL" sz="3600" dirty="0">
              <a:solidFill>
                <a:schemeClr val="tx1"/>
              </a:solidFill>
            </a:endParaRPr>
          </a:p>
        </p:txBody>
      </p:sp>
      <p:grpSp>
        <p:nvGrpSpPr>
          <p:cNvPr id="7" name="קבוצה 7189">
            <a:extLst>
              <a:ext uri="{FF2B5EF4-FFF2-40B4-BE49-F238E27FC236}">
                <a16:creationId xmlns:a16="http://schemas.microsoft.com/office/drawing/2014/main" id="{BB9F81ED-63E7-472D-A895-761B28BB2B4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295400"/>
            <a:ext cx="8700220" cy="6037526"/>
            <a:chOff x="-95564" y="579721"/>
            <a:chExt cx="9109642" cy="6834858"/>
          </a:xfrm>
        </p:grpSpPr>
        <p:grpSp>
          <p:nvGrpSpPr>
            <p:cNvPr id="8" name="קבוצה 7167">
              <a:extLst>
                <a:ext uri="{FF2B5EF4-FFF2-40B4-BE49-F238E27FC236}">
                  <a16:creationId xmlns:a16="http://schemas.microsoft.com/office/drawing/2014/main" id="{35937A3A-8908-448E-A442-C30EFCE5A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2872" y="640050"/>
              <a:ext cx="3705804" cy="2030083"/>
              <a:chOff x="4522548" y="640050"/>
              <a:chExt cx="3705804" cy="2030083"/>
            </a:xfrm>
          </p:grpSpPr>
          <p:grpSp>
            <p:nvGrpSpPr>
              <p:cNvPr id="76" name="קבוצה 29">
                <a:extLst>
                  <a:ext uri="{FF2B5EF4-FFF2-40B4-BE49-F238E27FC236}">
                    <a16:creationId xmlns:a16="http://schemas.microsoft.com/office/drawing/2014/main" id="{F929B7B8-079E-438F-B2A1-DF99A006E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8383" y="677429"/>
                <a:ext cx="879969" cy="920466"/>
                <a:chOff x="7787028" y="677428"/>
                <a:chExt cx="1098705" cy="1235881"/>
              </a:xfrm>
            </p:grpSpPr>
            <p:sp>
              <p:nvSpPr>
                <p:cNvPr id="90" name="אליפסה 2">
                  <a:extLst>
                    <a:ext uri="{FF2B5EF4-FFF2-40B4-BE49-F238E27FC236}">
                      <a16:creationId xmlns:a16="http://schemas.microsoft.com/office/drawing/2014/main" id="{E72B7D0C-1010-4CCD-A884-8BCA49EA1BF5}"/>
                    </a:ext>
                  </a:extLst>
                </p:cNvPr>
                <p:cNvSpPr/>
                <p:nvPr/>
              </p:nvSpPr>
              <p:spPr>
                <a:xfrm>
                  <a:off x="7787296" y="678391"/>
                  <a:ext cx="1098043" cy="1234129"/>
                </a:xfrm>
                <a:custGeom>
                  <a:avLst/>
                  <a:gdLst>
                    <a:gd name="connsiteX0" fmla="*/ 0 w 1944216"/>
                    <a:gd name="connsiteY0" fmla="*/ 1123268 h 2246536"/>
                    <a:gd name="connsiteX1" fmla="*/ 972108 w 1944216"/>
                    <a:gd name="connsiteY1" fmla="*/ 0 h 2246536"/>
                    <a:gd name="connsiteX2" fmla="*/ 1944216 w 1944216"/>
                    <a:gd name="connsiteY2" fmla="*/ 1123268 h 2246536"/>
                    <a:gd name="connsiteX3" fmla="*/ 972108 w 1944216"/>
                    <a:gd name="connsiteY3" fmla="*/ 2246536 h 2246536"/>
                    <a:gd name="connsiteX4" fmla="*/ 0 w 1944216"/>
                    <a:gd name="connsiteY4" fmla="*/ 1123268 h 2246536"/>
                    <a:gd name="connsiteX0" fmla="*/ 1 w 1944217"/>
                    <a:gd name="connsiteY0" fmla="*/ 1123857 h 2247125"/>
                    <a:gd name="connsiteX1" fmla="*/ 977281 w 1944217"/>
                    <a:gd name="connsiteY1" fmla="*/ 970974 h 2247125"/>
                    <a:gd name="connsiteX2" fmla="*/ 972109 w 1944217"/>
                    <a:gd name="connsiteY2" fmla="*/ 589 h 2247125"/>
                    <a:gd name="connsiteX3" fmla="*/ 1944217 w 1944217"/>
                    <a:gd name="connsiteY3" fmla="*/ 1123857 h 2247125"/>
                    <a:gd name="connsiteX4" fmla="*/ 972109 w 1944217"/>
                    <a:gd name="connsiteY4" fmla="*/ 2247125 h 2247125"/>
                    <a:gd name="connsiteX5" fmla="*/ 1 w 1944217"/>
                    <a:gd name="connsiteY5" fmla="*/ 1123857 h 2247125"/>
                    <a:gd name="connsiteX0" fmla="*/ 1 w 1944217"/>
                    <a:gd name="connsiteY0" fmla="*/ 1123857 h 2247125"/>
                    <a:gd name="connsiteX1" fmla="*/ 977281 w 1944217"/>
                    <a:gd name="connsiteY1" fmla="*/ 970974 h 2247125"/>
                    <a:gd name="connsiteX2" fmla="*/ 529196 w 1944217"/>
                    <a:gd name="connsiteY2" fmla="*/ 589 h 2247125"/>
                    <a:gd name="connsiteX3" fmla="*/ 1944217 w 1944217"/>
                    <a:gd name="connsiteY3" fmla="*/ 1123857 h 2247125"/>
                    <a:gd name="connsiteX4" fmla="*/ 972109 w 1944217"/>
                    <a:gd name="connsiteY4" fmla="*/ 2247125 h 2247125"/>
                    <a:gd name="connsiteX5" fmla="*/ 1 w 1944217"/>
                    <a:gd name="connsiteY5" fmla="*/ 1123857 h 2247125"/>
                    <a:gd name="connsiteX0" fmla="*/ 1 w 1944217"/>
                    <a:gd name="connsiteY0" fmla="*/ 1147683 h 2270951"/>
                    <a:gd name="connsiteX1" fmla="*/ 977281 w 1944217"/>
                    <a:gd name="connsiteY1" fmla="*/ 994800 h 2270951"/>
                    <a:gd name="connsiteX2" fmla="*/ 877270 w 1944217"/>
                    <a:gd name="connsiteY2" fmla="*/ 423301 h 2270951"/>
                    <a:gd name="connsiteX3" fmla="*/ 529196 w 1944217"/>
                    <a:gd name="connsiteY3" fmla="*/ 24415 h 2270951"/>
                    <a:gd name="connsiteX4" fmla="*/ 1944217 w 1944217"/>
                    <a:gd name="connsiteY4" fmla="*/ 1147683 h 2270951"/>
                    <a:gd name="connsiteX5" fmla="*/ 972109 w 1944217"/>
                    <a:gd name="connsiteY5" fmla="*/ 2270951 h 2270951"/>
                    <a:gd name="connsiteX6" fmla="*/ 1 w 1944217"/>
                    <a:gd name="connsiteY6" fmla="*/ 1147683 h 2270951"/>
                    <a:gd name="connsiteX0" fmla="*/ 16379 w 1960595"/>
                    <a:gd name="connsiteY0" fmla="*/ 1147683 h 2270951"/>
                    <a:gd name="connsiteX1" fmla="*/ 422160 w 1960595"/>
                    <a:gd name="connsiteY1" fmla="*/ 1223401 h 2270951"/>
                    <a:gd name="connsiteX2" fmla="*/ 993659 w 1960595"/>
                    <a:gd name="connsiteY2" fmla="*/ 994800 h 2270951"/>
                    <a:gd name="connsiteX3" fmla="*/ 893648 w 1960595"/>
                    <a:gd name="connsiteY3" fmla="*/ 423301 h 2270951"/>
                    <a:gd name="connsiteX4" fmla="*/ 545574 w 1960595"/>
                    <a:gd name="connsiteY4" fmla="*/ 24415 h 2270951"/>
                    <a:gd name="connsiteX5" fmla="*/ 1960595 w 1960595"/>
                    <a:gd name="connsiteY5" fmla="*/ 1147683 h 2270951"/>
                    <a:gd name="connsiteX6" fmla="*/ 988487 w 1960595"/>
                    <a:gd name="connsiteY6" fmla="*/ 2270951 h 2270951"/>
                    <a:gd name="connsiteX7" fmla="*/ 16379 w 1960595"/>
                    <a:gd name="connsiteY7" fmla="*/ 1147683 h 2270951"/>
                    <a:gd name="connsiteX0" fmla="*/ 17584 w 1933225"/>
                    <a:gd name="connsiteY0" fmla="*/ 747633 h 2276278"/>
                    <a:gd name="connsiteX1" fmla="*/ 394790 w 1933225"/>
                    <a:gd name="connsiteY1" fmla="*/ 1223401 h 2276278"/>
                    <a:gd name="connsiteX2" fmla="*/ 966289 w 1933225"/>
                    <a:gd name="connsiteY2" fmla="*/ 994800 h 2276278"/>
                    <a:gd name="connsiteX3" fmla="*/ 866278 w 1933225"/>
                    <a:gd name="connsiteY3" fmla="*/ 423301 h 2276278"/>
                    <a:gd name="connsiteX4" fmla="*/ 518204 w 1933225"/>
                    <a:gd name="connsiteY4" fmla="*/ 24415 h 2276278"/>
                    <a:gd name="connsiteX5" fmla="*/ 1933225 w 1933225"/>
                    <a:gd name="connsiteY5" fmla="*/ 1147683 h 2276278"/>
                    <a:gd name="connsiteX6" fmla="*/ 961117 w 1933225"/>
                    <a:gd name="connsiteY6" fmla="*/ 2270951 h 2276278"/>
                    <a:gd name="connsiteX7" fmla="*/ 17584 w 1933225"/>
                    <a:gd name="connsiteY7" fmla="*/ 747633 h 2276278"/>
                    <a:gd name="connsiteX0" fmla="*/ 27908 w 1943549"/>
                    <a:gd name="connsiteY0" fmla="*/ 747633 h 2273303"/>
                    <a:gd name="connsiteX1" fmla="*/ 405114 w 1943549"/>
                    <a:gd name="connsiteY1" fmla="*/ 1223401 h 2273303"/>
                    <a:gd name="connsiteX2" fmla="*/ 976613 w 1943549"/>
                    <a:gd name="connsiteY2" fmla="*/ 994800 h 2273303"/>
                    <a:gd name="connsiteX3" fmla="*/ 876602 w 1943549"/>
                    <a:gd name="connsiteY3" fmla="*/ 423301 h 2273303"/>
                    <a:gd name="connsiteX4" fmla="*/ 528528 w 1943549"/>
                    <a:gd name="connsiteY4" fmla="*/ 24415 h 2273303"/>
                    <a:gd name="connsiteX5" fmla="*/ 1943549 w 1943549"/>
                    <a:gd name="connsiteY5" fmla="*/ 1147683 h 2273303"/>
                    <a:gd name="connsiteX6" fmla="*/ 971441 w 1943549"/>
                    <a:gd name="connsiteY6" fmla="*/ 2270951 h 2273303"/>
                    <a:gd name="connsiteX7" fmla="*/ 133652 w 1943549"/>
                    <a:gd name="connsiteY7" fmla="*/ 1423425 h 2273303"/>
                    <a:gd name="connsiteX8" fmla="*/ 27908 w 1943549"/>
                    <a:gd name="connsiteY8" fmla="*/ 747633 h 2273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3549" h="2273303">
                      <a:moveTo>
                        <a:pt x="27908" y="747633"/>
                      </a:moveTo>
                      <a:cubicBezTo>
                        <a:pt x="73152" y="714296"/>
                        <a:pt x="242234" y="1248881"/>
                        <a:pt x="405114" y="1223401"/>
                      </a:cubicBezTo>
                      <a:cubicBezTo>
                        <a:pt x="567994" y="1197921"/>
                        <a:pt x="898032" y="1101956"/>
                        <a:pt x="976613" y="994800"/>
                      </a:cubicBezTo>
                      <a:cubicBezTo>
                        <a:pt x="1103774" y="885976"/>
                        <a:pt x="951283" y="585032"/>
                        <a:pt x="876602" y="423301"/>
                      </a:cubicBezTo>
                      <a:cubicBezTo>
                        <a:pt x="801921" y="261570"/>
                        <a:pt x="350703" y="-96315"/>
                        <a:pt x="528528" y="24415"/>
                      </a:cubicBezTo>
                      <a:cubicBezTo>
                        <a:pt x="706353" y="145145"/>
                        <a:pt x="1943549" y="527319"/>
                        <a:pt x="1943549" y="1147683"/>
                      </a:cubicBezTo>
                      <a:cubicBezTo>
                        <a:pt x="1943549" y="1768047"/>
                        <a:pt x="1273090" y="2224994"/>
                        <a:pt x="971441" y="2270951"/>
                      </a:cubicBezTo>
                      <a:cubicBezTo>
                        <a:pt x="669792" y="2316908"/>
                        <a:pt x="290907" y="1677311"/>
                        <a:pt x="133652" y="1423425"/>
                      </a:cubicBezTo>
                      <a:cubicBezTo>
                        <a:pt x="-23603" y="1169539"/>
                        <a:pt x="-17336" y="780970"/>
                        <a:pt x="27908" y="74763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91" name="קבוצה 13">
                  <a:extLst>
                    <a:ext uri="{FF2B5EF4-FFF2-40B4-BE49-F238E27FC236}">
                      <a16:creationId xmlns:a16="http://schemas.microsoft.com/office/drawing/2014/main" id="{609DE99A-183E-437D-9DF2-C5CF9A1BD3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77007" y="959818"/>
                  <a:ext cx="241194" cy="246331"/>
                  <a:chOff x="7313691" y="4272039"/>
                  <a:chExt cx="426660" cy="453105"/>
                </a:xfrm>
              </p:grpSpPr>
              <p:sp>
                <p:nvSpPr>
                  <p:cNvPr id="92" name="משולש שווה שוקיים 14">
                    <a:extLst>
                      <a:ext uri="{FF2B5EF4-FFF2-40B4-BE49-F238E27FC236}">
                        <a16:creationId xmlns:a16="http://schemas.microsoft.com/office/drawing/2014/main" id="{F85643A0-1282-4727-A7FD-1017484EB194}"/>
                      </a:ext>
                    </a:extLst>
                  </p:cNvPr>
                  <p:cNvSpPr/>
                  <p:nvPr/>
                </p:nvSpPr>
                <p:spPr>
                  <a:xfrm>
                    <a:off x="7451426" y="4271908"/>
                    <a:ext cx="287500" cy="207795"/>
                  </a:xfrm>
                  <a:prstGeom prst="triangle">
                    <a:avLst/>
                  </a:prstGeom>
                  <a:solidFill>
                    <a:srgbClr val="FF66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3" name="משולש שווה שוקיים 15">
                    <a:extLst>
                      <a:ext uri="{FF2B5EF4-FFF2-40B4-BE49-F238E27FC236}">
                        <a16:creationId xmlns:a16="http://schemas.microsoft.com/office/drawing/2014/main" id="{BB2B9D8A-F951-4B64-85D0-70D76F277CF5}"/>
                      </a:ext>
                    </a:extLst>
                  </p:cNvPr>
                  <p:cNvSpPr/>
                  <p:nvPr/>
                </p:nvSpPr>
                <p:spPr>
                  <a:xfrm flipV="1">
                    <a:off x="7451426" y="4479703"/>
                    <a:ext cx="287500" cy="247004"/>
                  </a:xfrm>
                  <a:prstGeom prst="triangle">
                    <a:avLst/>
                  </a:prstGeom>
                  <a:solidFill>
                    <a:srgbClr val="FF66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94" name="משולש שווה שוקיים 16">
                    <a:extLst>
                      <a:ext uri="{FF2B5EF4-FFF2-40B4-BE49-F238E27FC236}">
                        <a16:creationId xmlns:a16="http://schemas.microsoft.com/office/drawing/2014/main" id="{47E31EAB-AE6F-4F86-99F2-FF7120F7026A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7227739" y="4362778"/>
                    <a:ext cx="450880" cy="276981"/>
                  </a:xfrm>
                  <a:prstGeom prst="triangle">
                    <a:avLst/>
                  </a:prstGeom>
                  <a:solidFill>
                    <a:srgbClr val="FF66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7" name="קבוצה 24">
                <a:extLst>
                  <a:ext uri="{FF2B5EF4-FFF2-40B4-BE49-F238E27FC236}">
                    <a16:creationId xmlns:a16="http://schemas.microsoft.com/office/drawing/2014/main" id="{ADF19265-FCB3-45B4-ABE5-CCD8EB909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27890" y="658067"/>
                <a:ext cx="1027884" cy="939828"/>
                <a:chOff x="3636562" y="3402961"/>
                <a:chExt cx="2016224" cy="1944216"/>
              </a:xfrm>
            </p:grpSpPr>
            <p:sp>
              <p:nvSpPr>
                <p:cNvPr id="85" name="אליפסה 84">
                  <a:extLst>
                    <a:ext uri="{FF2B5EF4-FFF2-40B4-BE49-F238E27FC236}">
                      <a16:creationId xmlns:a16="http://schemas.microsoft.com/office/drawing/2014/main" id="{4F744BF3-85E7-4367-9FDA-315A163186A3}"/>
                    </a:ext>
                  </a:extLst>
                </p:cNvPr>
                <p:cNvSpPr/>
                <p:nvPr/>
              </p:nvSpPr>
              <p:spPr>
                <a:xfrm>
                  <a:off x="3636470" y="3401805"/>
                  <a:ext cx="2017742" cy="194415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6" name="מלבן מעוגל 12">
                  <a:extLst>
                    <a:ext uri="{FF2B5EF4-FFF2-40B4-BE49-F238E27FC236}">
                      <a16:creationId xmlns:a16="http://schemas.microsoft.com/office/drawing/2014/main" id="{D6B74D2B-49CE-4773-A3CE-8F4D71B8E73D}"/>
                    </a:ext>
                  </a:extLst>
                </p:cNvPr>
                <p:cNvSpPr/>
                <p:nvPr/>
              </p:nvSpPr>
              <p:spPr>
                <a:xfrm>
                  <a:off x="4168931" y="3900980"/>
                  <a:ext cx="482638" cy="210179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7" name="משולש שווה שוקיים 20">
                  <a:extLst>
                    <a:ext uri="{FF2B5EF4-FFF2-40B4-BE49-F238E27FC236}">
                      <a16:creationId xmlns:a16="http://schemas.microsoft.com/office/drawing/2014/main" id="{60CDDF97-F51C-44DF-9B79-9DEDF9D3295C}"/>
                    </a:ext>
                  </a:extLst>
                </p:cNvPr>
                <p:cNvSpPr/>
                <p:nvPr/>
              </p:nvSpPr>
              <p:spPr>
                <a:xfrm>
                  <a:off x="4626658" y="4291782"/>
                  <a:ext cx="286470" cy="203611"/>
                </a:xfrm>
                <a:prstGeom prst="triangl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8" name="משולש שווה שוקיים 21">
                  <a:extLst>
                    <a:ext uri="{FF2B5EF4-FFF2-40B4-BE49-F238E27FC236}">
                      <a16:creationId xmlns:a16="http://schemas.microsoft.com/office/drawing/2014/main" id="{29C63812-E37E-40D9-9FCE-C9D5153EF090}"/>
                    </a:ext>
                  </a:extLst>
                </p:cNvPr>
                <p:cNvSpPr/>
                <p:nvPr/>
              </p:nvSpPr>
              <p:spPr>
                <a:xfrm flipV="1">
                  <a:off x="4651568" y="4616902"/>
                  <a:ext cx="289584" cy="246305"/>
                </a:xfrm>
                <a:prstGeom prst="triangl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9" name="משולש שווה שוקיים 22">
                  <a:extLst>
                    <a:ext uri="{FF2B5EF4-FFF2-40B4-BE49-F238E27FC236}">
                      <a16:creationId xmlns:a16="http://schemas.microsoft.com/office/drawing/2014/main" id="{90B2AF9E-91A5-4D47-96E7-4DDD09E92F15}"/>
                    </a:ext>
                  </a:extLst>
                </p:cNvPr>
                <p:cNvSpPr/>
                <p:nvPr/>
              </p:nvSpPr>
              <p:spPr>
                <a:xfrm rot="5400000" flipV="1">
                  <a:off x="3856872" y="4478338"/>
                  <a:ext cx="446630" cy="277129"/>
                </a:xfrm>
                <a:prstGeom prst="triangl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78" name="קבוצה 25">
                <a:extLst>
                  <a:ext uri="{FF2B5EF4-FFF2-40B4-BE49-F238E27FC236}">
                    <a16:creationId xmlns:a16="http://schemas.microsoft.com/office/drawing/2014/main" id="{8D469D38-D0C3-4B07-84E9-4DCF01E32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588214">
                <a:off x="4522548" y="640050"/>
                <a:ext cx="1078440" cy="1140837"/>
                <a:chOff x="971600" y="3123087"/>
                <a:chExt cx="2016224" cy="2322137"/>
              </a:xfrm>
            </p:grpSpPr>
            <p:sp>
              <p:nvSpPr>
                <p:cNvPr id="82" name="אליפסה 81">
                  <a:extLst>
                    <a:ext uri="{FF2B5EF4-FFF2-40B4-BE49-F238E27FC236}">
                      <a16:creationId xmlns:a16="http://schemas.microsoft.com/office/drawing/2014/main" id="{DC338F35-8E5B-4A82-A16E-7AF433EBB71F}"/>
                    </a:ext>
                  </a:extLst>
                </p:cNvPr>
                <p:cNvSpPr/>
                <p:nvPr/>
              </p:nvSpPr>
              <p:spPr>
                <a:xfrm>
                  <a:off x="956577" y="3459609"/>
                  <a:ext cx="2006252" cy="1948473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3" name="מלבן מעוגל 9">
                  <a:extLst>
                    <a:ext uri="{FF2B5EF4-FFF2-40B4-BE49-F238E27FC236}">
                      <a16:creationId xmlns:a16="http://schemas.microsoft.com/office/drawing/2014/main" id="{B44E3BD4-40E7-4829-A41A-DFBF897DD2C7}"/>
                    </a:ext>
                  </a:extLst>
                </p:cNvPr>
                <p:cNvSpPr/>
                <p:nvPr/>
              </p:nvSpPr>
              <p:spPr>
                <a:xfrm>
                  <a:off x="1765567" y="3254431"/>
                  <a:ext cx="471886" cy="213266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4" name="משולש שווה שוקיים 23">
                  <a:extLst>
                    <a:ext uri="{FF2B5EF4-FFF2-40B4-BE49-F238E27FC236}">
                      <a16:creationId xmlns:a16="http://schemas.microsoft.com/office/drawing/2014/main" id="{D4E176E6-375A-4FC4-B939-85B4F7DE6A95}"/>
                    </a:ext>
                  </a:extLst>
                </p:cNvPr>
                <p:cNvSpPr/>
                <p:nvPr/>
              </p:nvSpPr>
              <p:spPr>
                <a:xfrm>
                  <a:off x="1822184" y="3053041"/>
                  <a:ext cx="281943" cy="206803"/>
                </a:xfrm>
                <a:prstGeom prst="triangl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79" name="קבוצה 28">
                <a:extLst>
                  <a:ext uri="{FF2B5EF4-FFF2-40B4-BE49-F238E27FC236}">
                    <a16:creationId xmlns:a16="http://schemas.microsoft.com/office/drawing/2014/main" id="{51A03F4A-23B2-4A4A-A9AF-5EBDF16A2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4288" y="1618655"/>
                <a:ext cx="912751" cy="1051478"/>
                <a:chOff x="4339431" y="2739252"/>
                <a:chExt cx="952649" cy="1121796"/>
              </a:xfrm>
            </p:grpSpPr>
            <p:sp>
              <p:nvSpPr>
                <p:cNvPr id="80" name="צורת L 79">
                  <a:extLst>
                    <a:ext uri="{FF2B5EF4-FFF2-40B4-BE49-F238E27FC236}">
                      <a16:creationId xmlns:a16="http://schemas.microsoft.com/office/drawing/2014/main" id="{CA2E5B5F-CFE0-47E1-8838-3706E9C5E2FB}"/>
                    </a:ext>
                  </a:extLst>
                </p:cNvPr>
                <p:cNvSpPr/>
                <p:nvPr/>
              </p:nvSpPr>
              <p:spPr>
                <a:xfrm rot="19542094">
                  <a:off x="4673391" y="2775755"/>
                  <a:ext cx="452314" cy="335345"/>
                </a:xfrm>
                <a:prstGeom prst="corner">
                  <a:avLst/>
                </a:prstGeom>
                <a:solidFill>
                  <a:srgbClr val="C6D9F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1" name="אליפסה 80">
                  <a:extLst>
                    <a:ext uri="{FF2B5EF4-FFF2-40B4-BE49-F238E27FC236}">
                      <a16:creationId xmlns:a16="http://schemas.microsoft.com/office/drawing/2014/main" id="{D575AA55-B51F-4B0B-AF54-BA6FA59F6AE1}"/>
                    </a:ext>
                  </a:extLst>
                </p:cNvPr>
                <p:cNvSpPr/>
                <p:nvPr/>
              </p:nvSpPr>
              <p:spPr>
                <a:xfrm>
                  <a:off x="4375162" y="2926490"/>
                  <a:ext cx="952675" cy="934901"/>
                </a:xfrm>
                <a:prstGeom prst="ellipse">
                  <a:avLst/>
                </a:prstGeom>
                <a:solidFill>
                  <a:srgbClr val="C6D9F0"/>
                </a:solidFill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9" name="קבוצה 30">
              <a:extLst>
                <a:ext uri="{FF2B5EF4-FFF2-40B4-BE49-F238E27FC236}">
                  <a16:creationId xmlns:a16="http://schemas.microsoft.com/office/drawing/2014/main" id="{E251D9F9-52F7-447C-A081-B6A6B40F8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7748" y="3069703"/>
              <a:ext cx="816403" cy="862553"/>
              <a:chOff x="4339431" y="2739252"/>
              <a:chExt cx="952649" cy="1121796"/>
            </a:xfrm>
          </p:grpSpPr>
          <p:sp>
            <p:nvSpPr>
              <p:cNvPr id="74" name="צורת L 73">
                <a:extLst>
                  <a:ext uri="{FF2B5EF4-FFF2-40B4-BE49-F238E27FC236}">
                    <a16:creationId xmlns:a16="http://schemas.microsoft.com/office/drawing/2014/main" id="{C3BDBAAD-E275-4606-BBE1-A92245B3D3C8}"/>
                  </a:ext>
                </a:extLst>
              </p:cNvPr>
              <p:cNvSpPr/>
              <p:nvPr/>
            </p:nvSpPr>
            <p:spPr>
              <a:xfrm rot="19542094">
                <a:off x="4637536" y="2738230"/>
                <a:ext cx="451975" cy="373697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8FB03BE1-F7FF-4A83-BC49-76063C39F085}"/>
                  </a:ext>
                </a:extLst>
              </p:cNvPr>
              <p:cNvSpPr/>
              <p:nvPr/>
            </p:nvSpPr>
            <p:spPr>
              <a:xfrm>
                <a:off x="4339306" y="2926110"/>
                <a:ext cx="952111" cy="935276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0" name="קבוצה 33">
              <a:extLst>
                <a:ext uri="{FF2B5EF4-FFF2-40B4-BE49-F238E27FC236}">
                  <a16:creationId xmlns:a16="http://schemas.microsoft.com/office/drawing/2014/main" id="{40BACFB4-25B6-45B1-872C-AA23F98F7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5838" y="3061728"/>
              <a:ext cx="816403" cy="910902"/>
              <a:chOff x="4339431" y="2739252"/>
              <a:chExt cx="952649" cy="1121796"/>
            </a:xfrm>
          </p:grpSpPr>
          <p:sp>
            <p:nvSpPr>
              <p:cNvPr id="72" name="צורת L 71">
                <a:extLst>
                  <a:ext uri="{FF2B5EF4-FFF2-40B4-BE49-F238E27FC236}">
                    <a16:creationId xmlns:a16="http://schemas.microsoft.com/office/drawing/2014/main" id="{5748D3B7-4940-458A-9E24-8E0D1F107849}"/>
                  </a:ext>
                </a:extLst>
              </p:cNvPr>
              <p:cNvSpPr/>
              <p:nvPr/>
            </p:nvSpPr>
            <p:spPr>
              <a:xfrm rot="19542094">
                <a:off x="4637177" y="2738330"/>
                <a:ext cx="453828" cy="371457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3" name="אליפסה 72">
                <a:extLst>
                  <a:ext uri="{FF2B5EF4-FFF2-40B4-BE49-F238E27FC236}">
                    <a16:creationId xmlns:a16="http://schemas.microsoft.com/office/drawing/2014/main" id="{276F3D9B-AD60-49B7-ABC1-031ACC0D3AD0}"/>
                  </a:ext>
                </a:extLst>
              </p:cNvPr>
              <p:cNvSpPr/>
              <p:nvPr/>
            </p:nvSpPr>
            <p:spPr>
              <a:xfrm>
                <a:off x="4338948" y="2924059"/>
                <a:ext cx="953963" cy="936463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1" name="קבוצה 36">
              <a:extLst>
                <a:ext uri="{FF2B5EF4-FFF2-40B4-BE49-F238E27FC236}">
                  <a16:creationId xmlns:a16="http://schemas.microsoft.com/office/drawing/2014/main" id="{682FB151-FB6D-4970-9E76-62BDFAFAB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2427" y="3082423"/>
              <a:ext cx="816403" cy="910902"/>
              <a:chOff x="4339431" y="2739252"/>
              <a:chExt cx="952649" cy="1121796"/>
            </a:xfrm>
          </p:grpSpPr>
          <p:sp>
            <p:nvSpPr>
              <p:cNvPr id="70" name="צורת L 69">
                <a:extLst>
                  <a:ext uri="{FF2B5EF4-FFF2-40B4-BE49-F238E27FC236}">
                    <a16:creationId xmlns:a16="http://schemas.microsoft.com/office/drawing/2014/main" id="{71139EEF-3453-4731-BADF-18C9FE544FFC}"/>
                  </a:ext>
                </a:extLst>
              </p:cNvPr>
              <p:cNvSpPr/>
              <p:nvPr/>
            </p:nvSpPr>
            <p:spPr>
              <a:xfrm rot="19542094">
                <a:off x="4636989" y="2740214"/>
                <a:ext cx="453827" cy="371457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1" name="אליפסה 70">
                <a:extLst>
                  <a:ext uri="{FF2B5EF4-FFF2-40B4-BE49-F238E27FC236}">
                    <a16:creationId xmlns:a16="http://schemas.microsoft.com/office/drawing/2014/main" id="{0D80FC0F-9AB8-4DA3-A633-1D5FD03D9DF6}"/>
                  </a:ext>
                </a:extLst>
              </p:cNvPr>
              <p:cNvSpPr/>
              <p:nvPr/>
            </p:nvSpPr>
            <p:spPr>
              <a:xfrm>
                <a:off x="4338759" y="2925943"/>
                <a:ext cx="953964" cy="934509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2" name="קבוצה 39">
              <a:extLst>
                <a:ext uri="{FF2B5EF4-FFF2-40B4-BE49-F238E27FC236}">
                  <a16:creationId xmlns:a16="http://schemas.microsoft.com/office/drawing/2014/main" id="{F9919E12-1966-45B7-93B5-041312F89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3028" y="3045344"/>
              <a:ext cx="816403" cy="927286"/>
              <a:chOff x="4339431" y="2739252"/>
              <a:chExt cx="952649" cy="1121794"/>
            </a:xfrm>
          </p:grpSpPr>
          <p:sp>
            <p:nvSpPr>
              <p:cNvPr id="68" name="צורת L 67">
                <a:extLst>
                  <a:ext uri="{FF2B5EF4-FFF2-40B4-BE49-F238E27FC236}">
                    <a16:creationId xmlns:a16="http://schemas.microsoft.com/office/drawing/2014/main" id="{ED5E85F2-3E20-4191-94F4-E9C9EB6BE330}"/>
                  </a:ext>
                </a:extLst>
              </p:cNvPr>
              <p:cNvSpPr/>
              <p:nvPr/>
            </p:nvSpPr>
            <p:spPr>
              <a:xfrm rot="19542094">
                <a:off x="4638549" y="2738962"/>
                <a:ext cx="451975" cy="370656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9" name="אליפסה 68">
                <a:extLst>
                  <a:ext uri="{FF2B5EF4-FFF2-40B4-BE49-F238E27FC236}">
                    <a16:creationId xmlns:a16="http://schemas.microsoft.com/office/drawing/2014/main" id="{9E399A52-2688-4CCE-95E8-5F3FD5BFBB3B}"/>
                  </a:ext>
                </a:extLst>
              </p:cNvPr>
              <p:cNvSpPr/>
              <p:nvPr/>
            </p:nvSpPr>
            <p:spPr>
              <a:xfrm>
                <a:off x="4340319" y="2925250"/>
                <a:ext cx="952111" cy="935279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3" name="קבוצה 42">
              <a:extLst>
                <a:ext uri="{FF2B5EF4-FFF2-40B4-BE49-F238E27FC236}">
                  <a16:creationId xmlns:a16="http://schemas.microsoft.com/office/drawing/2014/main" id="{3A0BD5D9-626B-49CA-94D9-BFF7FB401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8634" y="3047173"/>
              <a:ext cx="816403" cy="936569"/>
              <a:chOff x="4339431" y="2739252"/>
              <a:chExt cx="952649" cy="1121796"/>
            </a:xfrm>
          </p:grpSpPr>
          <p:sp>
            <p:nvSpPr>
              <p:cNvPr id="66" name="צורת L 65">
                <a:extLst>
                  <a:ext uri="{FF2B5EF4-FFF2-40B4-BE49-F238E27FC236}">
                    <a16:creationId xmlns:a16="http://schemas.microsoft.com/office/drawing/2014/main" id="{091E49DC-5316-41CC-889E-7E9BB2EFFE23}"/>
                  </a:ext>
                </a:extLst>
              </p:cNvPr>
              <p:cNvSpPr/>
              <p:nvPr/>
            </p:nvSpPr>
            <p:spPr>
              <a:xfrm rot="19542094">
                <a:off x="4636921" y="2738676"/>
                <a:ext cx="453827" cy="370784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F658F89D-D5B4-4D93-B081-8EE54B320813}"/>
                  </a:ext>
                </a:extLst>
              </p:cNvPr>
              <p:cNvSpPr/>
              <p:nvPr/>
            </p:nvSpPr>
            <p:spPr>
              <a:xfrm>
                <a:off x="4338691" y="2925019"/>
                <a:ext cx="953964" cy="935519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4" name="קבוצה 45">
              <a:extLst>
                <a:ext uri="{FF2B5EF4-FFF2-40B4-BE49-F238E27FC236}">
                  <a16:creationId xmlns:a16="http://schemas.microsoft.com/office/drawing/2014/main" id="{17A69AD7-C17D-457F-9B04-3A4AEEB94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2075" y="2993298"/>
              <a:ext cx="816403" cy="852243"/>
              <a:chOff x="4339431" y="2739252"/>
              <a:chExt cx="952649" cy="1121796"/>
            </a:xfrm>
          </p:grpSpPr>
          <p:sp>
            <p:nvSpPr>
              <p:cNvPr id="64" name="צורת L 63">
                <a:extLst>
                  <a:ext uri="{FF2B5EF4-FFF2-40B4-BE49-F238E27FC236}">
                    <a16:creationId xmlns:a16="http://schemas.microsoft.com/office/drawing/2014/main" id="{B3EAFD94-8453-4E8E-877D-8777D75F0BE7}"/>
                  </a:ext>
                </a:extLst>
              </p:cNvPr>
              <p:cNvSpPr/>
              <p:nvPr/>
            </p:nvSpPr>
            <p:spPr>
              <a:xfrm rot="19542094">
                <a:off x="4637341" y="2738487"/>
                <a:ext cx="451975" cy="371949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457B0138-B24F-4AFA-81E0-9BDF985CA94D}"/>
                  </a:ext>
                </a:extLst>
              </p:cNvPr>
              <p:cNvSpPr/>
              <p:nvPr/>
            </p:nvSpPr>
            <p:spPr>
              <a:xfrm>
                <a:off x="4339111" y="2924461"/>
                <a:ext cx="952111" cy="936142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5" name="צורת L 14">
              <a:extLst>
                <a:ext uri="{FF2B5EF4-FFF2-40B4-BE49-F238E27FC236}">
                  <a16:creationId xmlns:a16="http://schemas.microsoft.com/office/drawing/2014/main" id="{CC3CAEE4-24D1-48F9-8B8D-4A90FC50BE8C}"/>
                </a:ext>
              </a:extLst>
            </p:cNvPr>
            <p:cNvSpPr/>
            <p:nvPr/>
          </p:nvSpPr>
          <p:spPr>
            <a:xfrm rot="19542094">
              <a:off x="3412668" y="4408765"/>
              <a:ext cx="274627" cy="219075"/>
            </a:xfrm>
            <a:prstGeom prst="corner">
              <a:avLst/>
            </a:prstGeom>
            <a:solidFill>
              <a:srgbClr val="C6D9F0"/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צורת L 15">
              <a:extLst>
                <a:ext uri="{FF2B5EF4-FFF2-40B4-BE49-F238E27FC236}">
                  <a16:creationId xmlns:a16="http://schemas.microsoft.com/office/drawing/2014/main" id="{1B22F275-C712-4067-AC75-97FDD36E0AA0}"/>
                </a:ext>
              </a:extLst>
            </p:cNvPr>
            <p:cNvSpPr/>
            <p:nvPr/>
          </p:nvSpPr>
          <p:spPr>
            <a:xfrm rot="19542094">
              <a:off x="3974620" y="4240491"/>
              <a:ext cx="274627" cy="219075"/>
            </a:xfrm>
            <a:prstGeom prst="corner">
              <a:avLst/>
            </a:prstGeom>
            <a:solidFill>
              <a:srgbClr val="C6D9F0"/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צורת L 16">
              <a:extLst>
                <a:ext uri="{FF2B5EF4-FFF2-40B4-BE49-F238E27FC236}">
                  <a16:creationId xmlns:a16="http://schemas.microsoft.com/office/drawing/2014/main" id="{0DA403FF-3D8E-4290-8D71-7A12677A92D7}"/>
                </a:ext>
              </a:extLst>
            </p:cNvPr>
            <p:cNvSpPr/>
            <p:nvPr/>
          </p:nvSpPr>
          <p:spPr>
            <a:xfrm rot="2979040">
              <a:off x="4413541" y="5730361"/>
              <a:ext cx="280988" cy="238115"/>
            </a:xfrm>
            <a:prstGeom prst="corner">
              <a:avLst/>
            </a:prstGeom>
            <a:solidFill>
              <a:srgbClr val="C6D9F0"/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צורת L 17">
              <a:extLst>
                <a:ext uri="{FF2B5EF4-FFF2-40B4-BE49-F238E27FC236}">
                  <a16:creationId xmlns:a16="http://schemas.microsoft.com/office/drawing/2014/main" id="{CF17A1F7-AF8B-4CA6-9EA4-93FEB08471B4}"/>
                </a:ext>
              </a:extLst>
            </p:cNvPr>
            <p:cNvSpPr/>
            <p:nvPr/>
          </p:nvSpPr>
          <p:spPr>
            <a:xfrm rot="19542094">
              <a:off x="4661980" y="4207153"/>
              <a:ext cx="276214" cy="220663"/>
            </a:xfrm>
            <a:prstGeom prst="corner">
              <a:avLst/>
            </a:prstGeom>
            <a:solidFill>
              <a:srgbClr val="C6D9F0"/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צורת L 18">
              <a:extLst>
                <a:ext uri="{FF2B5EF4-FFF2-40B4-BE49-F238E27FC236}">
                  <a16:creationId xmlns:a16="http://schemas.microsoft.com/office/drawing/2014/main" id="{29F6F6F4-B197-44E9-8D02-55BE4F3B390D}"/>
                </a:ext>
              </a:extLst>
            </p:cNvPr>
            <p:cNvSpPr/>
            <p:nvPr/>
          </p:nvSpPr>
          <p:spPr>
            <a:xfrm rot="19542094">
              <a:off x="2863415" y="4375427"/>
              <a:ext cx="276214" cy="220663"/>
            </a:xfrm>
            <a:prstGeom prst="corner">
              <a:avLst/>
            </a:prstGeom>
            <a:solidFill>
              <a:srgbClr val="C6D9F0"/>
            </a:solidFill>
            <a:ln w="25400" cap="flat" cmpd="sng" algn="ctr">
              <a:solidFill>
                <a:srgbClr val="C6D9F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0" name="קבוצה 53">
              <a:extLst>
                <a:ext uri="{FF2B5EF4-FFF2-40B4-BE49-F238E27FC236}">
                  <a16:creationId xmlns:a16="http://schemas.microsoft.com/office/drawing/2014/main" id="{72254FF2-E8C5-49A7-BB01-E2BDFBB6A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2787" y="5705251"/>
              <a:ext cx="241194" cy="246331"/>
              <a:chOff x="7313691" y="4272039"/>
              <a:chExt cx="426660" cy="453105"/>
            </a:xfrm>
          </p:grpSpPr>
          <p:sp>
            <p:nvSpPr>
              <p:cNvPr id="61" name="משולש שווה שוקיים 54">
                <a:extLst>
                  <a:ext uri="{FF2B5EF4-FFF2-40B4-BE49-F238E27FC236}">
                    <a16:creationId xmlns:a16="http://schemas.microsoft.com/office/drawing/2014/main" id="{AB409D2A-5AD0-4FE0-8CDC-03F469BC8812}"/>
                  </a:ext>
                </a:extLst>
              </p:cNvPr>
              <p:cNvSpPr/>
              <p:nvPr/>
            </p:nvSpPr>
            <p:spPr>
              <a:xfrm>
                <a:off x="7452083" y="4272957"/>
                <a:ext cx="289234" cy="204405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2" name="משולש שווה שוקיים 55">
                <a:extLst>
                  <a:ext uri="{FF2B5EF4-FFF2-40B4-BE49-F238E27FC236}">
                    <a16:creationId xmlns:a16="http://schemas.microsoft.com/office/drawing/2014/main" id="{81BC0511-4DB0-4F80-850E-D7C17297DA97}"/>
                  </a:ext>
                </a:extLst>
              </p:cNvPr>
              <p:cNvSpPr/>
              <p:nvPr/>
            </p:nvSpPr>
            <p:spPr>
              <a:xfrm flipV="1">
                <a:off x="7452083" y="4477362"/>
                <a:ext cx="289234" cy="248207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3" name="משולש שווה שוקיים 56">
                <a:extLst>
                  <a:ext uri="{FF2B5EF4-FFF2-40B4-BE49-F238E27FC236}">
                    <a16:creationId xmlns:a16="http://schemas.microsoft.com/office/drawing/2014/main" id="{4A36D5D1-33C7-42C2-AA9D-B5A7D11988B5}"/>
                  </a:ext>
                </a:extLst>
              </p:cNvPr>
              <p:cNvSpPr/>
              <p:nvPr/>
            </p:nvSpPr>
            <p:spPr>
              <a:xfrm rot="5400000" flipV="1">
                <a:off x="7230101" y="4363183"/>
                <a:ext cx="446772" cy="278000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21" name="קבוצה 57">
              <a:extLst>
                <a:ext uri="{FF2B5EF4-FFF2-40B4-BE49-F238E27FC236}">
                  <a16:creationId xmlns:a16="http://schemas.microsoft.com/office/drawing/2014/main" id="{83D12EC9-A045-4AED-9CF3-C076496F5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7259" y="5429806"/>
              <a:ext cx="241194" cy="246331"/>
              <a:chOff x="7313691" y="4272039"/>
              <a:chExt cx="426660" cy="453105"/>
            </a:xfrm>
          </p:grpSpPr>
          <p:sp>
            <p:nvSpPr>
              <p:cNvPr id="58" name="משולש שווה שוקיים 58">
                <a:extLst>
                  <a:ext uri="{FF2B5EF4-FFF2-40B4-BE49-F238E27FC236}">
                    <a16:creationId xmlns:a16="http://schemas.microsoft.com/office/drawing/2014/main" id="{95A72753-2BD0-478E-833E-E1D5F923263B}"/>
                  </a:ext>
                </a:extLst>
              </p:cNvPr>
              <p:cNvSpPr/>
              <p:nvPr/>
            </p:nvSpPr>
            <p:spPr>
              <a:xfrm>
                <a:off x="7450747" y="4271524"/>
                <a:ext cx="289234" cy="207326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9" name="משולש שווה שוקיים 59">
                <a:extLst>
                  <a:ext uri="{FF2B5EF4-FFF2-40B4-BE49-F238E27FC236}">
                    <a16:creationId xmlns:a16="http://schemas.microsoft.com/office/drawing/2014/main" id="{A1F7009C-CD82-46D9-8CD8-4566AE615508}"/>
                  </a:ext>
                </a:extLst>
              </p:cNvPr>
              <p:cNvSpPr/>
              <p:nvPr/>
            </p:nvSpPr>
            <p:spPr>
              <a:xfrm flipV="1">
                <a:off x="7450747" y="4478850"/>
                <a:ext cx="289234" cy="245286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0" name="משולש שווה שוקיים 60">
                <a:extLst>
                  <a:ext uri="{FF2B5EF4-FFF2-40B4-BE49-F238E27FC236}">
                    <a16:creationId xmlns:a16="http://schemas.microsoft.com/office/drawing/2014/main" id="{9B848749-7854-46E7-9791-A1257ECC0D2A}"/>
                  </a:ext>
                </a:extLst>
              </p:cNvPr>
              <p:cNvSpPr/>
              <p:nvPr/>
            </p:nvSpPr>
            <p:spPr>
              <a:xfrm rot="5400000" flipV="1">
                <a:off x="7228766" y="4361750"/>
                <a:ext cx="446772" cy="278000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22" name="קבוצה 61">
              <a:extLst>
                <a:ext uri="{FF2B5EF4-FFF2-40B4-BE49-F238E27FC236}">
                  <a16:creationId xmlns:a16="http://schemas.microsoft.com/office/drawing/2014/main" id="{8E8F0E98-88EF-4C7D-A69B-1143EFBC5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6705" y="5825401"/>
              <a:ext cx="241194" cy="246331"/>
              <a:chOff x="7313691" y="4272039"/>
              <a:chExt cx="426660" cy="453105"/>
            </a:xfrm>
          </p:grpSpPr>
          <p:sp>
            <p:nvSpPr>
              <p:cNvPr id="55" name="משולש שווה שוקיים 62">
                <a:extLst>
                  <a:ext uri="{FF2B5EF4-FFF2-40B4-BE49-F238E27FC236}">
                    <a16:creationId xmlns:a16="http://schemas.microsoft.com/office/drawing/2014/main" id="{872AFCD9-5969-407A-AEC7-2BB585FE0E91}"/>
                  </a:ext>
                </a:extLst>
              </p:cNvPr>
              <p:cNvSpPr/>
              <p:nvPr/>
            </p:nvSpPr>
            <p:spPr>
              <a:xfrm>
                <a:off x="7451968" y="4270957"/>
                <a:ext cx="289234" cy="207324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6" name="משולש שווה שוקיים 63">
                <a:extLst>
                  <a:ext uri="{FF2B5EF4-FFF2-40B4-BE49-F238E27FC236}">
                    <a16:creationId xmlns:a16="http://schemas.microsoft.com/office/drawing/2014/main" id="{748BD3AF-9091-4B58-900B-8BCA8C00721E}"/>
                  </a:ext>
                </a:extLst>
              </p:cNvPr>
              <p:cNvSpPr/>
              <p:nvPr/>
            </p:nvSpPr>
            <p:spPr>
              <a:xfrm flipV="1">
                <a:off x="7451968" y="4478282"/>
                <a:ext cx="289234" cy="248207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" name="משולש שווה שוקיים 64">
                <a:extLst>
                  <a:ext uri="{FF2B5EF4-FFF2-40B4-BE49-F238E27FC236}">
                    <a16:creationId xmlns:a16="http://schemas.microsoft.com/office/drawing/2014/main" id="{4A340CA6-CB35-4F25-B108-8B37177A13C4}"/>
                  </a:ext>
                </a:extLst>
              </p:cNvPr>
              <p:cNvSpPr/>
              <p:nvPr/>
            </p:nvSpPr>
            <p:spPr>
              <a:xfrm rot="5400000" flipV="1">
                <a:off x="7228526" y="4362644"/>
                <a:ext cx="449691" cy="278000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23" name="קבוצה 65">
              <a:extLst>
                <a:ext uri="{FF2B5EF4-FFF2-40B4-BE49-F238E27FC236}">
                  <a16:creationId xmlns:a16="http://schemas.microsoft.com/office/drawing/2014/main" id="{5FB6BD62-E724-40DB-BDBD-0EFCD9BCBA0F}"/>
                </a:ext>
              </a:extLst>
            </p:cNvPr>
            <p:cNvGrpSpPr>
              <a:grpSpLocks/>
            </p:cNvGrpSpPr>
            <p:nvPr/>
          </p:nvGrpSpPr>
          <p:grpSpPr bwMode="auto">
            <a:xfrm rot="10259753">
              <a:off x="5650892" y="5479399"/>
              <a:ext cx="332301" cy="228151"/>
              <a:chOff x="7313691" y="4272039"/>
              <a:chExt cx="426660" cy="453105"/>
            </a:xfrm>
          </p:grpSpPr>
          <p:sp>
            <p:nvSpPr>
              <p:cNvPr id="52" name="משולש שווה שוקיים 66">
                <a:extLst>
                  <a:ext uri="{FF2B5EF4-FFF2-40B4-BE49-F238E27FC236}">
                    <a16:creationId xmlns:a16="http://schemas.microsoft.com/office/drawing/2014/main" id="{AE9A17FE-5686-4002-A301-16E19835A679}"/>
                  </a:ext>
                </a:extLst>
              </p:cNvPr>
              <p:cNvSpPr/>
              <p:nvPr/>
            </p:nvSpPr>
            <p:spPr>
              <a:xfrm>
                <a:off x="7454248" y="4335122"/>
                <a:ext cx="279232" cy="195471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3" name="משולש שווה שוקיים 67">
                <a:extLst>
                  <a:ext uri="{FF2B5EF4-FFF2-40B4-BE49-F238E27FC236}">
                    <a16:creationId xmlns:a16="http://schemas.microsoft.com/office/drawing/2014/main" id="{E6121A0B-ABD7-4830-B299-1966593FD78B}"/>
                  </a:ext>
                </a:extLst>
              </p:cNvPr>
              <p:cNvSpPr/>
              <p:nvPr/>
            </p:nvSpPr>
            <p:spPr>
              <a:xfrm flipV="1">
                <a:off x="7447841" y="4559676"/>
                <a:ext cx="273118" cy="233304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4" name="משולש שווה שוקיים 68">
                <a:extLst>
                  <a:ext uri="{FF2B5EF4-FFF2-40B4-BE49-F238E27FC236}">
                    <a16:creationId xmlns:a16="http://schemas.microsoft.com/office/drawing/2014/main" id="{BDBD5679-62A5-494C-BC3E-3289BC082652}"/>
                  </a:ext>
                </a:extLst>
              </p:cNvPr>
              <p:cNvSpPr/>
              <p:nvPr/>
            </p:nvSpPr>
            <p:spPr>
              <a:xfrm rot="5400000" flipV="1">
                <a:off x="7243146" y="4416079"/>
                <a:ext cx="422469" cy="258851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24" name="קבוצה 69">
              <a:extLst>
                <a:ext uri="{FF2B5EF4-FFF2-40B4-BE49-F238E27FC236}">
                  <a16:creationId xmlns:a16="http://schemas.microsoft.com/office/drawing/2014/main" id="{3CEEAFD2-4EE0-403D-9F00-E88E1BD49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3878" y="5485817"/>
              <a:ext cx="241194" cy="246331"/>
              <a:chOff x="7313691" y="4272039"/>
              <a:chExt cx="426660" cy="453105"/>
            </a:xfrm>
          </p:grpSpPr>
          <p:sp>
            <p:nvSpPr>
              <p:cNvPr id="49" name="משולש שווה שוקיים 70">
                <a:extLst>
                  <a:ext uri="{FF2B5EF4-FFF2-40B4-BE49-F238E27FC236}">
                    <a16:creationId xmlns:a16="http://schemas.microsoft.com/office/drawing/2014/main" id="{9EA6D0D1-F354-4CDA-A330-3047653816DE}"/>
                  </a:ext>
                </a:extLst>
              </p:cNvPr>
              <p:cNvSpPr/>
              <p:nvPr/>
            </p:nvSpPr>
            <p:spPr>
              <a:xfrm>
                <a:off x="7450768" y="4270700"/>
                <a:ext cx="289232" cy="207324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0" name="משולש שווה שוקיים 71">
                <a:extLst>
                  <a:ext uri="{FF2B5EF4-FFF2-40B4-BE49-F238E27FC236}">
                    <a16:creationId xmlns:a16="http://schemas.microsoft.com/office/drawing/2014/main" id="{DAF0E9D6-4DBF-43DD-B93B-B335F1B1E039}"/>
                  </a:ext>
                </a:extLst>
              </p:cNvPr>
              <p:cNvSpPr/>
              <p:nvPr/>
            </p:nvSpPr>
            <p:spPr>
              <a:xfrm flipV="1">
                <a:off x="7450768" y="4478024"/>
                <a:ext cx="289232" cy="248207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1" name="משולש שווה שוקיים 72">
                <a:extLst>
                  <a:ext uri="{FF2B5EF4-FFF2-40B4-BE49-F238E27FC236}">
                    <a16:creationId xmlns:a16="http://schemas.microsoft.com/office/drawing/2014/main" id="{12617AC8-BA93-4151-9AEE-ED3073208C77}"/>
                  </a:ext>
                </a:extLst>
              </p:cNvPr>
              <p:cNvSpPr/>
              <p:nvPr/>
            </p:nvSpPr>
            <p:spPr>
              <a:xfrm rot="5400000" flipV="1">
                <a:off x="7227326" y="4362385"/>
                <a:ext cx="449691" cy="278002"/>
              </a:xfrm>
              <a:prstGeom prst="triangl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25" name="קבוצה 74">
              <a:extLst>
                <a:ext uri="{FF2B5EF4-FFF2-40B4-BE49-F238E27FC236}">
                  <a16:creationId xmlns:a16="http://schemas.microsoft.com/office/drawing/2014/main" id="{51BC6015-1643-49F9-A0CD-2779207F69A5}"/>
                </a:ext>
              </a:extLst>
            </p:cNvPr>
            <p:cNvGrpSpPr>
              <a:grpSpLocks/>
            </p:cNvGrpSpPr>
            <p:nvPr/>
          </p:nvGrpSpPr>
          <p:grpSpPr bwMode="auto">
            <a:xfrm rot="-6268558">
              <a:off x="5862721" y="4988848"/>
              <a:ext cx="952649" cy="1149556"/>
              <a:chOff x="4260080" y="2733527"/>
              <a:chExt cx="952649" cy="1149556"/>
            </a:xfrm>
          </p:grpSpPr>
          <p:sp>
            <p:nvSpPr>
              <p:cNvPr id="47" name="צורת L 46">
                <a:extLst>
                  <a:ext uri="{FF2B5EF4-FFF2-40B4-BE49-F238E27FC236}">
                    <a16:creationId xmlns:a16="http://schemas.microsoft.com/office/drawing/2014/main" id="{B10496C6-8578-4C89-9451-410D17536A71}"/>
                  </a:ext>
                </a:extLst>
              </p:cNvPr>
              <p:cNvSpPr/>
              <p:nvPr/>
            </p:nvSpPr>
            <p:spPr>
              <a:xfrm rot="19542094">
                <a:off x="4650053" y="2708847"/>
                <a:ext cx="346075" cy="317487"/>
              </a:xfrm>
              <a:prstGeom prst="corner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8" name="אליפסה 47">
                <a:extLst>
                  <a:ext uri="{FF2B5EF4-FFF2-40B4-BE49-F238E27FC236}">
                    <a16:creationId xmlns:a16="http://schemas.microsoft.com/office/drawing/2014/main" id="{785A8CEA-72E7-4B66-9F6F-882CC927B7B3}"/>
                  </a:ext>
                </a:extLst>
              </p:cNvPr>
              <p:cNvSpPr/>
              <p:nvPr/>
            </p:nvSpPr>
            <p:spPr>
              <a:xfrm>
                <a:off x="4256711" y="2929899"/>
                <a:ext cx="973137" cy="957224"/>
              </a:xfrm>
              <a:prstGeom prst="ellipse">
                <a:avLst/>
              </a:prstGeom>
              <a:solidFill>
                <a:srgbClr val="C6D9F0"/>
              </a:solidFill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6" name="TextBox 77">
              <a:extLst>
                <a:ext uri="{FF2B5EF4-FFF2-40B4-BE49-F238E27FC236}">
                  <a16:creationId xmlns:a16="http://schemas.microsoft.com/office/drawing/2014/main" id="{F3139484-748B-4BAD-B7EA-6FAC1F43FF9A}"/>
                </a:ext>
              </a:extLst>
            </p:cNvPr>
            <p:cNvSpPr txBox="1"/>
            <p:nvPr/>
          </p:nvSpPr>
          <p:spPr>
            <a:xfrm>
              <a:off x="6944712" y="2595843"/>
              <a:ext cx="1474727" cy="418107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</a:rPr>
                <a:t>رد فعل خلوي</a:t>
              </a:r>
              <a:endPara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27" name="TextBox 78">
              <a:extLst>
                <a:ext uri="{FF2B5EF4-FFF2-40B4-BE49-F238E27FC236}">
                  <a16:creationId xmlns:a16="http://schemas.microsoft.com/office/drawing/2014/main" id="{9851CBE8-6F9B-4B43-ADDD-42CB5DFD017F}"/>
                </a:ext>
              </a:extLst>
            </p:cNvPr>
            <p:cNvSpPr txBox="1"/>
            <p:nvPr/>
          </p:nvSpPr>
          <p:spPr>
            <a:xfrm>
              <a:off x="2268128" y="2668868"/>
              <a:ext cx="3235193" cy="418107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</a:rPr>
                <a:t>رد فعل خلطي</a:t>
              </a:r>
              <a:endParaRPr kumimoji="0" lang="ar-SA" sz="1800" b="1" i="0" u="sng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28" name="מלבן 1">
              <a:extLst>
                <a:ext uri="{FF2B5EF4-FFF2-40B4-BE49-F238E27FC236}">
                  <a16:creationId xmlns:a16="http://schemas.microsoft.com/office/drawing/2014/main" id="{6ACB5321-447E-4F88-916A-88D7C940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564" y="2922868"/>
              <a:ext cx="2608157" cy="16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مرحلة الاستعداد</a:t>
              </a:r>
              <a:endParaRPr kumimoji="0" lang="he-IL" altLang="he-IL" sz="20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تتكون أعداد كبيرة من خلايا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و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en-US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" name="מלבן 1">
              <a:extLst>
                <a:ext uri="{FF2B5EF4-FFF2-40B4-BE49-F238E27FC236}">
                  <a16:creationId xmlns:a16="http://schemas.microsoft.com/office/drawing/2014/main" id="{17447AC1-8EEC-4C19-8136-2321A7EA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685" y="5284048"/>
              <a:ext cx="3538393" cy="213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مرحلة الفعالية</a:t>
              </a:r>
              <a:endParaRPr kumimoji="0" lang="he-IL" altLang="he-IL" sz="20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ترتبط </a:t>
              </a:r>
              <a:r>
                <a:rPr kumimoji="0" lang="ar-SA" altLang="he-I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بالانتيجينات</a:t>
              </a:r>
              <a:endParaRPr kumimoji="0" lang="ar-SA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وتعمل على القضاء عليها</a:t>
              </a:r>
              <a:r>
                <a:rPr kumimoji="0" lang="he-IL" alt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מלבן 7168">
              <a:extLst>
                <a:ext uri="{FF2B5EF4-FFF2-40B4-BE49-F238E27FC236}">
                  <a16:creationId xmlns:a16="http://schemas.microsoft.com/office/drawing/2014/main" id="{33C07CE4-1066-4D19-BCF7-3C129181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27" y="3334029"/>
              <a:ext cx="66831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</a:t>
              </a:r>
              <a:r>
                <a:rPr kumimoji="0" lang="ar-SA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قاتلة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מלבן 85">
              <a:extLst>
                <a:ext uri="{FF2B5EF4-FFF2-40B4-BE49-F238E27FC236}">
                  <a16:creationId xmlns:a16="http://schemas.microsoft.com/office/drawing/2014/main" id="{4A10EE08-3E07-425D-9903-B4B0CD5E3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348" y="3367367"/>
              <a:ext cx="66831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</a:t>
              </a:r>
              <a:r>
                <a:rPr kumimoji="0" lang="ar-SA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قاتلة</a:t>
              </a:r>
              <a:endPara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מלבן 86">
              <a:extLst>
                <a:ext uri="{FF2B5EF4-FFF2-40B4-BE49-F238E27FC236}">
                  <a16:creationId xmlns:a16="http://schemas.microsoft.com/office/drawing/2014/main" id="{8E33AC42-3EE4-4F6B-8716-1D643C373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357" y="5342214"/>
              <a:ext cx="66831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</a:t>
              </a:r>
              <a:r>
                <a:rPr kumimoji="0" lang="ar-SA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قاتلة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מלבן 87">
              <a:extLst>
                <a:ext uri="{FF2B5EF4-FFF2-40B4-BE49-F238E27FC236}">
                  <a16:creationId xmlns:a16="http://schemas.microsoft.com/office/drawing/2014/main" id="{B29C88DD-6443-4270-8EAB-0C68ACF66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886" y="3400704"/>
              <a:ext cx="74768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</a:t>
              </a:r>
              <a:r>
                <a:rPr kumimoji="0" lang="ar-SA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ذاكرة</a:t>
              </a:r>
              <a:endPara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מלבן 88">
              <a:extLst>
                <a:ext uri="{FF2B5EF4-FFF2-40B4-BE49-F238E27FC236}">
                  <a16:creationId xmlns:a16="http://schemas.microsoft.com/office/drawing/2014/main" id="{34656D78-B344-4B87-8F14-23BD530F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015" y="3359576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מלבן 89">
              <a:extLst>
                <a:ext uri="{FF2B5EF4-FFF2-40B4-BE49-F238E27FC236}">
                  <a16:creationId xmlns:a16="http://schemas.microsoft.com/office/drawing/2014/main" id="{735EA62F-2074-4A74-BAC1-33CEEE949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86" y="330529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מלבן 91">
              <a:extLst>
                <a:ext uri="{FF2B5EF4-FFF2-40B4-BE49-F238E27FC236}">
                  <a16:creationId xmlns:a16="http://schemas.microsoft.com/office/drawing/2014/main" id="{D22428E3-9DC3-4672-A484-FA290E455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147" y="3388004"/>
              <a:ext cx="76038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-B</a:t>
              </a:r>
              <a:r>
                <a:rPr kumimoji="0" lang="ar-SA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ذاكرة</a:t>
              </a:r>
              <a:endPara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C96A6C88-6903-4079-AD08-CB2BA56B1AB1}"/>
                </a:ext>
              </a:extLst>
            </p:cNvPr>
            <p:cNvCxnSpPr/>
            <p:nvPr/>
          </p:nvCxnSpPr>
          <p:spPr>
            <a:xfrm>
              <a:off x="5870018" y="2668868"/>
              <a:ext cx="255578" cy="255587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8" name="מחבר חץ ישר 37">
              <a:extLst>
                <a:ext uri="{FF2B5EF4-FFF2-40B4-BE49-F238E27FC236}">
                  <a16:creationId xmlns:a16="http://schemas.microsoft.com/office/drawing/2014/main" id="{DCCDC713-50CF-4CE1-9F27-EE8C59B19A79}"/>
                </a:ext>
              </a:extLst>
            </p:cNvPr>
            <p:cNvCxnSpPr/>
            <p:nvPr/>
          </p:nvCxnSpPr>
          <p:spPr>
            <a:xfrm flipH="1">
              <a:off x="5079475" y="2670455"/>
              <a:ext cx="217479" cy="238125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9" name="מחבר חץ ישר 38">
              <a:extLst>
                <a:ext uri="{FF2B5EF4-FFF2-40B4-BE49-F238E27FC236}">
                  <a16:creationId xmlns:a16="http://schemas.microsoft.com/office/drawing/2014/main" id="{8161AC9A-7FE0-428E-B3BC-60F92BEB1FCA}"/>
                </a:ext>
              </a:extLst>
            </p:cNvPr>
            <p:cNvCxnSpPr/>
            <p:nvPr/>
          </p:nvCxnSpPr>
          <p:spPr>
            <a:xfrm flipH="1" flipV="1">
              <a:off x="7633659" y="1127407"/>
              <a:ext cx="182555" cy="9525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018B469A-7FBA-4147-975F-98B9CD90F39D}"/>
                </a:ext>
              </a:extLst>
            </p:cNvPr>
            <p:cNvCxnSpPr/>
            <p:nvPr/>
          </p:nvCxnSpPr>
          <p:spPr>
            <a:xfrm flipH="1" flipV="1">
              <a:off x="6276401" y="1122645"/>
              <a:ext cx="182556" cy="9525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8B14018D-060F-4090-AD2A-3A0D47128894}"/>
                </a:ext>
              </a:extLst>
            </p:cNvPr>
            <p:cNvCxnSpPr/>
            <p:nvPr/>
          </p:nvCxnSpPr>
          <p:spPr>
            <a:xfrm flipH="1">
              <a:off x="6443082" y="3992841"/>
              <a:ext cx="65084" cy="966786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2" name="מחבר חץ ישר 41">
              <a:extLst>
                <a:ext uri="{FF2B5EF4-FFF2-40B4-BE49-F238E27FC236}">
                  <a16:creationId xmlns:a16="http://schemas.microsoft.com/office/drawing/2014/main" id="{D95C9096-71CA-40E3-825D-C6061F48C295}"/>
                </a:ext>
              </a:extLst>
            </p:cNvPr>
            <p:cNvCxnSpPr/>
            <p:nvPr/>
          </p:nvCxnSpPr>
          <p:spPr>
            <a:xfrm>
              <a:off x="4431801" y="3932516"/>
              <a:ext cx="0" cy="217487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מחבר חץ ישר 42">
              <a:extLst>
                <a:ext uri="{FF2B5EF4-FFF2-40B4-BE49-F238E27FC236}">
                  <a16:creationId xmlns:a16="http://schemas.microsoft.com/office/drawing/2014/main" id="{EDBF5FAD-70CC-44D7-9412-1E2F24F2AFCE}"/>
                </a:ext>
              </a:extLst>
            </p:cNvPr>
            <p:cNvCxnSpPr/>
            <p:nvPr/>
          </p:nvCxnSpPr>
          <p:spPr>
            <a:xfrm>
              <a:off x="3725393" y="3983316"/>
              <a:ext cx="0" cy="198437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4" name="מלבן 1">
              <a:extLst>
                <a:ext uri="{FF2B5EF4-FFF2-40B4-BE49-F238E27FC236}">
                  <a16:creationId xmlns:a16="http://schemas.microsoft.com/office/drawing/2014/main" id="{A270D199-9EB0-4E61-80A9-213F9C5AB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178" y="4507727"/>
              <a:ext cx="966748" cy="9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أجسام مضادات</a:t>
              </a:r>
              <a:endParaRPr kumimoji="0" lang="he-IL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מלבן 1">
              <a:extLst>
                <a:ext uri="{FF2B5EF4-FFF2-40B4-BE49-F238E27FC236}">
                  <a16:creationId xmlns:a16="http://schemas.microsoft.com/office/drawing/2014/main" id="{0B246D51-9679-46C3-85F5-C7FBE190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122" y="5829576"/>
              <a:ext cx="966748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أنتيجين</a:t>
              </a:r>
              <a:endPara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מלבן 1">
              <a:extLst>
                <a:ext uri="{FF2B5EF4-FFF2-40B4-BE49-F238E27FC236}">
                  <a16:creationId xmlns:a16="http://schemas.microsoft.com/office/drawing/2014/main" id="{6CF492D9-3967-4397-BEE2-EFEA20AAE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5212" y="579721"/>
              <a:ext cx="966748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16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انتيجين</a:t>
              </a:r>
              <a:endParaRPr kumimoji="0" lang="he-IL" altLang="he-IL" sz="1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7D14C48-E235-45DB-9530-C7A02839135F}"/>
              </a:ext>
            </a:extLst>
          </p:cNvPr>
          <p:cNvSpPr txBox="1"/>
          <p:nvPr/>
        </p:nvSpPr>
        <p:spPr>
          <a:xfrm>
            <a:off x="2709937" y="1388982"/>
            <a:ext cx="23501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800" dirty="0"/>
              <a:t>خلية </a:t>
            </a:r>
            <a:r>
              <a:rPr lang="ar-SA" sz="1800" dirty="0" err="1"/>
              <a:t>ماكروفاج</a:t>
            </a:r>
            <a:r>
              <a:rPr lang="ar-SA" sz="1800" dirty="0"/>
              <a:t> (خلية </a:t>
            </a:r>
            <a:r>
              <a:rPr lang="ar-SA" sz="1800" dirty="0" err="1"/>
              <a:t>ملتهمة</a:t>
            </a:r>
            <a:r>
              <a:rPr lang="ar-SA" sz="1800" dirty="0"/>
              <a:t>)</a:t>
            </a:r>
            <a:endParaRPr lang="he-IL" sz="1800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F5B620FA-8E9D-4B85-937C-A09051A89EBC}"/>
              </a:ext>
            </a:extLst>
          </p:cNvPr>
          <p:cNvCxnSpPr/>
          <p:nvPr/>
        </p:nvCxnSpPr>
        <p:spPr>
          <a:xfrm>
            <a:off x="4853663" y="1744137"/>
            <a:ext cx="573346" cy="86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2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775" y="122432"/>
            <a:ext cx="9642231" cy="1007228"/>
          </a:xfrm>
        </p:spPr>
        <p:txBody>
          <a:bodyPr/>
          <a:lstStyle/>
          <a:p>
            <a:r>
              <a:rPr lang="ar-SY" altLang="he-IL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خلايا ليمفاوية م</a:t>
            </a:r>
            <a:r>
              <a:rPr lang="ar-SA" altLang="he-IL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ُ</a:t>
            </a:r>
            <a:r>
              <a:rPr lang="ar-SY" altLang="he-IL" sz="2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نتجة</a:t>
            </a:r>
            <a:r>
              <a:rPr lang="ar-SY" altLang="he-IL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he-IL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للأجسام المُضادَّة</a:t>
            </a:r>
            <a:br>
              <a:rPr lang="ar-SA" altLang="he-IL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ar-SY" altLang="he-IL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تُفرز هذه الخلايا كميات كبيرة من ا</a:t>
            </a:r>
            <a:r>
              <a:rPr lang="ar-SA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لأجسام المُضادّة</a:t>
            </a:r>
            <a:r>
              <a:rPr lang="ar-SY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ar-SA" altLang="he-IL" sz="24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زلاليات</a:t>
            </a:r>
            <a:r>
              <a:rPr lang="ar-SY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ذات مبنى ثلاثي الابعاد مطابق للمستقبلات على الخلايا اللمفاوية</a:t>
            </a:r>
            <a:r>
              <a:rPr lang="ar-SA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lang="he-IL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altLang="he-I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ولكنها تذوب بالماء</a:t>
            </a:r>
            <a:endParaRPr lang="he-IL" sz="24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CCBEEBA-BCB9-4360-8BC1-FF938A78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885" y="1593459"/>
            <a:ext cx="3523792" cy="38326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ECED9D-FA5D-4E64-8EB3-71FA8574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2" y="1422551"/>
            <a:ext cx="5825515" cy="6144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A6DB65A-14F5-4CE3-BD07-021771303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307" y="2064465"/>
            <a:ext cx="3523793" cy="198137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DE6DDD6-0080-4D1A-9B2F-4346F2A64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59" y="4308122"/>
            <a:ext cx="5297883" cy="151193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5995FD5-6DDD-406F-9057-6C48B064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744" y="5875069"/>
            <a:ext cx="5727771" cy="61046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B9B7474-6923-43BC-A100-95026DF67F27}"/>
              </a:ext>
            </a:extLst>
          </p:cNvPr>
          <p:cNvSpPr txBox="1"/>
          <p:nvPr/>
        </p:nvSpPr>
        <p:spPr>
          <a:xfrm>
            <a:off x="10304745" y="1536020"/>
            <a:ext cx="13239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مواقع </a:t>
            </a:r>
            <a:r>
              <a:rPr lang="ar-SA" sz="1600" b="1" dirty="0" err="1"/>
              <a:t>إرتباط</a:t>
            </a:r>
            <a:r>
              <a:rPr lang="ar-SA" sz="1600" b="1" dirty="0"/>
              <a:t> </a:t>
            </a:r>
            <a:r>
              <a:rPr lang="ar-SA" sz="1600" b="1" dirty="0" err="1"/>
              <a:t>للأنتيجين</a:t>
            </a:r>
            <a:endParaRPr lang="he-IL" sz="1600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49B637-03F2-47BE-AE80-3D3B0859FC19}"/>
              </a:ext>
            </a:extLst>
          </p:cNvPr>
          <p:cNvSpPr txBox="1"/>
          <p:nvPr/>
        </p:nvSpPr>
        <p:spPr>
          <a:xfrm>
            <a:off x="8085887" y="1516952"/>
            <a:ext cx="13239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مواقع </a:t>
            </a:r>
            <a:r>
              <a:rPr lang="ar-SA" sz="1600" b="1" dirty="0" err="1"/>
              <a:t>إرتباط</a:t>
            </a:r>
            <a:r>
              <a:rPr lang="ar-SA" sz="1600" b="1" dirty="0"/>
              <a:t> </a:t>
            </a:r>
            <a:r>
              <a:rPr lang="ar-SA" sz="1600" b="1" dirty="0" err="1"/>
              <a:t>للأنتيجين</a:t>
            </a:r>
            <a:endParaRPr lang="he-IL" sz="1600" b="1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34C0F4C-F833-4664-9D5C-FB2DCFB99F39}"/>
              </a:ext>
            </a:extLst>
          </p:cNvPr>
          <p:cNvSpPr txBox="1"/>
          <p:nvPr/>
        </p:nvSpPr>
        <p:spPr>
          <a:xfrm>
            <a:off x="10304745" y="3090446"/>
            <a:ext cx="13239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جسم مُضاد</a:t>
            </a:r>
            <a:endParaRPr lang="he-IL" sz="16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1A05F85-023D-43C8-80DA-2BD493CA7B6B}"/>
              </a:ext>
            </a:extLst>
          </p:cNvPr>
          <p:cNvSpPr txBox="1"/>
          <p:nvPr/>
        </p:nvSpPr>
        <p:spPr>
          <a:xfrm>
            <a:off x="8115463" y="3090446"/>
            <a:ext cx="13239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جسم مُضاد</a:t>
            </a:r>
            <a:endParaRPr lang="he-IL" sz="16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0F6EA0-81B6-439D-9686-B4B88C2DEC0B}"/>
              </a:ext>
            </a:extLst>
          </p:cNvPr>
          <p:cNvSpPr txBox="1"/>
          <p:nvPr/>
        </p:nvSpPr>
        <p:spPr>
          <a:xfrm>
            <a:off x="8017875" y="3632057"/>
            <a:ext cx="7299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 err="1"/>
              <a:t>أنتيجين</a:t>
            </a:r>
            <a:endParaRPr lang="he-IL" sz="1600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E1D59CE-8486-4DAA-99FF-DF2715E5D095}"/>
              </a:ext>
            </a:extLst>
          </p:cNvPr>
          <p:cNvSpPr txBox="1"/>
          <p:nvPr/>
        </p:nvSpPr>
        <p:spPr>
          <a:xfrm>
            <a:off x="8382864" y="4790053"/>
            <a:ext cx="621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بكتيريا</a:t>
            </a:r>
            <a:endParaRPr lang="he-IL" sz="1600" b="1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3E063A7-75E5-4191-B1F5-5A422D69D50D}"/>
              </a:ext>
            </a:extLst>
          </p:cNvPr>
          <p:cNvSpPr txBox="1"/>
          <p:nvPr/>
        </p:nvSpPr>
        <p:spPr>
          <a:xfrm>
            <a:off x="9204815" y="4725467"/>
            <a:ext cx="13239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أجسام مُضادَّة</a:t>
            </a:r>
            <a:endParaRPr lang="he-IL" sz="1600" b="1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37F207C8-CA4C-4466-B4DA-3FB5F94DFBFE}"/>
              </a:ext>
            </a:extLst>
          </p:cNvPr>
          <p:cNvSpPr txBox="1"/>
          <p:nvPr/>
        </p:nvSpPr>
        <p:spPr>
          <a:xfrm>
            <a:off x="10898699" y="4978155"/>
            <a:ext cx="7299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تلاصُق</a:t>
            </a:r>
            <a:endParaRPr lang="he-IL" sz="1600" b="1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44149B2-0A44-444B-A720-BF1395B5AE61}"/>
              </a:ext>
            </a:extLst>
          </p:cNvPr>
          <p:cNvSpPr txBox="1"/>
          <p:nvPr/>
        </p:nvSpPr>
        <p:spPr>
          <a:xfrm>
            <a:off x="9421673" y="1839680"/>
            <a:ext cx="871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 err="1"/>
              <a:t>أنتيجينات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98633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520" y="0"/>
            <a:ext cx="9642231" cy="720000"/>
          </a:xfrm>
        </p:spPr>
        <p:txBody>
          <a:bodyPr/>
          <a:lstStyle/>
          <a:p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ممي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ِّ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زات رد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 الفعل المناعي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3F49DC4-D7D7-404A-851C-641B5C8475D1}"/>
              </a:ext>
            </a:extLst>
          </p:cNvPr>
          <p:cNvSpPr/>
          <p:nvPr/>
        </p:nvSpPr>
        <p:spPr>
          <a:xfrm>
            <a:off x="0" y="720000"/>
            <a:ext cx="1219200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1.  </a:t>
            </a:r>
            <a:r>
              <a:rPr lang="ar-SY" sz="2400" b="1" u="sng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تخصصية -</a:t>
            </a:r>
            <a:endParaRPr lang="he-IL" sz="2400" b="1" u="sng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   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يعمل الجهاز بشكل تخصصي ضد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انتيجن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مُحفز بواسطة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آلية تعتمد على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ملائمة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مبنوية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 يتم التعبير عن التخصصية </a:t>
            </a: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   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بواسطة المستقبلات على خلايا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"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الكلونة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"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الم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ُ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حد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َّ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دة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وبواسطة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أجسام مُضادَّة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ت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خصص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يَّ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ة التي تُنتج وترتبط مع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الانتيجن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2.  </a:t>
            </a:r>
            <a:r>
              <a:rPr lang="ar-SY" sz="2400" b="1" u="sng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تنوع</a:t>
            </a:r>
            <a:r>
              <a:rPr lang="he-IL" sz="2400" b="1" u="sng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-</a:t>
            </a:r>
            <a:r>
              <a:rPr lang="he-IL" sz="2400" b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   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يعمل جهاز المناعة ضد تنوع هائل من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الانتيجينات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وتتواجد أنواع مختلفة من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الخلاي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مفاوية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التي تعمل في رد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الفعل </a:t>
            </a: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   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المناعي.</a:t>
            </a:r>
            <a:endParaRPr lang="he-IL" sz="24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0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00E5461-D505-42A2-A752-8282E5072891}"/>
              </a:ext>
            </a:extLst>
          </p:cNvPr>
          <p:cNvSpPr/>
          <p:nvPr/>
        </p:nvSpPr>
        <p:spPr>
          <a:xfrm>
            <a:off x="0" y="812899"/>
            <a:ext cx="12100141" cy="260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  <a:defRPr/>
            </a:pPr>
            <a:r>
              <a:rPr lang="ar-SY" sz="2400" b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ذاكرة مناعية</a:t>
            </a:r>
            <a:r>
              <a:rPr lang="he-IL" sz="2400" b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endParaRPr lang="en-US" sz="2400" b="1" u="sng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  <a:buClrTx/>
              <a:defRPr/>
            </a:pP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من بين الخلايا التي يتم الحصول عليها بعد دخول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خلايا ذاكرة متخصصة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با</a:t>
            </a:r>
            <a:r>
              <a:rPr lang="ar-SA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لأنتيجين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 تحمل هذه الخلايا مستقبلات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لانتيجين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محد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َّ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د مطابق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ة للمستقبلات الموجودة على ا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لخلايا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ليمفاوية من نفس السبط. ولكن في حالة تعرض ثاني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للانتيجن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تعمل خلايا الذاكرة برد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فعل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مناعي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اسرع واقوى.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في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أعقاب ذلك يكون عدد الخلايا الل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مفاوية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وكمية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الأجسام المُضادَّة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اعلى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بكثير،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ويتم كبح م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ُ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سب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ِّ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بات المرض مر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ات عديدة قبل ظهور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أعراض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المرض.  </a:t>
            </a:r>
            <a:endParaRPr lang="he-IL" sz="24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0FE58E45-1176-4C13-9AED-D36DDB07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419" y="0"/>
            <a:ext cx="9642231" cy="720000"/>
          </a:xfrm>
        </p:spPr>
        <p:txBody>
          <a:bodyPr/>
          <a:lstStyle/>
          <a:p>
            <a:r>
              <a:rPr lang="ar-SY" sz="3600" kern="1200" dirty="0">
                <a:solidFill>
                  <a:prstClr val="black"/>
                </a:solidFill>
                <a:latin typeface="Lucida Sans Unicode"/>
                <a:cs typeface="Arial" panose="020B0604020202020204" pitchFamily="34" charset="0"/>
              </a:rPr>
              <a:t>مميزات رد</a:t>
            </a:r>
            <a:r>
              <a:rPr lang="ar-SA" sz="3600" kern="1200" dirty="0">
                <a:solidFill>
                  <a:prstClr val="black"/>
                </a:solidFill>
                <a:latin typeface="Lucida Sans Unicode"/>
                <a:cs typeface="Arial" panose="020B0604020202020204" pitchFamily="34" charset="0"/>
              </a:rPr>
              <a:t>ّ</a:t>
            </a:r>
            <a:r>
              <a:rPr lang="ar-SY" sz="3600" kern="1200" dirty="0">
                <a:solidFill>
                  <a:prstClr val="black"/>
                </a:solidFill>
                <a:latin typeface="Lucida Sans Unicode"/>
                <a:cs typeface="Arial" panose="020B0604020202020204" pitchFamily="34" charset="0"/>
              </a:rPr>
              <a:t> الفعل المناعي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61912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EEEECCB-A71A-45DD-AD23-6A8C5A85D8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33550" y="150903"/>
            <a:ext cx="10247313" cy="707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رد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kumimoji="0" lang="ar-SY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فعل او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kumimoji="0" lang="ar-SY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لي ورد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kumimoji="0" lang="ar-SY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فعل ثانوي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6471CD4-B678-41D1-9C81-1D15A82BE1A7}"/>
              </a:ext>
            </a:extLst>
          </p:cNvPr>
          <p:cNvSpPr/>
          <p:nvPr/>
        </p:nvSpPr>
        <p:spPr>
          <a:xfrm>
            <a:off x="4933950" y="1254801"/>
            <a:ext cx="704691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buClrTx/>
              <a:defRPr/>
            </a:pPr>
            <a:r>
              <a:rPr lang="ar-SY" sz="28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رد</a:t>
            </a:r>
            <a:r>
              <a:rPr lang="ar-SA" sz="28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8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فعل اولي</a:t>
            </a:r>
            <a:r>
              <a:rPr lang="he-IL" sz="28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– </a:t>
            </a:r>
          </a:p>
          <a:p>
            <a:pPr lvl="0" algn="just" rtl="1">
              <a:buClrTx/>
              <a:defRPr/>
            </a:pP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يُفع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ِّ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إ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نكشاف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الجسم </a:t>
            </a:r>
            <a:r>
              <a:rPr lang="ar-SA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لأنتيجين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، لأوَّل مرَّة،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مراحل رد الفعل المناعي حتى انتاج خلايا ليمفاوية من أنواع مختلفة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من بينها تلك المنتجة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أجسام المُضادَّة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وخلايا ليمفاوية ذاكرة. رد الفعل المناعي هذا ضعيف ويتطلب وقت. في حالة كان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عنيف تظهر علامات المرض.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و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في نهاية العملية يشفى الانسان. </a:t>
            </a:r>
            <a:endParaRPr lang="he-IL" sz="24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4B1D0115-8312-4AD4-AAE6-B58151656F6C}"/>
              </a:ext>
            </a:extLst>
          </p:cNvPr>
          <p:cNvGrpSpPr/>
          <p:nvPr/>
        </p:nvGrpSpPr>
        <p:grpSpPr>
          <a:xfrm>
            <a:off x="371090" y="2834848"/>
            <a:ext cx="4257675" cy="3642152"/>
            <a:chOff x="2623182" y="3068960"/>
            <a:chExt cx="4257675" cy="3505200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9C208BAB-5A8A-4283-A152-3A9EE30E8C31}"/>
                </a:ext>
              </a:extLst>
            </p:cNvPr>
            <p:cNvGrpSpPr/>
            <p:nvPr/>
          </p:nvGrpSpPr>
          <p:grpSpPr>
            <a:xfrm>
              <a:off x="2623182" y="3068960"/>
              <a:ext cx="4257675" cy="3505200"/>
              <a:chOff x="2623182" y="3068960"/>
              <a:chExt cx="4257675" cy="3505200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6116086B-B570-4787-A3E0-092AC06CA7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3182" y="3068960"/>
                <a:ext cx="4257675" cy="350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60D9733D-FC6D-478C-B3A7-33707133F8CD}"/>
                  </a:ext>
                </a:extLst>
              </p:cNvPr>
              <p:cNvSpPr/>
              <p:nvPr/>
            </p:nvSpPr>
            <p:spPr>
              <a:xfrm>
                <a:off x="2987824" y="5157192"/>
                <a:ext cx="216024" cy="144016"/>
              </a:xfrm>
              <a:prstGeom prst="rect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BC915020-6ECF-48BF-93F2-3325426C8D7D}"/>
                </a:ext>
              </a:extLst>
            </p:cNvPr>
            <p:cNvSpPr/>
            <p:nvPr/>
          </p:nvSpPr>
          <p:spPr>
            <a:xfrm>
              <a:off x="5220072" y="4005064"/>
              <a:ext cx="216024" cy="144016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743DE93-E8E9-4B02-886D-59EBE41DC33A}"/>
              </a:ext>
            </a:extLst>
          </p:cNvPr>
          <p:cNvSpPr txBox="1"/>
          <p:nvPr/>
        </p:nvSpPr>
        <p:spPr>
          <a:xfrm>
            <a:off x="3188272" y="2891600"/>
            <a:ext cx="1440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/>
              <a:t>أجسام مُضادَّة</a:t>
            </a:r>
            <a:endParaRPr lang="he-IL" sz="1800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FBDDF0E-9D0C-467C-A2FD-07638886950D}"/>
              </a:ext>
            </a:extLst>
          </p:cNvPr>
          <p:cNvSpPr txBox="1"/>
          <p:nvPr/>
        </p:nvSpPr>
        <p:spPr>
          <a:xfrm>
            <a:off x="2499927" y="3407914"/>
            <a:ext cx="9362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خلية ليمفاوية</a:t>
            </a:r>
            <a:endParaRPr lang="he-IL" b="1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2EDA9E8-EC9F-42FF-8FDC-FC31792ECB20}"/>
              </a:ext>
            </a:extLst>
          </p:cNvPr>
          <p:cNvSpPr txBox="1"/>
          <p:nvPr/>
        </p:nvSpPr>
        <p:spPr>
          <a:xfrm>
            <a:off x="2355745" y="5052365"/>
            <a:ext cx="1440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/>
              <a:t>خلايا ذاكرة</a:t>
            </a:r>
            <a:endParaRPr lang="he-IL" sz="18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1AA09C6-B761-4D77-B5D4-ABA740DA43D7}"/>
              </a:ext>
            </a:extLst>
          </p:cNvPr>
          <p:cNvSpPr txBox="1"/>
          <p:nvPr/>
        </p:nvSpPr>
        <p:spPr>
          <a:xfrm>
            <a:off x="65906" y="4655924"/>
            <a:ext cx="11749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خلية ليمفاوية</a:t>
            </a:r>
            <a:endParaRPr lang="he-IL" sz="16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608C6D2-BF0D-4F30-B14F-1FA24674A427}"/>
              </a:ext>
            </a:extLst>
          </p:cNvPr>
          <p:cNvSpPr txBox="1"/>
          <p:nvPr/>
        </p:nvSpPr>
        <p:spPr>
          <a:xfrm>
            <a:off x="298194" y="5885208"/>
            <a:ext cx="164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 err="1"/>
              <a:t>إنكشاف</a:t>
            </a:r>
            <a:r>
              <a:rPr lang="ar-SA" sz="1800" b="1" dirty="0"/>
              <a:t> </a:t>
            </a:r>
            <a:r>
              <a:rPr lang="ar-SA" sz="1800" b="1" dirty="0" err="1"/>
              <a:t>لأنتيجين</a:t>
            </a:r>
            <a:r>
              <a:rPr lang="ar-SA" sz="1800" b="1" dirty="0"/>
              <a:t> لأوَّل مرَّة</a:t>
            </a:r>
            <a:endParaRPr lang="he-IL" sz="1800" b="1" dirty="0"/>
          </a:p>
        </p:txBody>
      </p:sp>
    </p:spTree>
    <p:extLst>
      <p:ext uri="{BB962C8B-B14F-4D97-AF65-F5344CB8AC3E}">
        <p14:creationId xmlns:p14="http://schemas.microsoft.com/office/powerpoint/2010/main" val="3882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119718" y="482036"/>
            <a:ext cx="9072282" cy="70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92A72"/>
              </a:buClr>
            </a:pPr>
            <a:br>
              <a:rPr lang="ar-SY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</a:br>
            <a:r>
              <a:rPr lang="ar-JO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  <a:t>ماذا سوف نتعلم اليوم</a:t>
            </a:r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:</a:t>
            </a:r>
            <a:br>
              <a:rPr lang="ar-SY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br>
              <a:rPr lang="ar-SY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5E390AC-D8DE-40FE-A38E-9434F4065E9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أنظمة الدفاع عن الجسم:</a:t>
            </a:r>
            <a:endParaRPr lang="he-IL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خط الدفاع الأول والثاني – رد فعل غير تخصصي</a:t>
            </a:r>
          </a:p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خط الدفاع الثالث (جهاز المناعة)</a:t>
            </a:r>
            <a:r>
              <a:rPr lang="he-IL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he-IL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رد</a:t>
            </a:r>
            <a:r>
              <a:rPr lang="ar-SA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</a:t>
            </a: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فعل تخصصي</a:t>
            </a:r>
          </a:p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الذاكرة المناعية</a:t>
            </a:r>
          </a:p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r>
              <a:rPr lang="ar-SY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التطعيمات</a:t>
            </a:r>
            <a:endParaRPr lang="he-IL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9782" lvl="0" indent="-342934" defTabSz="914491">
              <a:lnSpc>
                <a:spcPct val="2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</a:pPr>
            <a:endParaRPr lang="he-IL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868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977980" y="3962290"/>
            <a:ext cx="117575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e-IL" sz="20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D1AAE61-3AE6-4DEC-905E-67F4563E6806}"/>
              </a:ext>
            </a:extLst>
          </p:cNvPr>
          <p:cNvSpPr/>
          <p:nvPr/>
        </p:nvSpPr>
        <p:spPr>
          <a:xfrm>
            <a:off x="237995" y="249948"/>
            <a:ext cx="10571967" cy="288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  <a:buClrTx/>
              <a:defRPr/>
            </a:pPr>
            <a:r>
              <a:rPr lang="ar-SY" sz="28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رد فعل ثانوي</a:t>
            </a:r>
            <a:r>
              <a:rPr lang="he-IL" sz="2800" b="1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– </a:t>
            </a:r>
          </a:p>
          <a:p>
            <a:pPr lvl="0" algn="just" rtl="1">
              <a:lnSpc>
                <a:spcPct val="150000"/>
              </a:lnSpc>
              <a:buClrTx/>
              <a:defRPr/>
            </a:pP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انكشاف مرة أخرى لنفس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الانتيجن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 بعد رد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الفعل الاولي </a:t>
            </a:r>
            <a:r>
              <a:rPr lang="ar-SY" sz="2400" kern="1200" dirty="0">
                <a:solidFill>
                  <a:srgbClr val="FF388C"/>
                </a:solidFill>
                <a:latin typeface="Lucida Sans Unicode"/>
                <a:ea typeface="+mn-ea"/>
                <a:cs typeface="Arial" panose="020B0604020202020204" pitchFamily="34" charset="0"/>
              </a:rPr>
              <a:t>تختفي معظم ا</a:t>
            </a:r>
            <a:r>
              <a:rPr lang="ar-SA" sz="2400" kern="1200" dirty="0" err="1">
                <a:solidFill>
                  <a:srgbClr val="FF388C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لاجسام</a:t>
            </a:r>
            <a:r>
              <a:rPr lang="ar-SA" sz="2400" kern="1200" dirty="0">
                <a:solidFill>
                  <a:srgbClr val="FF388C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المُضادَّة</a:t>
            </a:r>
            <a:r>
              <a:rPr lang="ar-SY" sz="2400" kern="1200" dirty="0">
                <a:solidFill>
                  <a:srgbClr val="FF388C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ولكن تبقى </a:t>
            </a:r>
            <a:r>
              <a:rPr lang="ar-SY" sz="2400" kern="1200" dirty="0">
                <a:solidFill>
                  <a:srgbClr val="FF388C"/>
                </a:solidFill>
                <a:latin typeface="Lucida Sans Unicode"/>
                <a:ea typeface="+mn-ea"/>
                <a:cs typeface="Arial" panose="020B0604020202020204" pitchFamily="34" charset="0"/>
              </a:rPr>
              <a:t>خلايا الذاكرة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لسنوات عديدة في الجسم ( أحيانا حتى نهاية العمر).</a:t>
            </a: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تُفع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ِّ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ل خلايا الذاكرة جهاز </a:t>
            </a:r>
            <a:r>
              <a:rPr lang="ar-SY" sz="24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املناعة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في رد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الفعل الثانوي. رد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الفعل هذا </a:t>
            </a:r>
            <a:r>
              <a:rPr lang="ar-SY" sz="2400" b="1" u="sng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اقوى واسرع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 كمية ال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اجسام المُضادَّة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التي تُنتج أكبر</a:t>
            </a:r>
            <a:r>
              <a:rPr lang="he-IL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وتُنتج خلال فترة زمنية قصيرة (3 أيام مقابل 10 أيام) . هكذا يمكن منع 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ظ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هور المرض او ظهوره بشكل خفيف جدا</a:t>
            </a:r>
            <a:r>
              <a:rPr lang="ar-SA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ً</a:t>
            </a:r>
            <a:r>
              <a:rPr lang="ar-SY" sz="24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  <a:endParaRPr lang="he-IL" sz="24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5E6D6C1-0474-43B3-B308-6ECC9A4764A0}"/>
              </a:ext>
            </a:extLst>
          </p:cNvPr>
          <p:cNvGrpSpPr/>
          <p:nvPr/>
        </p:nvGrpSpPr>
        <p:grpSpPr>
          <a:xfrm>
            <a:off x="611560" y="4095750"/>
            <a:ext cx="7827590" cy="2023820"/>
            <a:chOff x="539552" y="3239132"/>
            <a:chExt cx="8228210" cy="3238500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9E2EC337-B7ED-4210-B1E2-0B925F834B0E}"/>
                </a:ext>
              </a:extLst>
            </p:cNvPr>
            <p:cNvGrpSpPr/>
            <p:nvPr/>
          </p:nvGrpSpPr>
          <p:grpSpPr>
            <a:xfrm>
              <a:off x="539552" y="3239132"/>
              <a:ext cx="8228210" cy="3238500"/>
              <a:chOff x="539552" y="3239132"/>
              <a:chExt cx="8228210" cy="3238500"/>
            </a:xfrm>
          </p:grpSpPr>
          <p:grpSp>
            <p:nvGrpSpPr>
              <p:cNvPr id="8" name="קבוצה 7">
                <a:extLst>
                  <a:ext uri="{FF2B5EF4-FFF2-40B4-BE49-F238E27FC236}">
                    <a16:creationId xmlns:a16="http://schemas.microsoft.com/office/drawing/2014/main" id="{F4285619-F7BE-4447-8DE5-07E3B3420FFF}"/>
                  </a:ext>
                </a:extLst>
              </p:cNvPr>
              <p:cNvGrpSpPr/>
              <p:nvPr/>
            </p:nvGrpSpPr>
            <p:grpSpPr>
              <a:xfrm>
                <a:off x="539552" y="3239132"/>
                <a:ext cx="8228210" cy="3238500"/>
                <a:chOff x="539552" y="3239132"/>
                <a:chExt cx="8228210" cy="3238500"/>
              </a:xfrm>
            </p:grpSpPr>
            <p:grpSp>
              <p:nvGrpSpPr>
                <p:cNvPr id="11" name="קבוצה 10">
                  <a:extLst>
                    <a:ext uri="{FF2B5EF4-FFF2-40B4-BE49-F238E27FC236}">
                      <a16:creationId xmlns:a16="http://schemas.microsoft.com/office/drawing/2014/main" id="{FE2A35AB-F691-4D4E-B1AA-57D341130FF1}"/>
                    </a:ext>
                  </a:extLst>
                </p:cNvPr>
                <p:cNvGrpSpPr/>
                <p:nvPr/>
              </p:nvGrpSpPr>
              <p:grpSpPr>
                <a:xfrm>
                  <a:off x="539552" y="3239132"/>
                  <a:ext cx="8228210" cy="3238500"/>
                  <a:chOff x="376238" y="1809750"/>
                  <a:chExt cx="8391525" cy="3238500"/>
                </a:xfrm>
              </p:grpSpPr>
              <p:pic>
                <p:nvPicPr>
                  <p:cNvPr id="13" name="Picture 2">
                    <a:extLst>
                      <a:ext uri="{FF2B5EF4-FFF2-40B4-BE49-F238E27FC236}">
                        <a16:creationId xmlns:a16="http://schemas.microsoft.com/office/drawing/2014/main" id="{1AD10402-E0FE-4786-AC25-556B653259C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238" y="1809750"/>
                    <a:ext cx="8391525" cy="3238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" name="מלבן 13">
                    <a:extLst>
                      <a:ext uri="{FF2B5EF4-FFF2-40B4-BE49-F238E27FC236}">
                        <a16:creationId xmlns:a16="http://schemas.microsoft.com/office/drawing/2014/main" id="{6D8C2EA5-911F-4F7A-B436-CC3439FEDF12}"/>
                      </a:ext>
                    </a:extLst>
                  </p:cNvPr>
                  <p:cNvSpPr/>
                  <p:nvPr/>
                </p:nvSpPr>
                <p:spPr>
                  <a:xfrm>
                    <a:off x="7596336" y="1809750"/>
                    <a:ext cx="1171427" cy="25109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55000" cap="flat" cmpd="thickThin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ucida Sans Unicode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" name="מלבן 11">
                  <a:extLst>
                    <a:ext uri="{FF2B5EF4-FFF2-40B4-BE49-F238E27FC236}">
                      <a16:creationId xmlns:a16="http://schemas.microsoft.com/office/drawing/2014/main" id="{7F52F82A-1728-439A-9E10-E395D330818F}"/>
                    </a:ext>
                  </a:extLst>
                </p:cNvPr>
                <p:cNvSpPr/>
                <p:nvPr/>
              </p:nvSpPr>
              <p:spPr>
                <a:xfrm>
                  <a:off x="923929" y="5085184"/>
                  <a:ext cx="216024" cy="144016"/>
                </a:xfrm>
                <a:prstGeom prst="rect">
                  <a:avLst/>
                </a:prstGeom>
                <a:solidFill>
                  <a:sysClr val="window" lastClr="FFFFFF"/>
                </a:solidFill>
                <a:ln w="55000" cap="flat" cmpd="thickThin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F47B774D-B7E9-4013-AA16-32ECBA3D505E}"/>
                  </a:ext>
                </a:extLst>
              </p:cNvPr>
              <p:cNvSpPr/>
              <p:nvPr/>
            </p:nvSpPr>
            <p:spPr>
              <a:xfrm>
                <a:off x="3131840" y="4005064"/>
                <a:ext cx="216024" cy="144016"/>
              </a:xfrm>
              <a:prstGeom prst="rect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2CAA883F-C1D8-4266-93EC-28A90724AF2F}"/>
                </a:ext>
              </a:extLst>
            </p:cNvPr>
            <p:cNvSpPr/>
            <p:nvPr/>
          </p:nvSpPr>
          <p:spPr>
            <a:xfrm>
              <a:off x="6660232" y="5044581"/>
              <a:ext cx="216024" cy="144016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9C62D53-6994-420C-A6EE-24B281789A46}"/>
              </a:ext>
            </a:extLst>
          </p:cNvPr>
          <p:cNvSpPr txBox="1"/>
          <p:nvPr/>
        </p:nvSpPr>
        <p:spPr>
          <a:xfrm>
            <a:off x="7346446" y="4169601"/>
            <a:ext cx="1440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/>
              <a:t>أجسام مُضادَّة</a:t>
            </a:r>
            <a:endParaRPr lang="he-IL" sz="1800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06DEB90-5120-4F72-B687-2B11D10BF1A7}"/>
              </a:ext>
            </a:extLst>
          </p:cNvPr>
          <p:cNvSpPr txBox="1"/>
          <p:nvPr/>
        </p:nvSpPr>
        <p:spPr>
          <a:xfrm>
            <a:off x="3415361" y="3844354"/>
            <a:ext cx="1440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/>
              <a:t>أجسام مُضادَّة</a:t>
            </a:r>
            <a:endParaRPr lang="he-IL" sz="1800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A8467C9-D679-489F-9936-018FD12AE98F}"/>
              </a:ext>
            </a:extLst>
          </p:cNvPr>
          <p:cNvSpPr txBox="1"/>
          <p:nvPr/>
        </p:nvSpPr>
        <p:spPr>
          <a:xfrm>
            <a:off x="2483893" y="5294393"/>
            <a:ext cx="1187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خلايا ذاكرة</a:t>
            </a:r>
            <a:endParaRPr lang="he-IL" sz="1600" b="1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54D1F43-A8AB-4B1E-BC5A-0089C31E7FED}"/>
              </a:ext>
            </a:extLst>
          </p:cNvPr>
          <p:cNvSpPr txBox="1"/>
          <p:nvPr/>
        </p:nvSpPr>
        <p:spPr>
          <a:xfrm>
            <a:off x="2599436" y="4230819"/>
            <a:ext cx="9362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خلية ليمفاوية</a:t>
            </a:r>
            <a:endParaRPr lang="he-IL" b="1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3054DD9-0904-44D7-90D2-1CF7F21CA1B8}"/>
              </a:ext>
            </a:extLst>
          </p:cNvPr>
          <p:cNvSpPr txBox="1"/>
          <p:nvPr/>
        </p:nvSpPr>
        <p:spPr>
          <a:xfrm>
            <a:off x="313343" y="5054743"/>
            <a:ext cx="11749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خلية ليمفاوية</a:t>
            </a:r>
            <a:endParaRPr lang="he-IL" b="1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0CCFF2DC-754F-43B7-A54A-F6A76D110813}"/>
              </a:ext>
            </a:extLst>
          </p:cNvPr>
          <p:cNvSpPr txBox="1"/>
          <p:nvPr/>
        </p:nvSpPr>
        <p:spPr>
          <a:xfrm>
            <a:off x="5966097" y="4846050"/>
            <a:ext cx="9362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خلية ليمفاوية</a:t>
            </a:r>
            <a:endParaRPr lang="he-IL" b="1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FD089731-F18B-42CE-8D80-D452BFD98DB0}"/>
              </a:ext>
            </a:extLst>
          </p:cNvPr>
          <p:cNvSpPr txBox="1"/>
          <p:nvPr/>
        </p:nvSpPr>
        <p:spPr>
          <a:xfrm>
            <a:off x="5840492" y="5808642"/>
            <a:ext cx="1187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/>
              <a:t>خلايا ذاكرة</a:t>
            </a:r>
            <a:endParaRPr lang="he-IL" sz="1600" b="1" dirty="0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592BF003-4871-4854-9A78-58C31AF7B6AC}"/>
              </a:ext>
            </a:extLst>
          </p:cNvPr>
          <p:cNvSpPr txBox="1"/>
          <p:nvPr/>
        </p:nvSpPr>
        <p:spPr>
          <a:xfrm>
            <a:off x="523662" y="5724635"/>
            <a:ext cx="164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 err="1"/>
              <a:t>إنكشاف</a:t>
            </a:r>
            <a:r>
              <a:rPr lang="ar-SA" sz="1800" b="1" dirty="0"/>
              <a:t> </a:t>
            </a:r>
            <a:r>
              <a:rPr lang="ar-SA" sz="1800" b="1" dirty="0" err="1"/>
              <a:t>لأنتيجين</a:t>
            </a:r>
            <a:r>
              <a:rPr lang="ar-SA" sz="1800" b="1" dirty="0"/>
              <a:t> لأوَّل مرَّة</a:t>
            </a:r>
            <a:endParaRPr lang="he-IL" sz="1800" b="1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BF3C2A4-CEBA-4E67-9C1D-2103284D74A9}"/>
              </a:ext>
            </a:extLst>
          </p:cNvPr>
          <p:cNvSpPr txBox="1"/>
          <p:nvPr/>
        </p:nvSpPr>
        <p:spPr>
          <a:xfrm>
            <a:off x="3067571" y="5716550"/>
            <a:ext cx="164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800" b="1" dirty="0" err="1"/>
              <a:t>إنكشاف</a:t>
            </a:r>
            <a:r>
              <a:rPr lang="ar-SA" sz="1800" b="1" dirty="0"/>
              <a:t> </a:t>
            </a:r>
            <a:r>
              <a:rPr lang="ar-SA" sz="1800" b="1" dirty="0" err="1"/>
              <a:t>لأنتيجين</a:t>
            </a:r>
            <a:r>
              <a:rPr lang="ar-SA" sz="1800" b="1" dirty="0"/>
              <a:t> لثاني مرَّة</a:t>
            </a:r>
            <a:endParaRPr lang="he-IL" sz="1800" b="1" dirty="0"/>
          </a:p>
        </p:txBody>
      </p:sp>
    </p:spTree>
    <p:extLst>
      <p:ext uri="{BB962C8B-B14F-4D97-AF65-F5344CB8AC3E}">
        <p14:creationId xmlns:p14="http://schemas.microsoft.com/office/powerpoint/2010/main" val="386798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556"/>
            <a:ext cx="12192000" cy="720000"/>
          </a:xfrm>
        </p:spPr>
        <p:txBody>
          <a:bodyPr/>
          <a:lstStyle/>
          <a:p>
            <a:r>
              <a:rPr lang="ar-JO" sz="3600" dirty="0">
                <a:latin typeface="+mj-lt"/>
                <a:cs typeface="+mn-cs"/>
              </a:rPr>
              <a:t> </a:t>
            </a:r>
            <a:r>
              <a:rPr lang="ar-SY" sz="3600" dirty="0">
                <a:latin typeface="Arial" panose="020B0604020202020204" pitchFamily="34" charset="0"/>
                <a:cs typeface="+mn-cs"/>
              </a:rPr>
              <a:t>رد</a:t>
            </a:r>
            <a:r>
              <a:rPr lang="ar-SA" sz="3600" dirty="0">
                <a:latin typeface="Arial" panose="020B0604020202020204" pitchFamily="34" charset="0"/>
                <a:cs typeface="+mn-cs"/>
              </a:rPr>
              <a:t>ّ</a:t>
            </a:r>
            <a:r>
              <a:rPr lang="ar-SY" sz="3600" dirty="0">
                <a:latin typeface="Arial" panose="020B0604020202020204" pitchFamily="34" charset="0"/>
                <a:cs typeface="+mn-cs"/>
              </a:rPr>
              <a:t> الفعل المناعي </a:t>
            </a:r>
            <a:r>
              <a:rPr lang="ar-SY" sz="3600" dirty="0" err="1">
                <a:latin typeface="Arial" panose="020B0604020202020204" pitchFamily="34" charset="0"/>
                <a:cs typeface="+mn-cs"/>
              </a:rPr>
              <a:t>الاو</a:t>
            </a:r>
            <a:r>
              <a:rPr lang="ar-SA" sz="3600" dirty="0">
                <a:latin typeface="Arial" panose="020B0604020202020204" pitchFamily="34" charset="0"/>
                <a:cs typeface="+mn-cs"/>
              </a:rPr>
              <a:t>ّ</a:t>
            </a:r>
            <a:r>
              <a:rPr lang="ar-SY" sz="3600" dirty="0">
                <a:latin typeface="Arial" panose="020B0604020202020204" pitchFamily="34" charset="0"/>
                <a:cs typeface="+mn-cs"/>
              </a:rPr>
              <a:t>لي والثانوي</a:t>
            </a:r>
            <a:r>
              <a:rPr lang="ar-SA" sz="3600" dirty="0">
                <a:latin typeface="Arial" panose="020B0604020202020204" pitchFamily="34" charset="0"/>
                <a:cs typeface="+mn-cs"/>
              </a:rPr>
              <a:t>ّ</a:t>
            </a:r>
            <a:r>
              <a:rPr lang="en-US" sz="3600" dirty="0">
                <a:latin typeface="Arial" panose="020B0604020202020204" pitchFamily="34" charset="0"/>
                <a:cs typeface="+mn-cs"/>
              </a:rPr>
              <a:t> </a:t>
            </a:r>
            <a:endParaRPr lang="en-GB" sz="3600" dirty="0">
              <a:cs typeface="+mn-cs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00EB12D-63DF-4629-8226-FF2422C524E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75364" y="3742689"/>
            <a:ext cx="9860192" cy="187928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Tx/>
              <a:buSzTx/>
              <a:buNone/>
              <a:defRPr/>
            </a:pP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شرح للرسم البياني </a:t>
            </a:r>
            <a:r>
              <a:rPr lang="he-IL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1 – 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بعد دخول </a:t>
            </a:r>
            <a:r>
              <a:rPr lang="ar-SY" dirty="0" err="1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مسب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ِّ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 المرض في المر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ة الأولى تبقى في الجسم خلايا ذاكرة تخصصية لنفس </a:t>
            </a:r>
            <a:r>
              <a:rPr lang="ar-SY" dirty="0" err="1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مسب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ِّ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 المرض. عند الانكشاف مر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َّ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ة أخرى لنفس </a:t>
            </a:r>
            <a:r>
              <a:rPr lang="ar-SY" dirty="0" err="1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مسب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ِّ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 المرض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،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تتعرف خلايا الذاكرة على </a:t>
            </a:r>
            <a:r>
              <a:rPr lang="ar-SY" dirty="0" err="1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مسب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ِّ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 المرض بسرعة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،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وتبدأ عملية انتاج ال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اجسام المُضادَّة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بسرعة وبقوة. وبذلك يُمنع تكاثر </a:t>
            </a:r>
            <a:r>
              <a:rPr lang="ar-SY" dirty="0" err="1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مسب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ِّ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 المرض في الجسم ومن الممكن ان لا تظهر علامات المرض</a:t>
            </a:r>
            <a:r>
              <a:rPr lang="he-IL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بالمر</a:t>
            </a:r>
            <a:r>
              <a:rPr lang="ar-SA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ّ</a:t>
            </a:r>
            <a:r>
              <a:rPr lang="ar-SY" dirty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ة.</a:t>
            </a:r>
            <a:endParaRPr lang="he-IL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grpSp>
        <p:nvGrpSpPr>
          <p:cNvPr id="6" name="קבוצה 1">
            <a:extLst>
              <a:ext uri="{FF2B5EF4-FFF2-40B4-BE49-F238E27FC236}">
                <a16:creationId xmlns:a16="http://schemas.microsoft.com/office/drawing/2014/main" id="{E1029832-720A-4F98-A556-FAEA27971BF7}"/>
              </a:ext>
            </a:extLst>
          </p:cNvPr>
          <p:cNvGrpSpPr>
            <a:grpSpLocks/>
          </p:cNvGrpSpPr>
          <p:nvPr/>
        </p:nvGrpSpPr>
        <p:grpSpPr bwMode="auto">
          <a:xfrm>
            <a:off x="2492094" y="1199704"/>
            <a:ext cx="5806137" cy="2229296"/>
            <a:chOff x="3632318" y="2497138"/>
            <a:chExt cx="3344745" cy="222929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1C601B0B-3DA5-4922-979F-69F74157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3" y="2525713"/>
              <a:ext cx="1809750" cy="10874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0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00"/>
                <a:gd name="T142" fmla="*/ 0 h 20000"/>
                <a:gd name="T143" fmla="*/ 20000 w 20000"/>
                <a:gd name="T144" fmla="*/ 20000 h 200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00" h="20000">
                  <a:moveTo>
                    <a:pt x="112" y="19895"/>
                  </a:moveTo>
                  <a:lnTo>
                    <a:pt x="0" y="19988"/>
                  </a:lnTo>
                  <a:lnTo>
                    <a:pt x="526" y="19988"/>
                  </a:lnTo>
                  <a:lnTo>
                    <a:pt x="526" y="19813"/>
                  </a:lnTo>
                  <a:lnTo>
                    <a:pt x="631" y="19813"/>
                  </a:lnTo>
                  <a:lnTo>
                    <a:pt x="737" y="19638"/>
                  </a:lnTo>
                  <a:lnTo>
                    <a:pt x="947" y="19638"/>
                  </a:lnTo>
                  <a:lnTo>
                    <a:pt x="947" y="19463"/>
                  </a:lnTo>
                  <a:lnTo>
                    <a:pt x="1157" y="19463"/>
                  </a:lnTo>
                  <a:lnTo>
                    <a:pt x="1157" y="19288"/>
                  </a:lnTo>
                  <a:lnTo>
                    <a:pt x="1578" y="19288"/>
                  </a:lnTo>
                  <a:lnTo>
                    <a:pt x="1578" y="18938"/>
                  </a:lnTo>
                  <a:lnTo>
                    <a:pt x="1789" y="18762"/>
                  </a:lnTo>
                  <a:lnTo>
                    <a:pt x="1894" y="18412"/>
                  </a:lnTo>
                  <a:lnTo>
                    <a:pt x="2631" y="17186"/>
                  </a:lnTo>
                  <a:lnTo>
                    <a:pt x="2841" y="17011"/>
                  </a:lnTo>
                  <a:lnTo>
                    <a:pt x="2946" y="16661"/>
                  </a:lnTo>
                  <a:lnTo>
                    <a:pt x="3052" y="16661"/>
                  </a:lnTo>
                  <a:lnTo>
                    <a:pt x="3052" y="16135"/>
                  </a:lnTo>
                  <a:lnTo>
                    <a:pt x="3157" y="16135"/>
                  </a:lnTo>
                  <a:lnTo>
                    <a:pt x="3157" y="15960"/>
                  </a:lnTo>
                  <a:lnTo>
                    <a:pt x="3262" y="15785"/>
                  </a:lnTo>
                  <a:lnTo>
                    <a:pt x="3262" y="15435"/>
                  </a:lnTo>
                  <a:lnTo>
                    <a:pt x="3472" y="15085"/>
                  </a:lnTo>
                  <a:lnTo>
                    <a:pt x="3472" y="13333"/>
                  </a:lnTo>
                  <a:lnTo>
                    <a:pt x="3578" y="13158"/>
                  </a:lnTo>
                  <a:lnTo>
                    <a:pt x="3578" y="12458"/>
                  </a:lnTo>
                  <a:lnTo>
                    <a:pt x="3683" y="12283"/>
                  </a:lnTo>
                  <a:lnTo>
                    <a:pt x="3683" y="11407"/>
                  </a:lnTo>
                  <a:lnTo>
                    <a:pt x="3788" y="11407"/>
                  </a:lnTo>
                  <a:lnTo>
                    <a:pt x="3893" y="11232"/>
                  </a:lnTo>
                  <a:lnTo>
                    <a:pt x="3893" y="10881"/>
                  </a:lnTo>
                  <a:lnTo>
                    <a:pt x="3999" y="10881"/>
                  </a:lnTo>
                  <a:lnTo>
                    <a:pt x="4420" y="10181"/>
                  </a:lnTo>
                  <a:lnTo>
                    <a:pt x="4735" y="10006"/>
                  </a:lnTo>
                  <a:lnTo>
                    <a:pt x="4840" y="9656"/>
                  </a:lnTo>
                  <a:lnTo>
                    <a:pt x="5156" y="9480"/>
                  </a:lnTo>
                  <a:lnTo>
                    <a:pt x="5367" y="9480"/>
                  </a:lnTo>
                  <a:lnTo>
                    <a:pt x="5577" y="9130"/>
                  </a:lnTo>
                  <a:lnTo>
                    <a:pt x="5787" y="8955"/>
                  </a:lnTo>
                  <a:lnTo>
                    <a:pt x="6419" y="8955"/>
                  </a:lnTo>
                  <a:lnTo>
                    <a:pt x="6524" y="9130"/>
                  </a:lnTo>
                  <a:lnTo>
                    <a:pt x="6734" y="9130"/>
                  </a:lnTo>
                  <a:lnTo>
                    <a:pt x="6840" y="9305"/>
                  </a:lnTo>
                  <a:lnTo>
                    <a:pt x="6840" y="9480"/>
                  </a:lnTo>
                  <a:lnTo>
                    <a:pt x="6945" y="9480"/>
                  </a:lnTo>
                  <a:lnTo>
                    <a:pt x="6945" y="9656"/>
                  </a:lnTo>
                  <a:lnTo>
                    <a:pt x="7050" y="9656"/>
                  </a:lnTo>
                  <a:lnTo>
                    <a:pt x="7050" y="9831"/>
                  </a:lnTo>
                  <a:lnTo>
                    <a:pt x="7261" y="9831"/>
                  </a:lnTo>
                  <a:lnTo>
                    <a:pt x="7261" y="10881"/>
                  </a:lnTo>
                  <a:lnTo>
                    <a:pt x="7366" y="10881"/>
                  </a:lnTo>
                  <a:lnTo>
                    <a:pt x="7366" y="11057"/>
                  </a:lnTo>
                  <a:lnTo>
                    <a:pt x="7471" y="11232"/>
                  </a:lnTo>
                  <a:lnTo>
                    <a:pt x="7471" y="11407"/>
                  </a:lnTo>
                  <a:lnTo>
                    <a:pt x="7682" y="11582"/>
                  </a:lnTo>
                  <a:lnTo>
                    <a:pt x="7682" y="12107"/>
                  </a:lnTo>
                  <a:lnTo>
                    <a:pt x="7787" y="12283"/>
                  </a:lnTo>
                  <a:lnTo>
                    <a:pt x="7787" y="12458"/>
                  </a:lnTo>
                  <a:lnTo>
                    <a:pt x="7892" y="12458"/>
                  </a:lnTo>
                  <a:lnTo>
                    <a:pt x="7892" y="12633"/>
                  </a:lnTo>
                  <a:lnTo>
                    <a:pt x="8102" y="12633"/>
                  </a:lnTo>
                  <a:lnTo>
                    <a:pt x="8102" y="13158"/>
                  </a:lnTo>
                  <a:lnTo>
                    <a:pt x="8208" y="13158"/>
                  </a:lnTo>
                  <a:lnTo>
                    <a:pt x="8208" y="13333"/>
                  </a:lnTo>
                  <a:lnTo>
                    <a:pt x="8313" y="13333"/>
                  </a:lnTo>
                  <a:lnTo>
                    <a:pt x="8313" y="13508"/>
                  </a:lnTo>
                  <a:lnTo>
                    <a:pt x="8418" y="13508"/>
                  </a:lnTo>
                  <a:lnTo>
                    <a:pt x="8523" y="13684"/>
                  </a:lnTo>
                  <a:lnTo>
                    <a:pt x="8523" y="14034"/>
                  </a:lnTo>
                  <a:lnTo>
                    <a:pt x="8629" y="14034"/>
                  </a:lnTo>
                  <a:lnTo>
                    <a:pt x="8629" y="14559"/>
                  </a:lnTo>
                  <a:lnTo>
                    <a:pt x="8734" y="14559"/>
                  </a:lnTo>
                  <a:lnTo>
                    <a:pt x="8734" y="14910"/>
                  </a:lnTo>
                  <a:lnTo>
                    <a:pt x="8839" y="15260"/>
                  </a:lnTo>
                  <a:lnTo>
                    <a:pt x="8944" y="15435"/>
                  </a:lnTo>
                  <a:lnTo>
                    <a:pt x="8944" y="17011"/>
                  </a:lnTo>
                  <a:lnTo>
                    <a:pt x="9049" y="17011"/>
                  </a:lnTo>
                  <a:lnTo>
                    <a:pt x="9049" y="17361"/>
                  </a:lnTo>
                  <a:lnTo>
                    <a:pt x="9155" y="17361"/>
                  </a:lnTo>
                  <a:lnTo>
                    <a:pt x="9155" y="17536"/>
                  </a:lnTo>
                  <a:lnTo>
                    <a:pt x="9260" y="17536"/>
                  </a:lnTo>
                  <a:lnTo>
                    <a:pt x="9365" y="17712"/>
                  </a:lnTo>
                  <a:lnTo>
                    <a:pt x="9365" y="18762"/>
                  </a:lnTo>
                  <a:lnTo>
                    <a:pt x="9470" y="18938"/>
                  </a:lnTo>
                  <a:lnTo>
                    <a:pt x="9786" y="18938"/>
                  </a:lnTo>
                  <a:lnTo>
                    <a:pt x="9786" y="19113"/>
                  </a:lnTo>
                  <a:lnTo>
                    <a:pt x="10207" y="19113"/>
                  </a:lnTo>
                  <a:lnTo>
                    <a:pt x="10207" y="19288"/>
                  </a:lnTo>
                  <a:lnTo>
                    <a:pt x="11891" y="19288"/>
                  </a:lnTo>
                  <a:lnTo>
                    <a:pt x="11891" y="19113"/>
                  </a:lnTo>
                  <a:lnTo>
                    <a:pt x="12101" y="18938"/>
                  </a:lnTo>
                  <a:lnTo>
                    <a:pt x="12311" y="18587"/>
                  </a:lnTo>
                  <a:lnTo>
                    <a:pt x="12522" y="18412"/>
                  </a:lnTo>
                  <a:lnTo>
                    <a:pt x="12732" y="18062"/>
                  </a:lnTo>
                  <a:lnTo>
                    <a:pt x="13153" y="17712"/>
                  </a:lnTo>
                  <a:lnTo>
                    <a:pt x="13153" y="17186"/>
                  </a:lnTo>
                  <a:lnTo>
                    <a:pt x="13364" y="17011"/>
                  </a:lnTo>
                  <a:lnTo>
                    <a:pt x="13574" y="16661"/>
                  </a:lnTo>
                  <a:lnTo>
                    <a:pt x="13574" y="16486"/>
                  </a:lnTo>
                  <a:lnTo>
                    <a:pt x="13785" y="15785"/>
                  </a:lnTo>
                  <a:lnTo>
                    <a:pt x="13785" y="15610"/>
                  </a:lnTo>
                  <a:lnTo>
                    <a:pt x="13995" y="15435"/>
                  </a:lnTo>
                  <a:lnTo>
                    <a:pt x="13995" y="15085"/>
                  </a:lnTo>
                  <a:lnTo>
                    <a:pt x="14206" y="14384"/>
                  </a:lnTo>
                  <a:lnTo>
                    <a:pt x="14206" y="14034"/>
                  </a:lnTo>
                  <a:lnTo>
                    <a:pt x="14416" y="13684"/>
                  </a:lnTo>
                  <a:lnTo>
                    <a:pt x="14416" y="11232"/>
                  </a:lnTo>
                  <a:lnTo>
                    <a:pt x="14521" y="10881"/>
                  </a:lnTo>
                  <a:lnTo>
                    <a:pt x="14521" y="10181"/>
                  </a:lnTo>
                  <a:lnTo>
                    <a:pt x="14626" y="10006"/>
                  </a:lnTo>
                  <a:lnTo>
                    <a:pt x="14626" y="9480"/>
                  </a:lnTo>
                  <a:lnTo>
                    <a:pt x="14837" y="9305"/>
                  </a:lnTo>
                  <a:lnTo>
                    <a:pt x="14837" y="7204"/>
                  </a:lnTo>
                  <a:lnTo>
                    <a:pt x="14942" y="7029"/>
                  </a:lnTo>
                  <a:lnTo>
                    <a:pt x="14942" y="6503"/>
                  </a:lnTo>
                  <a:lnTo>
                    <a:pt x="15047" y="6153"/>
                  </a:lnTo>
                  <a:lnTo>
                    <a:pt x="15047" y="5978"/>
                  </a:lnTo>
                  <a:lnTo>
                    <a:pt x="15258" y="5803"/>
                  </a:lnTo>
                  <a:lnTo>
                    <a:pt x="15258" y="4927"/>
                  </a:lnTo>
                  <a:lnTo>
                    <a:pt x="15363" y="4577"/>
                  </a:lnTo>
                  <a:lnTo>
                    <a:pt x="15468" y="4577"/>
                  </a:lnTo>
                  <a:lnTo>
                    <a:pt x="15468" y="4227"/>
                  </a:lnTo>
                  <a:lnTo>
                    <a:pt x="15679" y="3876"/>
                  </a:lnTo>
                  <a:lnTo>
                    <a:pt x="15679" y="3526"/>
                  </a:lnTo>
                  <a:lnTo>
                    <a:pt x="15889" y="3176"/>
                  </a:lnTo>
                  <a:lnTo>
                    <a:pt x="15889" y="3001"/>
                  </a:lnTo>
                  <a:lnTo>
                    <a:pt x="16100" y="2825"/>
                  </a:lnTo>
                  <a:lnTo>
                    <a:pt x="16100" y="2475"/>
                  </a:lnTo>
                  <a:lnTo>
                    <a:pt x="16415" y="2475"/>
                  </a:lnTo>
                  <a:lnTo>
                    <a:pt x="16521" y="2300"/>
                  </a:lnTo>
                  <a:lnTo>
                    <a:pt x="16521" y="1950"/>
                  </a:lnTo>
                  <a:lnTo>
                    <a:pt x="16836" y="1775"/>
                  </a:lnTo>
                  <a:lnTo>
                    <a:pt x="17047" y="1424"/>
                  </a:lnTo>
                  <a:lnTo>
                    <a:pt x="17362" y="1074"/>
                  </a:lnTo>
                  <a:lnTo>
                    <a:pt x="17573" y="899"/>
                  </a:lnTo>
                  <a:lnTo>
                    <a:pt x="17888" y="549"/>
                  </a:lnTo>
                  <a:lnTo>
                    <a:pt x="18204" y="374"/>
                  </a:lnTo>
                  <a:lnTo>
                    <a:pt x="19993" y="374"/>
                  </a:lnTo>
                  <a:lnTo>
                    <a:pt x="19993" y="549"/>
                  </a:lnTo>
                  <a:lnTo>
                    <a:pt x="1903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AA73D9EA-3A18-458E-A87A-E663EA27B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263" y="2497138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93B0E05D-4E8F-4860-B37C-1F7FAB096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263" y="3640138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מלבן 8">
              <a:extLst>
                <a:ext uri="{FF2B5EF4-FFF2-40B4-BE49-F238E27FC236}">
                  <a16:creationId xmlns:a16="http://schemas.microsoft.com/office/drawing/2014/main" id="{834576B6-C314-4C78-8607-3BF2CC4F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18" y="2606676"/>
              <a:ext cx="14047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عدد الاجسام المضادة (في ملل دم)</a:t>
              </a:r>
              <a:endParaRPr kumimoji="0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E71655B9-7B86-4D03-850F-598B2EE3C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8189" y="3640138"/>
              <a:ext cx="74" cy="168278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70232C49-6D7B-497A-8F9C-6CBB3F9D5DAB}"/>
                </a:ext>
              </a:extLst>
            </p:cNvPr>
            <p:cNvCxnSpPr/>
            <p:nvPr/>
          </p:nvCxnSpPr>
          <p:spPr>
            <a:xfrm flipV="1">
              <a:off x="6203919" y="3640139"/>
              <a:ext cx="0" cy="338137"/>
            </a:xfrm>
            <a:prstGeom prst="straightConnector1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8A838FAC-5B4C-40A1-929A-DBB8D83536E7}"/>
                </a:ext>
              </a:extLst>
            </p:cNvPr>
            <p:cNvSpPr txBox="1"/>
            <p:nvPr/>
          </p:nvSpPr>
          <p:spPr>
            <a:xfrm>
              <a:off x="3995618" y="4071580"/>
              <a:ext cx="1362130" cy="369332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</a:rPr>
                <a:t>دخول بكتيريا في المرّة الأولى</a:t>
              </a:r>
              <a:endPara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8D870D6B-B635-47E4-B27A-A988FE98B4F7}"/>
                </a:ext>
              </a:extLst>
            </p:cNvPr>
            <p:cNvSpPr txBox="1"/>
            <p:nvPr/>
          </p:nvSpPr>
          <p:spPr>
            <a:xfrm>
              <a:off x="5580800" y="4080104"/>
              <a:ext cx="1246237" cy="646331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</a:rPr>
                <a:t>دخول بكتيريا في المرّة الثانية</a:t>
              </a:r>
              <a:endPara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</p:grp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F834D187-62FE-40B9-8435-CAEEBD4DE2AE}"/>
              </a:ext>
            </a:extLst>
          </p:cNvPr>
          <p:cNvCxnSpPr>
            <a:endCxn id="9" idx="0"/>
          </p:cNvCxnSpPr>
          <p:nvPr/>
        </p:nvCxnSpPr>
        <p:spPr>
          <a:xfrm flipV="1">
            <a:off x="5123492" y="2342703"/>
            <a:ext cx="128" cy="298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654AF6AB-A972-4101-9FD5-A4B04C5ADAA5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938053" y="2307959"/>
            <a:ext cx="18078" cy="474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9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C2F0BDC0-E0F4-4F83-8497-8F658734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9246CA4-4EDF-47BE-9BF8-F395EFAC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0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7C1190E-A1EE-446B-ACB6-130A3292BA9F}"/>
              </a:ext>
            </a:extLst>
          </p:cNvPr>
          <p:cNvSpPr txBox="1"/>
          <p:nvPr/>
        </p:nvSpPr>
        <p:spPr>
          <a:xfrm>
            <a:off x="175364" y="174139"/>
            <a:ext cx="11756199" cy="452431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b="1" kern="1200" dirty="0">
                <a:solidFill>
                  <a:srgbClr val="0070C0"/>
                </a:solidFill>
                <a:latin typeface="Arial" pitchFamily="34" charset="0"/>
                <a:ea typeface="+mn-ea"/>
              </a:rPr>
              <a:t>هل يمكن استغلال ظاهرة الذاكرة المناعية لمنع الإصابة بالمرض؟</a:t>
            </a:r>
            <a:endParaRPr lang="ar-SA" sz="2400" b="1" kern="1200" dirty="0">
              <a:solidFill>
                <a:srgbClr val="0070C0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اذا سببنا انتاج خلايا ذاكرة خاصة بمرض نريد منع ظهوره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بواسطة حقن مسبب المرض مماتا</a:t>
            </a:r>
            <a:endParaRPr lang="en-US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او  مضًعفا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نمنع العدوى بنفس المرض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يسمى هذا تطعيما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ً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فعالا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ً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.</a:t>
            </a:r>
            <a:endParaRPr lang="ar-SA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SA" sz="2400" kern="1200" dirty="0">
              <a:solidFill>
                <a:srgbClr val="FF6600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A" sz="2400" b="1" kern="1200" dirty="0">
                <a:solidFill>
                  <a:srgbClr val="FF6600"/>
                </a:solidFill>
                <a:latin typeface="Arial" pitchFamily="34" charset="0"/>
                <a:ea typeface="+mn-ea"/>
              </a:rPr>
              <a:t>تطعيم فعال -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حقن </a:t>
            </a: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انتيجن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مضعف او ممات (فيروس او بكتيريا)</a:t>
            </a:r>
            <a:endParaRPr lang="ar-SA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الهدف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: منع ظهور المرض في المستقبل 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</a:t>
            </a:r>
            <a:r>
              <a:rPr lang="ar-SY" sz="2400" b="1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ألالية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: يتكون رد فعل مناعي ضد </a:t>
            </a: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الانتيجين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الذي استعمل في التطع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يم.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تتكون اجسام مضادة خاصة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تختفي بعد فترة قصيرة. وكذلك خلايا  قاتلة.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</a:t>
            </a:r>
            <a:endParaRPr lang="ar-SY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b="1" u="sng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الامر المهم هو: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تبقى في الجسم خلايا ذا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ك</a:t>
            </a: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رة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من نوع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B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و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T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. عندما يدخل </a:t>
            </a: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انتيجن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من نفس النوع مستقبلا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ً،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ترد خلايا الذاكرة بسرعة وبقوة اكبر. لذلك لن يتمكن مسبب المرض من التكاثر في الجسم والتسبب في المرض. يسمى هذا التطعيم بالتطعيم الفع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ال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ل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ان الجسم يكون فع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الا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ً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. يتنج خلايا ذاكرة. التطعيم يعمل كمحفز </a:t>
            </a: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</a:rPr>
              <a:t>لانتاجها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فقط.</a:t>
            </a:r>
            <a:endParaRPr lang="ar-SA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989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1978E2-E799-49AB-AD55-CF7179E5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48" y="115979"/>
            <a:ext cx="9642231" cy="720000"/>
          </a:xfrm>
        </p:spPr>
        <p:txBody>
          <a:bodyPr/>
          <a:lstStyle/>
          <a:p>
            <a: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  <a:t>كيف يمكن معالجة شخص أصيب بمرض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48DE2-9AA9-43CD-9108-CEF2A5844FB6}"/>
              </a:ext>
            </a:extLst>
          </p:cNvPr>
          <p:cNvSpPr txBox="1"/>
          <p:nvPr/>
        </p:nvSpPr>
        <p:spPr>
          <a:xfrm>
            <a:off x="166986" y="880520"/>
            <a:ext cx="11774493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A" sz="2400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</a:rPr>
              <a:t>ت</a:t>
            </a:r>
            <a:r>
              <a:rPr lang="ar-SY" sz="2400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</a:rPr>
              <a:t>طعيم غير فع</a:t>
            </a:r>
            <a:r>
              <a:rPr lang="ar-SA" sz="2400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</a:rPr>
              <a:t>ّ</a:t>
            </a:r>
            <a:r>
              <a:rPr lang="ar-SY" sz="2400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</a:rPr>
              <a:t>ال </a:t>
            </a:r>
            <a:r>
              <a:rPr lang="ar-SA" sz="2400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</a:rPr>
              <a:t>- 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حقن اجسام مضادة جاهزة ( تم تجهيزها خارج الجسم المصاب)</a:t>
            </a:r>
            <a:endParaRPr lang="ar-SA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الهدف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: معالجة مرض موجود في الجسم (مثال: اجسام مضادة لسم الافعى تعطى لشخص بعد تعرضه للسعة افعى)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ي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ُ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سمى هذا التطعيم غير فع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ال لان الجسم المريض غير فع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ال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في 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إنتاج ا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جسام مُضادَّة 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فهو يحصل على ال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أجسام المُضادَّة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جاهزة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ولا يطلب منه عمل أي شيء.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ar-SY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اضافة الى التطعيم غير 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ال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فع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ّ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ال توجد ادوية إضافية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اخرى تؤدي الى موت مسبب المرض ( مثل الم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ُ</a:t>
            </a:r>
            <a:r>
              <a:rPr lang="ar-SY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ضا</a:t>
            </a:r>
            <a:r>
              <a:rPr lang="ar-SA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دا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ت الحيوية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التي تعمل ضد البكتيريا</a:t>
            </a:r>
            <a:r>
              <a:rPr lang="ar-SA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،</a:t>
            </a:r>
            <a:r>
              <a:rPr lang="ar-SY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لكنها لا تؤثر على الفيروسات).</a:t>
            </a:r>
            <a:endParaRPr lang="he-IL" sz="2400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1A2A1EC-E562-4A80-B25A-E1265793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6" y="3367316"/>
            <a:ext cx="2586037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1082B1B-1994-468E-9165-C142F8FA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787" y="6283690"/>
            <a:ext cx="2676376" cy="323116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88D74472-AADC-4EA5-B631-EA23AF1C2CA0}"/>
              </a:ext>
            </a:extLst>
          </p:cNvPr>
          <p:cNvSpPr/>
          <p:nvPr/>
        </p:nvSpPr>
        <p:spPr>
          <a:xfrm>
            <a:off x="4218037" y="4182269"/>
            <a:ext cx="434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SA" sz="2400" b="1" kern="1200" dirty="0">
                <a:solidFill>
                  <a:srgbClr val="0070C0"/>
                </a:solidFill>
                <a:latin typeface="Arial" pitchFamily="34" charset="0"/>
                <a:ea typeface="+mn-ea"/>
              </a:rPr>
              <a:t>يُ</a:t>
            </a:r>
            <a:r>
              <a:rPr lang="ar-SY" sz="2400" b="1" kern="1200" dirty="0">
                <a:solidFill>
                  <a:srgbClr val="0070C0"/>
                </a:solidFill>
                <a:latin typeface="Arial" pitchFamily="34" charset="0"/>
                <a:ea typeface="+mn-ea"/>
              </a:rPr>
              <a:t>عطى التطعيم الفع</a:t>
            </a:r>
            <a:r>
              <a:rPr lang="ar-SA" sz="2400" b="1" kern="1200" dirty="0">
                <a:solidFill>
                  <a:srgbClr val="0070C0"/>
                </a:solidFill>
                <a:latin typeface="Arial" pitchFamily="34" charset="0"/>
                <a:ea typeface="+mn-ea"/>
              </a:rPr>
              <a:t>ّ</a:t>
            </a:r>
            <a:r>
              <a:rPr lang="ar-SY" sz="2400" b="1" kern="1200" dirty="0">
                <a:solidFill>
                  <a:srgbClr val="0070C0"/>
                </a:solidFill>
                <a:latin typeface="Arial" pitchFamily="34" charset="0"/>
                <a:ea typeface="+mn-ea"/>
              </a:rPr>
              <a:t>ال في حالة مرض قائم</a:t>
            </a:r>
            <a:endParaRPr lang="he-IL" sz="2400" b="1" kern="1200" dirty="0">
              <a:solidFill>
                <a:srgbClr val="0070C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0135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3A01B98-5A5D-4308-A2D2-35081454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850" y="311972"/>
            <a:ext cx="8794371" cy="70828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defRPr/>
            </a:pPr>
            <a:endParaRPr lang="he-IL" sz="24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defRPr/>
            </a:pPr>
            <a:r>
              <a:rPr lang="ar-SY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سؤال</a:t>
            </a:r>
          </a:p>
          <a:p>
            <a:pPr marL="0" lvl="0" indent="0">
              <a:spcBef>
                <a:spcPts val="0"/>
              </a:spcBef>
              <a:buClrTx/>
              <a:buSzTx/>
              <a:defRPr/>
            </a:pPr>
            <a:r>
              <a:rPr lang="ar-SY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يصف الرسم البياني كمية ال</a:t>
            </a:r>
            <a:r>
              <a:rPr lang="ar-SA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أجسام المُضادَّة</a:t>
            </a:r>
            <a:r>
              <a:rPr lang="ar-SY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التي تنتج بالجسم بعد دخول بكتيريا معينة.</a:t>
            </a:r>
            <a:r>
              <a:rPr lang="ar-SA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sz="24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استعن بالرسم البياني وفسر – لماذا نمرض أحيانا بالرغم من عمل جهاز المناعة؟</a:t>
            </a:r>
            <a:endParaRPr lang="he-IL" sz="24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he-IL" sz="2400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32EC407-CFB7-43E6-A7DD-A9170AC612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28144" y="3028182"/>
            <a:ext cx="8031963" cy="4152517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  <a:defRPr/>
            </a:pPr>
            <a:r>
              <a:rPr lang="ar-SY" b="1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اجابة</a:t>
            </a:r>
            <a:r>
              <a:rPr lang="he-IL" b="1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-</a:t>
            </a:r>
          </a:p>
          <a:p>
            <a:pPr marL="0" lvl="0" indent="0">
              <a:buClrTx/>
              <a:buSzTx/>
              <a:buNone/>
              <a:defRPr/>
            </a:pPr>
            <a:r>
              <a:rPr lang="ar-SY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انتاج كمية كافية من ال</a:t>
            </a:r>
            <a:r>
              <a:rPr lang="ar-SA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اجسام المضادّة</a:t>
            </a:r>
            <a:r>
              <a:rPr lang="ar-SY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 يحدث بعد عشرة أيام</a:t>
            </a:r>
            <a:endParaRPr lang="he-IL" dirty="0">
              <a:solidFill>
                <a:srgbClr val="7030A0"/>
              </a:solidFill>
              <a:latin typeface="Arial"/>
              <a:ea typeface="+mn-ea"/>
              <a:cs typeface="Arial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ar-SY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خلال هذا الوقت يستطيع مسبب المرض ( البكتيريا) ان يتكاثر ويسبب المرض.</a:t>
            </a:r>
            <a:endParaRPr lang="he-IL" dirty="0">
              <a:solidFill>
                <a:srgbClr val="7030A0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DED9C85-18D3-4443-8439-CCCB570ADB3E}"/>
              </a:ext>
            </a:extLst>
          </p:cNvPr>
          <p:cNvGrpSpPr>
            <a:grpSpLocks/>
          </p:cNvGrpSpPr>
          <p:nvPr/>
        </p:nvGrpSpPr>
        <p:grpSpPr bwMode="auto">
          <a:xfrm>
            <a:off x="-85653" y="1329210"/>
            <a:ext cx="4817172" cy="2175460"/>
            <a:chOff x="3120096" y="1299136"/>
            <a:chExt cx="4548248" cy="1716609"/>
          </a:xfrm>
          <a:solidFill>
            <a:sysClr val="window" lastClr="FFFFFF"/>
          </a:solidFill>
        </p:grpSpPr>
        <p:grpSp>
          <p:nvGrpSpPr>
            <p:cNvPr id="6" name="קבוצה 6">
              <a:extLst>
                <a:ext uri="{FF2B5EF4-FFF2-40B4-BE49-F238E27FC236}">
                  <a16:creationId xmlns:a16="http://schemas.microsoft.com/office/drawing/2014/main" id="{54B8088C-C456-4CCC-ABFD-AFF262C7C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096" y="1299136"/>
              <a:ext cx="4548248" cy="1716609"/>
              <a:chOff x="2858955" y="2383498"/>
              <a:chExt cx="4548248" cy="1716609"/>
            </a:xfrm>
            <a:grpFill/>
          </p:grpSpPr>
          <p:sp>
            <p:nvSpPr>
              <p:cNvPr id="8" name="Line 3">
                <a:extLst>
                  <a:ext uri="{FF2B5EF4-FFF2-40B4-BE49-F238E27FC236}">
                    <a16:creationId xmlns:a16="http://schemas.microsoft.com/office/drawing/2014/main" id="{2B9E3FEB-CA15-46EF-A905-DC199C7C1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8263" y="2497138"/>
                <a:ext cx="0" cy="11430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4">
                <a:extLst>
                  <a:ext uri="{FF2B5EF4-FFF2-40B4-BE49-F238E27FC236}">
                    <a16:creationId xmlns:a16="http://schemas.microsoft.com/office/drawing/2014/main" id="{1E704456-9A33-461E-8A90-B835C8FCD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8263" y="3635785"/>
                <a:ext cx="2258940" cy="4353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מלבן 8">
                <a:extLst>
                  <a:ext uri="{FF2B5EF4-FFF2-40B4-BE49-F238E27FC236}">
                    <a16:creationId xmlns:a16="http://schemas.microsoft.com/office/drawing/2014/main" id="{A4EAD2B0-7402-4BB6-96A6-BA67D010B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955" y="2383498"/>
                <a:ext cx="2249384" cy="2671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Times New Roman (Hebrew)" pitchFamily="18" charset="0"/>
                    <a:cs typeface="Times New Roman (Hebrew)" pitchFamily="18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lang="ar-SA" altLang="he-IL" sz="1600" b="1" kern="1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كميَّة</a:t>
                </a:r>
                <a:r>
                  <a:rPr kumimoji="0" lang="ar-SY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ال</a:t>
                </a:r>
                <a:r>
                  <a:rPr kumimoji="0" lang="ar-SA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اجسام المضادّة </a:t>
                </a:r>
                <a:r>
                  <a:rPr kumimoji="0" lang="he-IL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(</a:t>
                </a:r>
                <a:r>
                  <a:rPr kumimoji="0" lang="ar-SY" altLang="he-IL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مللتر</a:t>
                </a:r>
                <a:r>
                  <a:rPr kumimoji="0" lang="ar-SY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دم)</a:t>
                </a:r>
                <a:endParaRPr kumimoji="0" lang="en-US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מחבר חץ ישר 10">
                <a:extLst>
                  <a:ext uri="{FF2B5EF4-FFF2-40B4-BE49-F238E27FC236}">
                    <a16:creationId xmlns:a16="http://schemas.microsoft.com/office/drawing/2014/main" id="{6A293BA3-0176-4645-93F7-4CD82268E908}"/>
                  </a:ext>
                </a:extLst>
              </p:cNvPr>
              <p:cNvCxnSpPr>
                <a:endCxn id="9" idx="0"/>
              </p:cNvCxnSpPr>
              <p:nvPr/>
            </p:nvCxnSpPr>
            <p:spPr>
              <a:xfrm flipV="1">
                <a:off x="5149106" y="3639566"/>
                <a:ext cx="0" cy="169109"/>
              </a:xfrm>
              <a:prstGeom prst="straightConnector1">
                <a:avLst/>
              </a:prstGeom>
              <a:grpFill/>
              <a:ln w="9525" cap="flat" cmpd="sng" algn="ctr">
                <a:solidFill>
                  <a:srgbClr val="FF388C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BA242315-1C11-4BCB-8307-601F937CDB72}"/>
                  </a:ext>
                </a:extLst>
              </p:cNvPr>
              <p:cNvSpPr txBox="1"/>
              <p:nvPr/>
            </p:nvSpPr>
            <p:spPr>
              <a:xfrm>
                <a:off x="3996184" y="3808675"/>
                <a:ext cx="1362161" cy="291432"/>
              </a:xfrm>
              <a:prstGeom prst="rect">
                <a:avLst/>
              </a:prstGeom>
              <a:grp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دخول البكتيريا</a:t>
                </a:r>
                <a:endPara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" name="צורה חופשית 16">
              <a:extLst>
                <a:ext uri="{FF2B5EF4-FFF2-40B4-BE49-F238E27FC236}">
                  <a16:creationId xmlns:a16="http://schemas.microsoft.com/office/drawing/2014/main" id="{35FF6990-BABF-48F2-B336-2BACD27EF330}"/>
                </a:ext>
              </a:extLst>
            </p:cNvPr>
            <p:cNvSpPr/>
            <p:nvPr/>
          </p:nvSpPr>
          <p:spPr>
            <a:xfrm>
              <a:off x="5415864" y="1796091"/>
              <a:ext cx="1770808" cy="741576"/>
            </a:xfrm>
            <a:custGeom>
              <a:avLst/>
              <a:gdLst>
                <a:gd name="connsiteX0" fmla="*/ 0 w 1771650"/>
                <a:gd name="connsiteY0" fmla="*/ 733006 h 741254"/>
                <a:gd name="connsiteX1" fmla="*/ 128587 w 1771650"/>
                <a:gd name="connsiteY1" fmla="*/ 733006 h 741254"/>
                <a:gd name="connsiteX2" fmla="*/ 257175 w 1771650"/>
                <a:gd name="connsiteY2" fmla="*/ 647281 h 741254"/>
                <a:gd name="connsiteX3" fmla="*/ 385762 w 1771650"/>
                <a:gd name="connsiteY3" fmla="*/ 447256 h 741254"/>
                <a:gd name="connsiteX4" fmla="*/ 914400 w 1771650"/>
                <a:gd name="connsiteY4" fmla="*/ 32919 h 741254"/>
                <a:gd name="connsiteX5" fmla="*/ 1042987 w 1771650"/>
                <a:gd name="connsiteY5" fmla="*/ 32919 h 741254"/>
                <a:gd name="connsiteX6" fmla="*/ 1114425 w 1771650"/>
                <a:gd name="connsiteY6" fmla="*/ 90069 h 741254"/>
                <a:gd name="connsiteX7" fmla="*/ 1243012 w 1771650"/>
                <a:gd name="connsiteY7" fmla="*/ 275806 h 741254"/>
                <a:gd name="connsiteX8" fmla="*/ 1443037 w 1771650"/>
                <a:gd name="connsiteY8" fmla="*/ 447256 h 741254"/>
                <a:gd name="connsiteX9" fmla="*/ 1528762 w 1771650"/>
                <a:gd name="connsiteY9" fmla="*/ 604419 h 741254"/>
                <a:gd name="connsiteX10" fmla="*/ 1628775 w 1771650"/>
                <a:gd name="connsiteY10" fmla="*/ 690144 h 741254"/>
                <a:gd name="connsiteX11" fmla="*/ 1771650 w 1771650"/>
                <a:gd name="connsiteY11" fmla="*/ 690144 h 741254"/>
                <a:gd name="connsiteX12" fmla="*/ 1743075 w 1771650"/>
                <a:gd name="connsiteY12" fmla="*/ 690144 h 741254"/>
                <a:gd name="connsiteX0" fmla="*/ 0 w 1771650"/>
                <a:gd name="connsiteY0" fmla="*/ 733006 h 741254"/>
                <a:gd name="connsiteX1" fmla="*/ 128587 w 1771650"/>
                <a:gd name="connsiteY1" fmla="*/ 733006 h 741254"/>
                <a:gd name="connsiteX2" fmla="*/ 257175 w 1771650"/>
                <a:gd name="connsiteY2" fmla="*/ 647281 h 741254"/>
                <a:gd name="connsiteX3" fmla="*/ 428624 w 1771650"/>
                <a:gd name="connsiteY3" fmla="*/ 447256 h 741254"/>
                <a:gd name="connsiteX4" fmla="*/ 914400 w 1771650"/>
                <a:gd name="connsiteY4" fmla="*/ 32919 h 741254"/>
                <a:gd name="connsiteX5" fmla="*/ 1042987 w 1771650"/>
                <a:gd name="connsiteY5" fmla="*/ 32919 h 741254"/>
                <a:gd name="connsiteX6" fmla="*/ 1114425 w 1771650"/>
                <a:gd name="connsiteY6" fmla="*/ 90069 h 741254"/>
                <a:gd name="connsiteX7" fmla="*/ 1243012 w 1771650"/>
                <a:gd name="connsiteY7" fmla="*/ 275806 h 741254"/>
                <a:gd name="connsiteX8" fmla="*/ 1443037 w 1771650"/>
                <a:gd name="connsiteY8" fmla="*/ 447256 h 741254"/>
                <a:gd name="connsiteX9" fmla="*/ 1528762 w 1771650"/>
                <a:gd name="connsiteY9" fmla="*/ 604419 h 741254"/>
                <a:gd name="connsiteX10" fmla="*/ 1628775 w 1771650"/>
                <a:gd name="connsiteY10" fmla="*/ 690144 h 741254"/>
                <a:gd name="connsiteX11" fmla="*/ 1771650 w 1771650"/>
                <a:gd name="connsiteY11" fmla="*/ 690144 h 741254"/>
                <a:gd name="connsiteX12" fmla="*/ 1743075 w 1771650"/>
                <a:gd name="connsiteY12" fmla="*/ 690144 h 74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650" h="741254">
                  <a:moveTo>
                    <a:pt x="0" y="733006"/>
                  </a:moveTo>
                  <a:cubicBezTo>
                    <a:pt x="42862" y="740149"/>
                    <a:pt x="85725" y="747293"/>
                    <a:pt x="128587" y="733006"/>
                  </a:cubicBezTo>
                  <a:cubicBezTo>
                    <a:pt x="171449" y="718719"/>
                    <a:pt x="207169" y="694906"/>
                    <a:pt x="257175" y="647281"/>
                  </a:cubicBezTo>
                  <a:cubicBezTo>
                    <a:pt x="307181" y="599656"/>
                    <a:pt x="319087" y="549650"/>
                    <a:pt x="428624" y="447256"/>
                  </a:cubicBezTo>
                  <a:cubicBezTo>
                    <a:pt x="538161" y="344862"/>
                    <a:pt x="812006" y="101975"/>
                    <a:pt x="914400" y="32919"/>
                  </a:cubicBezTo>
                  <a:cubicBezTo>
                    <a:pt x="1016794" y="-36137"/>
                    <a:pt x="1009650" y="23394"/>
                    <a:pt x="1042987" y="32919"/>
                  </a:cubicBezTo>
                  <a:cubicBezTo>
                    <a:pt x="1076325" y="42444"/>
                    <a:pt x="1081088" y="49588"/>
                    <a:pt x="1114425" y="90069"/>
                  </a:cubicBezTo>
                  <a:cubicBezTo>
                    <a:pt x="1147762" y="130550"/>
                    <a:pt x="1188244" y="216275"/>
                    <a:pt x="1243012" y="275806"/>
                  </a:cubicBezTo>
                  <a:cubicBezTo>
                    <a:pt x="1297780" y="335337"/>
                    <a:pt x="1395412" y="392487"/>
                    <a:pt x="1443037" y="447256"/>
                  </a:cubicBezTo>
                  <a:cubicBezTo>
                    <a:pt x="1490662" y="502025"/>
                    <a:pt x="1497806" y="563938"/>
                    <a:pt x="1528762" y="604419"/>
                  </a:cubicBezTo>
                  <a:cubicBezTo>
                    <a:pt x="1559718" y="644900"/>
                    <a:pt x="1588294" y="675857"/>
                    <a:pt x="1628775" y="690144"/>
                  </a:cubicBezTo>
                  <a:cubicBezTo>
                    <a:pt x="1669256" y="704431"/>
                    <a:pt x="1771650" y="690144"/>
                    <a:pt x="1771650" y="690144"/>
                  </a:cubicBezTo>
                  <a:lnTo>
                    <a:pt x="1743075" y="690144"/>
                  </a:lnTo>
                </a:path>
              </a:pathLst>
            </a:custGeom>
            <a:grpFill/>
            <a:ln w="9525" cap="flat" cmpd="sng" algn="ctr">
              <a:solidFill>
                <a:srgbClr val="FF388C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DC0E696-61FE-40B3-BB7D-73129E773829}"/>
              </a:ext>
            </a:extLst>
          </p:cNvPr>
          <p:cNvGrpSpPr>
            <a:grpSpLocks/>
          </p:cNvGrpSpPr>
          <p:nvPr/>
        </p:nvGrpSpPr>
        <p:grpSpPr bwMode="auto">
          <a:xfrm>
            <a:off x="658028" y="3936250"/>
            <a:ext cx="3678288" cy="2228459"/>
            <a:chOff x="4238497" y="1826788"/>
            <a:chExt cx="3678897" cy="2228042"/>
          </a:xfrm>
        </p:grpSpPr>
        <p:grpSp>
          <p:nvGrpSpPr>
            <p:cNvPr id="14" name="קבוצה 4">
              <a:extLst>
                <a:ext uri="{FF2B5EF4-FFF2-40B4-BE49-F238E27FC236}">
                  <a16:creationId xmlns:a16="http://schemas.microsoft.com/office/drawing/2014/main" id="{C8303C09-450C-4BBA-AC3E-0222AB551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497" y="1826788"/>
              <a:ext cx="3670652" cy="2228042"/>
              <a:chOff x="4321785" y="1412776"/>
              <a:chExt cx="3346559" cy="1655581"/>
            </a:xfrm>
          </p:grpSpPr>
          <p:grpSp>
            <p:nvGrpSpPr>
              <p:cNvPr id="19" name="קבוצה 6">
                <a:extLst>
                  <a:ext uri="{FF2B5EF4-FFF2-40B4-BE49-F238E27FC236}">
                    <a16:creationId xmlns:a16="http://schemas.microsoft.com/office/drawing/2014/main" id="{AA7B5C27-57E6-4FA9-AFBF-4A86235C6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1785" y="1412776"/>
                <a:ext cx="3346559" cy="1655581"/>
                <a:chOff x="4060644" y="2497138"/>
                <a:chExt cx="3346559" cy="1655581"/>
              </a:xfrm>
            </p:grpSpPr>
            <p:sp>
              <p:nvSpPr>
                <p:cNvPr id="21" name="Line 3">
                  <a:extLst>
                    <a:ext uri="{FF2B5EF4-FFF2-40B4-BE49-F238E27FC236}">
                      <a16:creationId xmlns:a16="http://schemas.microsoft.com/office/drawing/2014/main" id="{805892F2-3E6D-4EEC-94E7-62C3095E5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48263" y="2497138"/>
                  <a:ext cx="0" cy="1143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4">
                  <a:extLst>
                    <a:ext uri="{FF2B5EF4-FFF2-40B4-BE49-F238E27FC236}">
                      <a16:creationId xmlns:a16="http://schemas.microsoft.com/office/drawing/2014/main" id="{5F8C8CA2-DEE6-4D2E-83C7-61BAEC554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48263" y="3635785"/>
                  <a:ext cx="2258940" cy="43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מלבן 8">
                  <a:extLst>
                    <a:ext uri="{FF2B5EF4-FFF2-40B4-BE49-F238E27FC236}">
                      <a16:creationId xmlns:a16="http://schemas.microsoft.com/office/drawing/2014/main" id="{32913849-CAF3-4B83-9972-3C7E3B276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6316" y="2606675"/>
                  <a:ext cx="590824" cy="342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 pitchFamily="18" charset="0"/>
                      <a:cs typeface="Times New Roman (Hebrew)" pitchFamily="18" charset="0"/>
                    </a:defRPr>
                  </a:lvl9pPr>
                </a:lstStyle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altLang="he-I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 pitchFamily="18" charset="0"/>
                      <a:cs typeface="David" pitchFamily="34" charset="-79"/>
                    </a:rPr>
                    <a:t> </a:t>
                  </a:r>
                  <a:r>
                    <a:rPr kumimoji="0" lang="he-IL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 pitchFamily="18" charset="0"/>
                      <a:cs typeface="David" pitchFamily="34" charset="-79"/>
                    </a:rPr>
                    <a:t>כמות</a:t>
                  </a:r>
                  <a:endParaRPr kumimoji="0" lang="en-US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David" pitchFamily="34" charset="-79"/>
                  </a:endParaRPr>
                </a:p>
              </p:txBody>
            </p:sp>
            <p:cxnSp>
              <p:nvCxnSpPr>
                <p:cNvPr id="24" name="מחבר חץ ישר 23">
                  <a:extLst>
                    <a:ext uri="{FF2B5EF4-FFF2-40B4-BE49-F238E27FC236}">
                      <a16:creationId xmlns:a16="http://schemas.microsoft.com/office/drawing/2014/main" id="{A01F2118-48C8-473C-8552-672377B52205}"/>
                    </a:ext>
                  </a:extLst>
                </p:cNvPr>
                <p:cNvCxnSpPr>
                  <a:endCxn id="22" idx="0"/>
                </p:cNvCxnSpPr>
                <p:nvPr/>
              </p:nvCxnSpPr>
              <p:spPr>
                <a:xfrm flipV="1">
                  <a:off x="5147819" y="3639972"/>
                  <a:ext cx="0" cy="8373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FF388C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25" name="TextBox 13">
                  <a:extLst>
                    <a:ext uri="{FF2B5EF4-FFF2-40B4-BE49-F238E27FC236}">
                      <a16:creationId xmlns:a16="http://schemas.microsoft.com/office/drawing/2014/main" id="{96080D03-2AB4-46F3-AC88-3142CCDCCDE6}"/>
                    </a:ext>
                  </a:extLst>
                </p:cNvPr>
                <p:cNvSpPr txBox="1"/>
                <p:nvPr/>
              </p:nvSpPr>
              <p:spPr>
                <a:xfrm>
                  <a:off x="4060644" y="3672543"/>
                  <a:ext cx="1362167" cy="480176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Y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دخول البكتيريا</a:t>
                  </a:r>
                  <a:endParaRPr kumimoji="0" lang="he-IL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</a:p>
              </p:txBody>
            </p:sp>
          </p:grpSp>
          <p:sp>
            <p:nvSpPr>
              <p:cNvPr id="20" name="צורה חופשית 8">
                <a:extLst>
                  <a:ext uri="{FF2B5EF4-FFF2-40B4-BE49-F238E27FC236}">
                    <a16:creationId xmlns:a16="http://schemas.microsoft.com/office/drawing/2014/main" id="{F85EEB4F-508C-4306-8638-30F7CB7404D8}"/>
                  </a:ext>
                </a:extLst>
              </p:cNvPr>
              <p:cNvSpPr/>
              <p:nvPr/>
            </p:nvSpPr>
            <p:spPr>
              <a:xfrm>
                <a:off x="5414750" y="1796079"/>
                <a:ext cx="1771831" cy="741840"/>
              </a:xfrm>
              <a:custGeom>
                <a:avLst/>
                <a:gdLst>
                  <a:gd name="connsiteX0" fmla="*/ 0 w 1771650"/>
                  <a:gd name="connsiteY0" fmla="*/ 733006 h 741254"/>
                  <a:gd name="connsiteX1" fmla="*/ 128587 w 1771650"/>
                  <a:gd name="connsiteY1" fmla="*/ 733006 h 741254"/>
                  <a:gd name="connsiteX2" fmla="*/ 257175 w 1771650"/>
                  <a:gd name="connsiteY2" fmla="*/ 647281 h 741254"/>
                  <a:gd name="connsiteX3" fmla="*/ 385762 w 1771650"/>
                  <a:gd name="connsiteY3" fmla="*/ 447256 h 741254"/>
                  <a:gd name="connsiteX4" fmla="*/ 914400 w 1771650"/>
                  <a:gd name="connsiteY4" fmla="*/ 32919 h 741254"/>
                  <a:gd name="connsiteX5" fmla="*/ 1042987 w 1771650"/>
                  <a:gd name="connsiteY5" fmla="*/ 32919 h 741254"/>
                  <a:gd name="connsiteX6" fmla="*/ 1114425 w 1771650"/>
                  <a:gd name="connsiteY6" fmla="*/ 90069 h 741254"/>
                  <a:gd name="connsiteX7" fmla="*/ 1243012 w 1771650"/>
                  <a:gd name="connsiteY7" fmla="*/ 275806 h 741254"/>
                  <a:gd name="connsiteX8" fmla="*/ 1443037 w 1771650"/>
                  <a:gd name="connsiteY8" fmla="*/ 447256 h 741254"/>
                  <a:gd name="connsiteX9" fmla="*/ 1528762 w 1771650"/>
                  <a:gd name="connsiteY9" fmla="*/ 604419 h 741254"/>
                  <a:gd name="connsiteX10" fmla="*/ 1628775 w 1771650"/>
                  <a:gd name="connsiteY10" fmla="*/ 690144 h 741254"/>
                  <a:gd name="connsiteX11" fmla="*/ 1771650 w 1771650"/>
                  <a:gd name="connsiteY11" fmla="*/ 690144 h 741254"/>
                  <a:gd name="connsiteX12" fmla="*/ 1743075 w 1771650"/>
                  <a:gd name="connsiteY12" fmla="*/ 690144 h 741254"/>
                  <a:gd name="connsiteX0" fmla="*/ 0 w 1771650"/>
                  <a:gd name="connsiteY0" fmla="*/ 733006 h 741254"/>
                  <a:gd name="connsiteX1" fmla="*/ 128587 w 1771650"/>
                  <a:gd name="connsiteY1" fmla="*/ 733006 h 741254"/>
                  <a:gd name="connsiteX2" fmla="*/ 257175 w 1771650"/>
                  <a:gd name="connsiteY2" fmla="*/ 647281 h 741254"/>
                  <a:gd name="connsiteX3" fmla="*/ 428624 w 1771650"/>
                  <a:gd name="connsiteY3" fmla="*/ 447256 h 741254"/>
                  <a:gd name="connsiteX4" fmla="*/ 914400 w 1771650"/>
                  <a:gd name="connsiteY4" fmla="*/ 32919 h 741254"/>
                  <a:gd name="connsiteX5" fmla="*/ 1042987 w 1771650"/>
                  <a:gd name="connsiteY5" fmla="*/ 32919 h 741254"/>
                  <a:gd name="connsiteX6" fmla="*/ 1114425 w 1771650"/>
                  <a:gd name="connsiteY6" fmla="*/ 90069 h 741254"/>
                  <a:gd name="connsiteX7" fmla="*/ 1243012 w 1771650"/>
                  <a:gd name="connsiteY7" fmla="*/ 275806 h 741254"/>
                  <a:gd name="connsiteX8" fmla="*/ 1443037 w 1771650"/>
                  <a:gd name="connsiteY8" fmla="*/ 447256 h 741254"/>
                  <a:gd name="connsiteX9" fmla="*/ 1528762 w 1771650"/>
                  <a:gd name="connsiteY9" fmla="*/ 604419 h 741254"/>
                  <a:gd name="connsiteX10" fmla="*/ 1628775 w 1771650"/>
                  <a:gd name="connsiteY10" fmla="*/ 690144 h 741254"/>
                  <a:gd name="connsiteX11" fmla="*/ 1771650 w 1771650"/>
                  <a:gd name="connsiteY11" fmla="*/ 690144 h 741254"/>
                  <a:gd name="connsiteX12" fmla="*/ 1743075 w 1771650"/>
                  <a:gd name="connsiteY12" fmla="*/ 690144 h 74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1650" h="741254">
                    <a:moveTo>
                      <a:pt x="0" y="733006"/>
                    </a:moveTo>
                    <a:cubicBezTo>
                      <a:pt x="42862" y="740149"/>
                      <a:pt x="85725" y="747293"/>
                      <a:pt x="128587" y="733006"/>
                    </a:cubicBezTo>
                    <a:cubicBezTo>
                      <a:pt x="171449" y="718719"/>
                      <a:pt x="207169" y="694906"/>
                      <a:pt x="257175" y="647281"/>
                    </a:cubicBezTo>
                    <a:cubicBezTo>
                      <a:pt x="307181" y="599656"/>
                      <a:pt x="319087" y="549650"/>
                      <a:pt x="428624" y="447256"/>
                    </a:cubicBezTo>
                    <a:cubicBezTo>
                      <a:pt x="538161" y="344862"/>
                      <a:pt x="812006" y="101975"/>
                      <a:pt x="914400" y="32919"/>
                    </a:cubicBezTo>
                    <a:cubicBezTo>
                      <a:pt x="1016794" y="-36137"/>
                      <a:pt x="1009650" y="23394"/>
                      <a:pt x="1042987" y="32919"/>
                    </a:cubicBezTo>
                    <a:cubicBezTo>
                      <a:pt x="1076325" y="42444"/>
                      <a:pt x="1081088" y="49588"/>
                      <a:pt x="1114425" y="90069"/>
                    </a:cubicBezTo>
                    <a:cubicBezTo>
                      <a:pt x="1147762" y="130550"/>
                      <a:pt x="1188244" y="216275"/>
                      <a:pt x="1243012" y="275806"/>
                    </a:cubicBezTo>
                    <a:cubicBezTo>
                      <a:pt x="1297780" y="335337"/>
                      <a:pt x="1395412" y="392487"/>
                      <a:pt x="1443037" y="447256"/>
                    </a:cubicBezTo>
                    <a:cubicBezTo>
                      <a:pt x="1490662" y="502025"/>
                      <a:pt x="1497806" y="563938"/>
                      <a:pt x="1528762" y="604419"/>
                    </a:cubicBezTo>
                    <a:cubicBezTo>
                      <a:pt x="1559718" y="644900"/>
                      <a:pt x="1588294" y="675857"/>
                      <a:pt x="1628775" y="690144"/>
                    </a:cubicBezTo>
                    <a:cubicBezTo>
                      <a:pt x="1669256" y="704431"/>
                      <a:pt x="1771650" y="690144"/>
                      <a:pt x="1771650" y="690144"/>
                    </a:cubicBezTo>
                    <a:lnTo>
                      <a:pt x="1743075" y="690144"/>
                    </a:lnTo>
                  </a:path>
                </a:pathLst>
              </a:custGeom>
              <a:noFill/>
              <a:ln w="9525" cap="flat" cmpd="sng" algn="ctr">
                <a:solidFill>
                  <a:srgbClr val="FF388C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8E505ADD-7BBF-46BA-B93C-FB62B5717485}"/>
                </a:ext>
              </a:extLst>
            </p:cNvPr>
            <p:cNvSpPr txBox="1"/>
            <p:nvPr/>
          </p:nvSpPr>
          <p:spPr>
            <a:xfrm>
              <a:off x="6555094" y="3333043"/>
              <a:ext cx="1362300" cy="523777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زمن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  <p:sp>
          <p:nvSpPr>
            <p:cNvPr id="16" name="צורה חופשית 4">
              <a:extLst>
                <a:ext uri="{FF2B5EF4-FFF2-40B4-BE49-F238E27FC236}">
                  <a16:creationId xmlns:a16="http://schemas.microsoft.com/office/drawing/2014/main" id="{3EBDBB1F-E473-4BA0-9CF0-49A2080EFC44}"/>
                </a:ext>
              </a:extLst>
            </p:cNvPr>
            <p:cNvSpPr/>
            <p:nvPr/>
          </p:nvSpPr>
          <p:spPr>
            <a:xfrm>
              <a:off x="5456362" y="2417228"/>
              <a:ext cx="1549656" cy="915816"/>
            </a:xfrm>
            <a:custGeom>
              <a:avLst/>
              <a:gdLst>
                <a:gd name="connsiteX0" fmla="*/ 0 w 1548581"/>
                <a:gd name="connsiteY0" fmla="*/ 791496 h 924231"/>
                <a:gd name="connsiteX1" fmla="*/ 383458 w 1548581"/>
                <a:gd name="connsiteY1" fmla="*/ 54077 h 924231"/>
                <a:gd name="connsiteX2" fmla="*/ 516194 w 1548581"/>
                <a:gd name="connsiteY2" fmla="*/ 68825 h 924231"/>
                <a:gd name="connsiteX3" fmla="*/ 560439 w 1548581"/>
                <a:gd name="connsiteY3" fmla="*/ 172064 h 924231"/>
                <a:gd name="connsiteX4" fmla="*/ 575187 w 1548581"/>
                <a:gd name="connsiteY4" fmla="*/ 393290 h 924231"/>
                <a:gd name="connsiteX5" fmla="*/ 855407 w 1548581"/>
                <a:gd name="connsiteY5" fmla="*/ 747251 h 924231"/>
                <a:gd name="connsiteX6" fmla="*/ 973394 w 1548581"/>
                <a:gd name="connsiteY6" fmla="*/ 761999 h 924231"/>
                <a:gd name="connsiteX7" fmla="*/ 1061884 w 1548581"/>
                <a:gd name="connsiteY7" fmla="*/ 865238 h 924231"/>
                <a:gd name="connsiteX8" fmla="*/ 1224116 w 1548581"/>
                <a:gd name="connsiteY8" fmla="*/ 909483 h 924231"/>
                <a:gd name="connsiteX9" fmla="*/ 1371600 w 1548581"/>
                <a:gd name="connsiteY9" fmla="*/ 909483 h 924231"/>
                <a:gd name="connsiteX10" fmla="*/ 1430594 w 1548581"/>
                <a:gd name="connsiteY10" fmla="*/ 909483 h 924231"/>
                <a:gd name="connsiteX11" fmla="*/ 1548581 w 1548581"/>
                <a:gd name="connsiteY11" fmla="*/ 924231 h 924231"/>
                <a:gd name="connsiteX0" fmla="*/ 0 w 1548581"/>
                <a:gd name="connsiteY0" fmla="*/ 791496 h 924231"/>
                <a:gd name="connsiteX1" fmla="*/ 383458 w 1548581"/>
                <a:gd name="connsiteY1" fmla="*/ 54077 h 924231"/>
                <a:gd name="connsiteX2" fmla="*/ 516194 w 1548581"/>
                <a:gd name="connsiteY2" fmla="*/ 68825 h 924231"/>
                <a:gd name="connsiteX3" fmla="*/ 471949 w 1548581"/>
                <a:gd name="connsiteY3" fmla="*/ 172064 h 924231"/>
                <a:gd name="connsiteX4" fmla="*/ 575187 w 1548581"/>
                <a:gd name="connsiteY4" fmla="*/ 393290 h 924231"/>
                <a:gd name="connsiteX5" fmla="*/ 855407 w 1548581"/>
                <a:gd name="connsiteY5" fmla="*/ 747251 h 924231"/>
                <a:gd name="connsiteX6" fmla="*/ 973394 w 1548581"/>
                <a:gd name="connsiteY6" fmla="*/ 761999 h 924231"/>
                <a:gd name="connsiteX7" fmla="*/ 1061884 w 1548581"/>
                <a:gd name="connsiteY7" fmla="*/ 865238 h 924231"/>
                <a:gd name="connsiteX8" fmla="*/ 1224116 w 1548581"/>
                <a:gd name="connsiteY8" fmla="*/ 909483 h 924231"/>
                <a:gd name="connsiteX9" fmla="*/ 1371600 w 1548581"/>
                <a:gd name="connsiteY9" fmla="*/ 909483 h 924231"/>
                <a:gd name="connsiteX10" fmla="*/ 1430594 w 1548581"/>
                <a:gd name="connsiteY10" fmla="*/ 909483 h 924231"/>
                <a:gd name="connsiteX11" fmla="*/ 1548581 w 1548581"/>
                <a:gd name="connsiteY11" fmla="*/ 924231 h 924231"/>
                <a:gd name="connsiteX0" fmla="*/ 0 w 1548581"/>
                <a:gd name="connsiteY0" fmla="*/ 782611 h 915346"/>
                <a:gd name="connsiteX1" fmla="*/ 383458 w 1548581"/>
                <a:gd name="connsiteY1" fmla="*/ 45192 h 915346"/>
                <a:gd name="connsiteX2" fmla="*/ 442452 w 1548581"/>
                <a:gd name="connsiteY2" fmla="*/ 89436 h 915346"/>
                <a:gd name="connsiteX3" fmla="*/ 471949 w 1548581"/>
                <a:gd name="connsiteY3" fmla="*/ 163179 h 915346"/>
                <a:gd name="connsiteX4" fmla="*/ 575187 w 1548581"/>
                <a:gd name="connsiteY4" fmla="*/ 384405 h 915346"/>
                <a:gd name="connsiteX5" fmla="*/ 855407 w 1548581"/>
                <a:gd name="connsiteY5" fmla="*/ 738366 h 915346"/>
                <a:gd name="connsiteX6" fmla="*/ 973394 w 1548581"/>
                <a:gd name="connsiteY6" fmla="*/ 753114 h 915346"/>
                <a:gd name="connsiteX7" fmla="*/ 1061884 w 1548581"/>
                <a:gd name="connsiteY7" fmla="*/ 856353 h 915346"/>
                <a:gd name="connsiteX8" fmla="*/ 1224116 w 1548581"/>
                <a:gd name="connsiteY8" fmla="*/ 900598 h 915346"/>
                <a:gd name="connsiteX9" fmla="*/ 1371600 w 1548581"/>
                <a:gd name="connsiteY9" fmla="*/ 900598 h 915346"/>
                <a:gd name="connsiteX10" fmla="*/ 1430594 w 1548581"/>
                <a:gd name="connsiteY10" fmla="*/ 900598 h 915346"/>
                <a:gd name="connsiteX11" fmla="*/ 1548581 w 1548581"/>
                <a:gd name="connsiteY11" fmla="*/ 915346 h 915346"/>
                <a:gd name="connsiteX0" fmla="*/ 0 w 1548581"/>
                <a:gd name="connsiteY0" fmla="*/ 782611 h 915346"/>
                <a:gd name="connsiteX1" fmla="*/ 265471 w 1548581"/>
                <a:gd name="connsiteY1" fmla="*/ 45192 h 915346"/>
                <a:gd name="connsiteX2" fmla="*/ 442452 w 1548581"/>
                <a:gd name="connsiteY2" fmla="*/ 89436 h 915346"/>
                <a:gd name="connsiteX3" fmla="*/ 471949 w 1548581"/>
                <a:gd name="connsiteY3" fmla="*/ 163179 h 915346"/>
                <a:gd name="connsiteX4" fmla="*/ 575187 w 1548581"/>
                <a:gd name="connsiteY4" fmla="*/ 384405 h 915346"/>
                <a:gd name="connsiteX5" fmla="*/ 855407 w 1548581"/>
                <a:gd name="connsiteY5" fmla="*/ 738366 h 915346"/>
                <a:gd name="connsiteX6" fmla="*/ 973394 w 1548581"/>
                <a:gd name="connsiteY6" fmla="*/ 753114 h 915346"/>
                <a:gd name="connsiteX7" fmla="*/ 1061884 w 1548581"/>
                <a:gd name="connsiteY7" fmla="*/ 856353 h 915346"/>
                <a:gd name="connsiteX8" fmla="*/ 1224116 w 1548581"/>
                <a:gd name="connsiteY8" fmla="*/ 900598 h 915346"/>
                <a:gd name="connsiteX9" fmla="*/ 1371600 w 1548581"/>
                <a:gd name="connsiteY9" fmla="*/ 900598 h 915346"/>
                <a:gd name="connsiteX10" fmla="*/ 1430594 w 1548581"/>
                <a:gd name="connsiteY10" fmla="*/ 900598 h 915346"/>
                <a:gd name="connsiteX11" fmla="*/ 1548581 w 1548581"/>
                <a:gd name="connsiteY11" fmla="*/ 915346 h 915346"/>
                <a:gd name="connsiteX0" fmla="*/ 0 w 1548581"/>
                <a:gd name="connsiteY0" fmla="*/ 782611 h 915346"/>
                <a:gd name="connsiteX1" fmla="*/ 265471 w 1548581"/>
                <a:gd name="connsiteY1" fmla="*/ 45192 h 915346"/>
                <a:gd name="connsiteX2" fmla="*/ 442452 w 1548581"/>
                <a:gd name="connsiteY2" fmla="*/ 89436 h 915346"/>
                <a:gd name="connsiteX3" fmla="*/ 471949 w 1548581"/>
                <a:gd name="connsiteY3" fmla="*/ 163179 h 915346"/>
                <a:gd name="connsiteX4" fmla="*/ 575187 w 1548581"/>
                <a:gd name="connsiteY4" fmla="*/ 384405 h 915346"/>
                <a:gd name="connsiteX5" fmla="*/ 855407 w 1548581"/>
                <a:gd name="connsiteY5" fmla="*/ 738366 h 915346"/>
                <a:gd name="connsiteX6" fmla="*/ 958646 w 1548581"/>
                <a:gd name="connsiteY6" fmla="*/ 812108 h 915346"/>
                <a:gd name="connsiteX7" fmla="*/ 1061884 w 1548581"/>
                <a:gd name="connsiteY7" fmla="*/ 856353 h 915346"/>
                <a:gd name="connsiteX8" fmla="*/ 1224116 w 1548581"/>
                <a:gd name="connsiteY8" fmla="*/ 900598 h 915346"/>
                <a:gd name="connsiteX9" fmla="*/ 1371600 w 1548581"/>
                <a:gd name="connsiteY9" fmla="*/ 900598 h 915346"/>
                <a:gd name="connsiteX10" fmla="*/ 1430594 w 1548581"/>
                <a:gd name="connsiteY10" fmla="*/ 900598 h 915346"/>
                <a:gd name="connsiteX11" fmla="*/ 1548581 w 1548581"/>
                <a:gd name="connsiteY11" fmla="*/ 915346 h 91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8581" h="915346">
                  <a:moveTo>
                    <a:pt x="0" y="782611"/>
                  </a:moveTo>
                  <a:cubicBezTo>
                    <a:pt x="148713" y="474124"/>
                    <a:pt x="191729" y="160721"/>
                    <a:pt x="265471" y="45192"/>
                  </a:cubicBezTo>
                  <a:cubicBezTo>
                    <a:pt x="339213" y="-70337"/>
                    <a:pt x="408039" y="69772"/>
                    <a:pt x="442452" y="89436"/>
                  </a:cubicBezTo>
                  <a:cubicBezTo>
                    <a:pt x="476865" y="109100"/>
                    <a:pt x="449827" y="114018"/>
                    <a:pt x="471949" y="163179"/>
                  </a:cubicBezTo>
                  <a:cubicBezTo>
                    <a:pt x="494071" y="212340"/>
                    <a:pt x="511277" y="288541"/>
                    <a:pt x="575187" y="384405"/>
                  </a:cubicBezTo>
                  <a:cubicBezTo>
                    <a:pt x="639097" y="480269"/>
                    <a:pt x="791497" y="667082"/>
                    <a:pt x="855407" y="738366"/>
                  </a:cubicBezTo>
                  <a:cubicBezTo>
                    <a:pt x="919317" y="809650"/>
                    <a:pt x="924233" y="792444"/>
                    <a:pt x="958646" y="812108"/>
                  </a:cubicBezTo>
                  <a:cubicBezTo>
                    <a:pt x="993059" y="831772"/>
                    <a:pt x="1017639" y="841605"/>
                    <a:pt x="1061884" y="856353"/>
                  </a:cubicBezTo>
                  <a:cubicBezTo>
                    <a:pt x="1106129" y="871101"/>
                    <a:pt x="1172497" y="893224"/>
                    <a:pt x="1224116" y="900598"/>
                  </a:cubicBezTo>
                  <a:cubicBezTo>
                    <a:pt x="1275735" y="907972"/>
                    <a:pt x="1371600" y="900598"/>
                    <a:pt x="1371600" y="900598"/>
                  </a:cubicBezTo>
                  <a:cubicBezTo>
                    <a:pt x="1406013" y="900598"/>
                    <a:pt x="1401097" y="898140"/>
                    <a:pt x="1430594" y="900598"/>
                  </a:cubicBezTo>
                  <a:cubicBezTo>
                    <a:pt x="1460091" y="903056"/>
                    <a:pt x="1504336" y="909201"/>
                    <a:pt x="1548581" y="915346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FA661BB-9D0A-445C-9B9D-15B642EDDBB2}"/>
                </a:ext>
              </a:extLst>
            </p:cNvPr>
            <p:cNvSpPr txBox="1"/>
            <p:nvPr/>
          </p:nvSpPr>
          <p:spPr>
            <a:xfrm>
              <a:off x="5278225" y="1913414"/>
              <a:ext cx="821698" cy="953928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كمية </a:t>
              </a:r>
              <a:r>
                <a:rPr kumimoji="0" lang="ar-SY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بكتيريا            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 </a:t>
              </a:r>
              <a:endParaRPr kumimoji="0" lang="he-IL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b="1" i="0" u="none" strike="noStrike" kern="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A968ABEB-B1E1-4C3F-AC6F-74236751EC44}"/>
                </a:ext>
              </a:extLst>
            </p:cNvPr>
            <p:cNvSpPr txBox="1"/>
            <p:nvPr/>
          </p:nvSpPr>
          <p:spPr>
            <a:xfrm>
              <a:off x="6627368" y="2294067"/>
              <a:ext cx="1117563" cy="523122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b="1" dirty="0">
                  <a:solidFill>
                    <a:srgbClr val="FF388C"/>
                  </a:solidFill>
                  <a:latin typeface="Arial" pitchFamily="34" charset="0"/>
                  <a:ea typeface="+mn-ea"/>
                  <a:cs typeface="Arial" pitchFamily="34" charset="0"/>
                </a:rPr>
                <a:t>أجسام مُضادّة</a:t>
              </a:r>
              <a:endParaRPr kumimoji="0" lang="he-IL" b="1" i="0" u="none" strike="noStrike" kern="0" cap="none" spc="0" normalizeH="0" baseline="0" noProof="0" dirty="0">
                <a:ln>
                  <a:noFill/>
                </a:ln>
                <a:solidFill>
                  <a:srgbClr val="FF388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b="1" i="0" u="none" strike="noStrike" kern="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7" name="מלבן 8">
            <a:extLst>
              <a:ext uri="{FF2B5EF4-FFF2-40B4-BE49-F238E27FC236}">
                <a16:creationId xmlns:a16="http://schemas.microsoft.com/office/drawing/2014/main" id="{DF62AAC5-0C50-454A-B6AA-874E0620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3" y="4296585"/>
            <a:ext cx="1681871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18" charset="0"/>
                <a:cs typeface="Times New Roman (Hebrew)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ar-SA" altLang="he-IL" sz="1600" b="1" kern="12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كميَّة</a:t>
            </a:r>
            <a:r>
              <a:rPr kumimoji="0" lang="ar-SY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ال</a:t>
            </a:r>
            <a:r>
              <a:rPr kumimoji="0" lang="ar-SA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اجسام المضادّة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kumimoji="0" lang="ar-SY" altLang="he-I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مللتر</a:t>
            </a:r>
            <a:r>
              <a:rPr kumimoji="0" lang="ar-SY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دم)</a:t>
            </a:r>
            <a:endParaRPr kumimoji="0" lang="en-US" altLang="he-I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B4E5792-8704-4716-A95C-6D1C297FFC16}"/>
              </a:ext>
            </a:extLst>
          </p:cNvPr>
          <p:cNvSpPr/>
          <p:nvPr/>
        </p:nvSpPr>
        <p:spPr>
          <a:xfrm>
            <a:off x="1916482" y="320457"/>
            <a:ext cx="7473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سؤال</a:t>
            </a: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آخر</a:t>
            </a: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الانتيجين</a:t>
            </a:r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هو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rgbClr val="1D4C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ماد</a:t>
            </a: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َّ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ة تسبب انتاج </a:t>
            </a:r>
            <a:r>
              <a:rPr lang="ar-SA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أجسام مُضادَّة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في الجسم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ماد</a:t>
            </a: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َّ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ة تُنتج بالجسم ضد اجسام غريبة تدخل الى الجسم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فيروس يدخل الى البكتيريا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ar-SY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مواد تعمل ضد جينات معينة في الجسم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  </a:t>
            </a:r>
            <a:endParaRPr kumimoji="0" lang="he-IL" sz="2800" i="0" u="none" strike="noStrike" kern="0" cap="none" spc="0" normalizeH="0" baseline="0" noProof="0" dirty="0">
              <a:ln>
                <a:noFill/>
              </a:ln>
              <a:solidFill>
                <a:srgbClr val="1D4C72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5CAAD59-864E-4AF6-8715-311D676DCDA8}"/>
              </a:ext>
            </a:extLst>
          </p:cNvPr>
          <p:cNvSpPr/>
          <p:nvPr/>
        </p:nvSpPr>
        <p:spPr>
          <a:xfrm>
            <a:off x="1174512" y="4267860"/>
            <a:ext cx="8215312" cy="7747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اجابة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: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جملة أ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31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00FC91-6651-4A8D-AFEF-7F8D24182EA9}"/>
              </a:ext>
            </a:extLst>
          </p:cNvPr>
          <p:cNvSpPr txBox="1"/>
          <p:nvPr/>
        </p:nvSpPr>
        <p:spPr>
          <a:xfrm>
            <a:off x="1174450" y="388803"/>
            <a:ext cx="8184977" cy="2677656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 rtlCol="1">
            <a:spAutoFit/>
          </a:bodyPr>
          <a:lstStyle/>
          <a:p>
            <a:pPr algn="r" rtl="1">
              <a:buClrTx/>
              <a:buFontTx/>
              <a:buNone/>
              <a:defRPr/>
            </a:pPr>
            <a:r>
              <a:rPr lang="ar-SY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سؤال</a:t>
            </a:r>
            <a:r>
              <a:rPr lang="he-IL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آخر</a:t>
            </a:r>
            <a:r>
              <a:rPr lang="he-IL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algn="r" rtl="1">
              <a:buClrTx/>
              <a:buFontTx/>
              <a:buNone/>
              <a:defRPr/>
            </a:pPr>
            <a:r>
              <a:rPr lang="ar-SY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تنتج ال</a:t>
            </a:r>
            <a:r>
              <a:rPr lang="ar-SA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أجسام المُضادَّة</a:t>
            </a:r>
            <a:r>
              <a:rPr lang="ar-SY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 في الجسم كرد</a:t>
            </a:r>
            <a:r>
              <a:rPr lang="ar-SA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ّ</a:t>
            </a:r>
            <a:r>
              <a:rPr lang="ar-SY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 فعل لدخول</a:t>
            </a:r>
            <a:r>
              <a:rPr lang="he-IL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algn="r" rtl="1">
              <a:buClrTx/>
              <a:buFontTx/>
              <a:buNone/>
              <a:defRPr/>
            </a:pPr>
            <a:r>
              <a:rPr lang="ar-SY" sz="2800" b="1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 </a:t>
            </a: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فيروس فقط لداخل الجسم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 </a:t>
            </a:r>
          </a:p>
          <a:p>
            <a:pPr algn="r" rtl="1">
              <a:buClrTx/>
              <a:buFontTx/>
              <a:buNone/>
              <a:defRPr/>
            </a:pP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ب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بكتيريا فقط لداخل الجسم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algn="r" rtl="1">
              <a:buClrTx/>
              <a:buFontTx/>
              <a:buNone/>
              <a:defRPr/>
            </a:pP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ج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فيروسات وبكتيريا فقط لداخل الجسم.</a:t>
            </a:r>
            <a:endParaRPr lang="he-IL" sz="2800" dirty="0">
              <a:solidFill>
                <a:srgbClr val="1D4C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rtl="1">
              <a:buClrTx/>
              <a:buFontTx/>
              <a:buNone/>
              <a:defRPr/>
            </a:pP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د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ar-SY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كل بروتين غريب لداخل الجسم</a:t>
            </a:r>
            <a:r>
              <a:rPr lang="he-IL" sz="2800" dirty="0">
                <a:solidFill>
                  <a:srgbClr val="1D4C72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1BBF1D1-EA43-49F8-AECB-184336ED7F45}"/>
              </a:ext>
            </a:extLst>
          </p:cNvPr>
          <p:cNvSpPr/>
          <p:nvPr/>
        </p:nvSpPr>
        <p:spPr>
          <a:xfrm>
            <a:off x="1096495" y="4078183"/>
            <a:ext cx="8215312" cy="7747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50000">
                <a:srgbClr val="FFFFFF">
                  <a:lumMod val="9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اجابة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: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جملة د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96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4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450575" y="3020759"/>
            <a:ext cx="11489634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يتم استخدام هذا المنتج أثناء هذا البث وفقًا للبند 27 أ من قانون حقوق الطبع والنشر لعام 2007. إذا كنت تمتلك حقوق أحد المنتجات ، فيمكنك أن تطلب منا التوقف عن استخدام المنتج، وذلك عبر البريد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  <a:hlinkClick r:id="rId4"/>
              </a:rPr>
              <a:t>الإلكتروني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  <a:hlinkClick r:id="rId4"/>
              </a:rPr>
              <a:t>rights@education.gov.il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rights@education.gov.il</a:t>
            </a: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0" y="1471918"/>
            <a:ext cx="121904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جميع الحقوق محفوظة لاستعمال المنتج وإيجاد أصحاب الحق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שימוש ביצירות מוגנות בזכויות יוצרים ואיתור בעלי זכויות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4944963-9052-45DE-8ECB-E246D6134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175" y="0"/>
            <a:ext cx="10247689" cy="637353"/>
          </a:xfrm>
        </p:spPr>
        <p:txBody>
          <a:bodyPr/>
          <a:lstStyle/>
          <a:p>
            <a:r>
              <a:rPr lang="ar-SY" altLang="he-IL" sz="3600" kern="1200" dirty="0">
                <a:solidFill>
                  <a:schemeClr val="tx2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حماية الجسم من م</a:t>
            </a:r>
            <a:r>
              <a:rPr lang="ar-SA" altLang="he-IL" sz="3600" kern="1200" dirty="0">
                <a:solidFill>
                  <a:schemeClr val="tx2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ُ</a:t>
            </a:r>
            <a:r>
              <a:rPr lang="ar-SY" altLang="he-IL" sz="3600" kern="1200" dirty="0">
                <a:solidFill>
                  <a:schemeClr val="tx2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سب</a:t>
            </a:r>
            <a:r>
              <a:rPr lang="ar-SA" altLang="he-IL" sz="3600" kern="1200" dirty="0">
                <a:solidFill>
                  <a:schemeClr val="tx2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ِّ</a:t>
            </a:r>
            <a:r>
              <a:rPr lang="ar-SY" altLang="he-IL" sz="3600" kern="1200" dirty="0">
                <a:solidFill>
                  <a:schemeClr val="tx2">
                    <a:lumMod val="10000"/>
                  </a:schemeClr>
                </a:solidFill>
                <a:latin typeface="Arial"/>
                <a:ea typeface="+mj-ea"/>
                <a:cs typeface="Arial"/>
              </a:rPr>
              <a:t>بات الامراض</a:t>
            </a:r>
            <a:endParaRPr lang="he-IL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C80F4DB-C233-4F92-BF59-6B2E4A6BA2E0}"/>
              </a:ext>
            </a:extLst>
          </p:cNvPr>
          <p:cNvSpPr/>
          <p:nvPr/>
        </p:nvSpPr>
        <p:spPr>
          <a:xfrm>
            <a:off x="0" y="728598"/>
            <a:ext cx="10772384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Y" altLang="he-IL" sz="24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يحتمي الجسم من العوامل الغريبة بمساعدة:</a:t>
            </a:r>
            <a:endParaRPr lang="he-IL" altLang="he-IL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منع دخول عوامل غريبة 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إلى داخل ا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لجسم بمساعدة الجلد و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آ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ليات حماية مثل: أهداب في المسالك التنفسية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اغلاق الجروح بمساعدة تخثر الدم.</a:t>
            </a:r>
            <a:endParaRPr lang="he-IL" altLang="he-IL" sz="2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 . التصدي لم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ُ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سب</a:t>
            </a:r>
            <a:r>
              <a:rPr lang="ar-SA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ِّ</a:t>
            </a:r>
            <a:r>
              <a:rPr lang="ar-SY" altLang="he-IL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بات المرض التي نجحت بالوصول الى الجسم بمساعدة خلايا الدم البيضاء.</a:t>
            </a:r>
            <a:endParaRPr lang="he-IL" altLang="he-IL" sz="2400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ar-SA" altLang="he-I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عمل جهاز المن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lang="ar-SY" altLang="he-IL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عة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أيضا ضد خلايا جسم ذاتية تحولت الى خلايا سرطانية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وله وظيفة هامة في القضاء عليها قبل ان تكو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ِّ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ورما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ً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سرطانيا</a:t>
            </a:r>
            <a:r>
              <a:rPr lang="ar-SA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ً</a:t>
            </a:r>
            <a:r>
              <a:rPr lang="ar-SY" altLang="he-I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ar-SA" altLang="he-I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119718" y="482036"/>
            <a:ext cx="9072282" cy="70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defRPr/>
            </a:pPr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دفاع الجسم عن نفسه ضد مسببات الامراض</a:t>
            </a:r>
            <a:endParaRPr dirty="0">
              <a:solidFill>
                <a:schemeClr val="tx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9F75B04-104C-47CF-BA5D-7B209EF814C2}"/>
              </a:ext>
            </a:extLst>
          </p:cNvPr>
          <p:cNvSpPr/>
          <p:nvPr/>
        </p:nvSpPr>
        <p:spPr>
          <a:xfrm>
            <a:off x="2724150" y="1183341"/>
            <a:ext cx="75819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ClrTx/>
              <a:defRPr/>
            </a:pP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من المتبع تقسيم أنظمة الدفاع عن الجسم لثلاث</a:t>
            </a:r>
            <a:r>
              <a:rPr lang="ar-SA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ة</a:t>
            </a: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خطوط دفاع:</a:t>
            </a:r>
            <a:endParaRPr lang="he-IL" sz="2000" b="1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marL="342900" lvl="0" indent="-342900" algn="r" rtl="1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خط الدفاع الأول</a:t>
            </a:r>
            <a:r>
              <a:rPr lang="he-IL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– </a:t>
            </a: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منع دخول عوامل غريبة للجسم</a:t>
            </a:r>
            <a:endParaRPr lang="he-IL" sz="2000" b="1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marL="342900" lvl="0" indent="-342900" algn="r" rtl="1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خط الدفاع الثاني – الالتهاب </a:t>
            </a:r>
            <a:r>
              <a:rPr lang="he-IL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(</a:t>
            </a: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رد</a:t>
            </a:r>
            <a:r>
              <a:rPr lang="ar-SA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ّ</a:t>
            </a: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فعل غير تخصصي)</a:t>
            </a:r>
            <a:endParaRPr lang="he-IL" sz="2000" b="1" kern="1200" dirty="0">
              <a:solidFill>
                <a:prstClr val="black"/>
              </a:solidFill>
              <a:latin typeface="Arial" pitchFamily="34" charset="0"/>
              <a:ea typeface="+mn-ea"/>
            </a:endParaRPr>
          </a:p>
          <a:p>
            <a:pPr marL="342900" lvl="0" indent="-342900" algn="r" rtl="1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خط الدفاع الثالث – جهاز المناعة (رد</a:t>
            </a:r>
            <a:r>
              <a:rPr lang="ar-SA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ّ</a:t>
            </a:r>
            <a:r>
              <a:rPr lang="ar-SY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 الفعل المناعي</a:t>
            </a:r>
            <a:r>
              <a:rPr lang="he-IL" sz="2000" b="1" kern="1200" dirty="0">
                <a:solidFill>
                  <a:prstClr val="black"/>
                </a:solidFill>
                <a:latin typeface="Arial" pitchFamily="34" charset="0"/>
                <a:ea typeface="+mn-ea"/>
              </a:rPr>
              <a:t>)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D8E97DF-4264-49E8-B096-0D071461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49" y="5461280"/>
            <a:ext cx="1225402" cy="426757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DA4FC9E-2193-4A8C-A410-72DAD7C2E20F}"/>
              </a:ext>
            </a:extLst>
          </p:cNvPr>
          <p:cNvSpPr/>
          <p:nvPr/>
        </p:nvSpPr>
        <p:spPr>
          <a:xfrm>
            <a:off x="2053114" y="5045269"/>
            <a:ext cx="1181734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lnSpc>
                <a:spcPct val="150000"/>
              </a:lnSpc>
              <a:buClrTx/>
            </a:pPr>
            <a:r>
              <a:rPr lang="ar-SY" altLang="he-IL" sz="16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خلايا دم بيضاء</a:t>
            </a:r>
            <a:endParaRPr lang="he-IL" altLang="he-IL" sz="16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קבוצה 18">
            <a:extLst>
              <a:ext uri="{FF2B5EF4-FFF2-40B4-BE49-F238E27FC236}">
                <a16:creationId xmlns:a16="http://schemas.microsoft.com/office/drawing/2014/main" id="{3D0B9D89-6E89-4FF2-89F5-3201047ACAE0}"/>
              </a:ext>
            </a:extLst>
          </p:cNvPr>
          <p:cNvGrpSpPr>
            <a:grpSpLocks/>
          </p:cNvGrpSpPr>
          <p:nvPr/>
        </p:nvGrpSpPr>
        <p:grpSpPr bwMode="auto">
          <a:xfrm>
            <a:off x="57649" y="2875527"/>
            <a:ext cx="8448675" cy="3500437"/>
            <a:chOff x="670587" y="2190317"/>
            <a:chExt cx="8449491" cy="3501050"/>
          </a:xfrm>
        </p:grpSpPr>
        <p:sp>
          <p:nvSpPr>
            <p:cNvPr id="14" name="מלבן 1">
              <a:extLst>
                <a:ext uri="{FF2B5EF4-FFF2-40B4-BE49-F238E27FC236}">
                  <a16:creationId xmlns:a16="http://schemas.microsoft.com/office/drawing/2014/main" id="{2546C3B2-0737-4406-BBDE-1465A984E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571" y="3476417"/>
              <a:ext cx="2146507" cy="119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he-IL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دم بيضاء</a:t>
              </a:r>
              <a:endParaRPr kumimoji="0" lang="he-IL" altLang="he-IL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(</a:t>
              </a:r>
              <a:r>
                <a:rPr kumimoji="0" lang="ar-SA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يوجد أنواع مختلفة من خلايا الدم البيضاء</a:t>
              </a:r>
              <a:r>
                <a: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27B96E90-C40A-4388-91EB-127DF9032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87" y="2190317"/>
              <a:ext cx="6337912" cy="3501050"/>
              <a:chOff x="-167937" y="1963076"/>
              <a:chExt cx="6337912" cy="3501050"/>
            </a:xfrm>
          </p:grpSpPr>
          <p:sp>
            <p:nvSpPr>
              <p:cNvPr id="16" name="מלבן 1">
                <a:extLst>
                  <a:ext uri="{FF2B5EF4-FFF2-40B4-BE49-F238E27FC236}">
                    <a16:creationId xmlns:a16="http://schemas.microsoft.com/office/drawing/2014/main" id="{C652C01F-7241-4D64-B2D8-AEF40B106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932" y="1963076"/>
                <a:ext cx="4104025" cy="456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ar-SA" alt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صور مجهرية لخلايا الدم</a:t>
                </a:r>
                <a:endParaRPr kumimoji="0" lang="he-IL" alt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תמונה 7" descr="http://upload.wikimedia.org/wikipedia/commons/8/82/SEM_blood_cells.jpg">
                <a:extLst>
                  <a:ext uri="{FF2B5EF4-FFF2-40B4-BE49-F238E27FC236}">
                    <a16:creationId xmlns:a16="http://schemas.microsoft.com/office/drawing/2014/main" id="{7A1B50CD-FA7E-4C41-961D-20119D6B9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420888"/>
                <a:ext cx="2774950" cy="304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מחבר חץ ישר 17">
                <a:extLst>
                  <a:ext uri="{FF2B5EF4-FFF2-40B4-BE49-F238E27FC236}">
                    <a16:creationId xmlns:a16="http://schemas.microsoft.com/office/drawing/2014/main" id="{A96F6E56-2023-4549-87BC-586A424FCC9C}"/>
                  </a:ext>
                </a:extLst>
              </p:cNvPr>
              <p:cNvCxnSpPr/>
              <p:nvPr/>
            </p:nvCxnSpPr>
            <p:spPr>
              <a:xfrm flipH="1">
                <a:off x="4887151" y="3849356"/>
                <a:ext cx="1282824" cy="2286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מחבר חץ ישר 18">
                <a:extLst>
                  <a:ext uri="{FF2B5EF4-FFF2-40B4-BE49-F238E27FC236}">
                    <a16:creationId xmlns:a16="http://schemas.microsoft.com/office/drawing/2014/main" id="{49F9FA70-A20E-4712-96BE-A10E55AB1E4C}"/>
                  </a:ext>
                </a:extLst>
              </p:cNvPr>
              <p:cNvCxnSpPr/>
              <p:nvPr/>
            </p:nvCxnSpPr>
            <p:spPr>
              <a:xfrm flipH="1" flipV="1">
                <a:off x="5131650" y="2696629"/>
                <a:ext cx="1038325" cy="11527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מלבן 1">
                <a:extLst>
                  <a:ext uri="{FF2B5EF4-FFF2-40B4-BE49-F238E27FC236}">
                    <a16:creationId xmlns:a16="http://schemas.microsoft.com/office/drawing/2014/main" id="{8279CEB4-EB3B-4616-AB8A-CA40025FB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3163436"/>
                <a:ext cx="2422759" cy="785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خلايا دم حمراء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(لها شكل قرص مقعر من جانبية</a:t>
                </a:r>
                <a:r>
                  <a:rPr kumimoji="0" lang="he-IL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</p:txBody>
          </p:sp>
          <p:cxnSp>
            <p:nvCxnSpPr>
              <p:cNvPr id="21" name="מחבר חץ ישר 20">
                <a:extLst>
                  <a:ext uri="{FF2B5EF4-FFF2-40B4-BE49-F238E27FC236}">
                    <a16:creationId xmlns:a16="http://schemas.microsoft.com/office/drawing/2014/main" id="{C6A2B57B-2073-4ACF-8BAA-B3F20EAE38BB}"/>
                  </a:ext>
                </a:extLst>
              </p:cNvPr>
              <p:cNvCxnSpPr/>
              <p:nvPr/>
            </p:nvCxnSpPr>
            <p:spPr>
              <a:xfrm flipV="1">
                <a:off x="2302452" y="3296810"/>
                <a:ext cx="2217952" cy="9685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2" name="מלבן 1">
                <a:extLst>
                  <a:ext uri="{FF2B5EF4-FFF2-40B4-BE49-F238E27FC236}">
                    <a16:creationId xmlns:a16="http://schemas.microsoft.com/office/drawing/2014/main" id="{009FACA2-235D-4775-BD62-1F0C841EC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7937" y="4900465"/>
                <a:ext cx="2773630" cy="416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صفائح الدم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163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B1CDAD0-2052-421D-86FC-6C2FAC248460}"/>
              </a:ext>
            </a:extLst>
          </p:cNvPr>
          <p:cNvSpPr/>
          <p:nvPr/>
        </p:nvSpPr>
        <p:spPr>
          <a:xfrm>
            <a:off x="210402" y="160517"/>
            <a:ext cx="1063368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ClrTx/>
            </a:pPr>
            <a:r>
              <a:rPr lang="ar-SY" altLang="he-IL" sz="2400" b="1" kern="1200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ما هي المواد التي من الممكن ان تدخل الى الجسم </a:t>
            </a:r>
            <a:r>
              <a:rPr lang="ar-SY" altLang="he-IL" sz="2400" b="1" kern="1200" dirty="0" err="1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والتسب</a:t>
            </a:r>
            <a:r>
              <a:rPr lang="ar-SA" altLang="he-IL" sz="2400" b="1" kern="1200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ُّ</a:t>
            </a:r>
            <a:r>
              <a:rPr lang="ar-SY" altLang="he-IL" sz="2400" b="1" kern="1200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ب بأمراض؟</a:t>
            </a:r>
            <a:endParaRPr lang="he-IL" altLang="he-IL" sz="2400" b="1" kern="1200" dirty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  <a:sym typeface="Varela Round"/>
            </a:endParaRPr>
          </a:p>
          <a:p>
            <a:pPr lvl="0" algn="r" rtl="1">
              <a:lnSpc>
                <a:spcPct val="150000"/>
              </a:lnSpc>
              <a:buClrTx/>
            </a:pPr>
            <a:r>
              <a:rPr lang="ar-SY" altLang="he-IL" sz="2800" b="1" u="sng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انتيجين</a:t>
            </a:r>
            <a:r>
              <a:rPr lang="ar-SY" altLang="he-IL" sz="28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</a:t>
            </a:r>
            <a:r>
              <a:rPr lang="he-IL" altLang="he-IL" sz="28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(</a:t>
            </a:r>
            <a:r>
              <a:rPr lang="ar-SY" altLang="he-IL" sz="28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جسم غريب)</a:t>
            </a:r>
            <a:r>
              <a:rPr lang="he-IL" altLang="he-IL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</a:t>
            </a:r>
          </a:p>
          <a:p>
            <a:pPr lvl="0" algn="r" rtl="1">
              <a:lnSpc>
                <a:spcPct val="150000"/>
              </a:lnSpc>
              <a:buClrTx/>
            </a:pP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كل ماد</a:t>
            </a:r>
            <a:r>
              <a:rPr lang="ar-SA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َّ</a:t>
            </a: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ة يتعرف عليها الجسم ك</a:t>
            </a:r>
            <a:r>
              <a:rPr lang="ar-SA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- "</a:t>
            </a: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جسم غريب</a:t>
            </a:r>
            <a:r>
              <a:rPr lang="ar-SA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"</a:t>
            </a: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وقادر</a:t>
            </a:r>
            <a:r>
              <a:rPr lang="ar-SA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ة</a:t>
            </a: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على تحفيز رد</a:t>
            </a:r>
            <a:r>
              <a:rPr lang="ar-SA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ّ</a:t>
            </a:r>
            <a:r>
              <a:rPr lang="ar-SY" altLang="he-IL" sz="2400" b="1" kern="1200" dirty="0"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فعل مناعي. </a:t>
            </a:r>
            <a:r>
              <a:rPr lang="he-IL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على الغالب يتكون </a:t>
            </a:r>
            <a:r>
              <a:rPr lang="ar-SY" altLang="he-IL" sz="2400" b="1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الانتيجين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من 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زلال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ومصدره من كائن حي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ّ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اخر: بكتيريا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،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فيروس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،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فطريات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،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سم ( من افعى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،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نحلة</a:t>
            </a:r>
            <a:r>
              <a:rPr lang="ar-SA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،</a:t>
            </a:r>
            <a:r>
              <a:rPr lang="ar-SY" altLang="he-IL" sz="24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  <a:sym typeface="Varela Round"/>
              </a:rPr>
              <a:t> عقرب) وحتى انسان اخر.</a:t>
            </a:r>
            <a:endParaRPr lang="he-IL" altLang="he-IL" sz="2400" b="1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  <a:sym typeface="Varela Round"/>
            </a:endParaRPr>
          </a:p>
          <a:p>
            <a:pPr marL="457200" lvl="0" indent="-381000" algn="r" rtl="1">
              <a:buClr>
                <a:srgbClr val="002060"/>
              </a:buClr>
              <a:buSzPts val="2400"/>
              <a:buFont typeface="Arial"/>
              <a:buChar char="•"/>
              <a:defRPr/>
            </a:pPr>
            <a:r>
              <a:rPr lang="he-I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Varela Round"/>
                <a:sym typeface="Varela Round"/>
              </a:rPr>
              <a:t>    </a:t>
            </a:r>
          </a:p>
        </p:txBody>
      </p:sp>
      <p:pic>
        <p:nvPicPr>
          <p:cNvPr id="5" name="Picture 2" descr="Image result for blood types">
            <a:extLst>
              <a:ext uri="{FF2B5EF4-FFF2-40B4-BE49-F238E27FC236}">
                <a16:creationId xmlns:a16="http://schemas.microsoft.com/office/drawing/2014/main" id="{14657E19-406D-4FDB-9330-0E3857AB9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5693" r="2750" b="53005"/>
          <a:stretch/>
        </p:blipFill>
        <p:spPr bwMode="auto">
          <a:xfrm>
            <a:off x="354324" y="4387160"/>
            <a:ext cx="2759170" cy="70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C94C1FA-E322-4106-8A9F-44BB26914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34" y="4058393"/>
            <a:ext cx="2761727" cy="2267909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7B7BCB18-A990-4D7E-A61F-028167E5DFC4}"/>
              </a:ext>
            </a:extLst>
          </p:cNvPr>
          <p:cNvSpPr/>
          <p:nvPr/>
        </p:nvSpPr>
        <p:spPr>
          <a:xfrm>
            <a:off x="4437504" y="6274309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© Muntasir Alam (Muntasir du, Wikimedia commons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907A02E-81AC-49DB-9D97-0D2602EC8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956" y="4716169"/>
            <a:ext cx="2304488" cy="1554615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1F04C717-BB46-4625-8684-999D5F02C370}"/>
              </a:ext>
            </a:extLst>
          </p:cNvPr>
          <p:cNvSpPr/>
          <p:nvPr/>
        </p:nvSpPr>
        <p:spPr>
          <a:xfrm>
            <a:off x="9575357" y="3699664"/>
            <a:ext cx="194008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buClrTx/>
            </a:pPr>
            <a:r>
              <a:rPr lang="ar-SY" altLang="he-IL" sz="1800" b="1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انتيجن</a:t>
            </a:r>
            <a:r>
              <a:rPr lang="ar-SY" altLang="he-IL" sz="18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في سم العقرب</a:t>
            </a:r>
            <a:endParaRPr lang="he-IL" altLang="he-IL" sz="18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EE537C9-778A-44AB-AF7B-1E38B622B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59" y="3415980"/>
            <a:ext cx="4262645" cy="70489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6E9D970-34D9-437F-8924-D975207E3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738" y="3415980"/>
            <a:ext cx="412125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65E7A5D5-0A87-4ED6-A902-0AA177D8418F}"/>
              </a:ext>
            </a:extLst>
          </p:cNvPr>
          <p:cNvSpPr/>
          <p:nvPr/>
        </p:nvSpPr>
        <p:spPr>
          <a:xfrm>
            <a:off x="162838" y="763458"/>
            <a:ext cx="10738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  <a:defRPr/>
            </a:pPr>
            <a:r>
              <a:rPr lang="ar-SY" sz="2400" b="1" u="sng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خط الدفاع الأول – 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حواجز فيزيائية وكيميائية التي تمنع دخول </a:t>
            </a:r>
            <a:r>
              <a:rPr lang="ar-SY" sz="2400" b="1" kern="1200" dirty="0" err="1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الانتيجينات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للبيئة الداخلية للجسم</a:t>
            </a:r>
            <a:r>
              <a:rPr lang="ar-SA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  <a:endParaRPr lang="he-IL" sz="2400" b="1" kern="1200" dirty="0">
              <a:solidFill>
                <a:schemeClr val="tx1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lvl="0" algn="ctr" rtl="1">
              <a:buClrTx/>
              <a:defRPr/>
            </a:pPr>
            <a:endParaRPr lang="he-IL" sz="2400" b="1" kern="1200" dirty="0">
              <a:solidFill>
                <a:schemeClr val="tx1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42900" lvl="0" indent="-342900" algn="r" rtl="1">
              <a:buClrTx/>
              <a:buFont typeface="+mj-lt"/>
              <a:buAutoNum type="arabicPeriod"/>
              <a:defRPr/>
            </a:pP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الجلد</a:t>
            </a:r>
            <a:r>
              <a:rPr lang="he-IL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– 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الجلد هو الحاجز </a:t>
            </a:r>
            <a:r>
              <a:rPr lang="ar-SY" sz="2400" b="1" kern="1200" dirty="0" err="1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الانجع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. الغالبية العظمى من العوامل الغريبة لا</a:t>
            </a:r>
            <a:r>
              <a:rPr lang="ar-SA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تدخل </a:t>
            </a:r>
            <a:r>
              <a:rPr lang="ar-SA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إلى ا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لجسم ابدا</a:t>
            </a:r>
            <a:r>
              <a:rPr lang="ar-SA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ً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  <a:r>
              <a:rPr lang="he-IL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تُفرز على سطح الجلد عرق وافرازات دهنية والتي تحتوي على مواد تضر بالبكتيريا والكائنات الحي</a:t>
            </a:r>
            <a:r>
              <a:rPr lang="ar-SA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ة الدقيقة الأخرى</a:t>
            </a:r>
            <a:r>
              <a:rPr lang="he-IL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r" rtl="1">
              <a:buClrTx/>
              <a:defRPr/>
            </a:pPr>
            <a:r>
              <a:rPr lang="he-IL" sz="2400" b="1" u="sng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   </a:t>
            </a:r>
            <a:r>
              <a:rPr lang="ar-SY" sz="2400" b="1" u="sng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ملائمة بين المبنى </a:t>
            </a:r>
            <a:r>
              <a:rPr lang="ar-SA" sz="2400" b="1" u="sng" kern="1200" dirty="0" err="1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وا</a:t>
            </a:r>
            <a:r>
              <a:rPr lang="ar-SY" sz="2400" b="1" u="sng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لوظيفة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: خلايا الجلد متراصة وبذلك تمنع دخول </a:t>
            </a:r>
            <a:r>
              <a:rPr lang="ar-SY" sz="2400" b="1" kern="1200" dirty="0" err="1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الانتيجينات</a:t>
            </a:r>
            <a:r>
              <a:rPr lang="ar-SY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 من البيئة الخارجية</a:t>
            </a:r>
            <a:r>
              <a:rPr lang="he-IL" sz="2400" b="1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2" descr="Image result for skin cells">
            <a:extLst>
              <a:ext uri="{FF2B5EF4-FFF2-40B4-BE49-F238E27FC236}">
                <a16:creationId xmlns:a16="http://schemas.microsoft.com/office/drawing/2014/main" id="{4AEEC1DA-596F-42F1-AE72-74418748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557060"/>
            <a:ext cx="2598019" cy="1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תוצאת תמונה עבור עור">
            <a:extLst>
              <a:ext uri="{FF2B5EF4-FFF2-40B4-BE49-F238E27FC236}">
                <a16:creationId xmlns:a16="http://schemas.microsoft.com/office/drawing/2014/main" id="{5A6033CF-342A-477C-91E3-D2964C0E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3"/>
            <a:ext cx="3462858" cy="1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70" y="159417"/>
            <a:ext cx="9642231" cy="720000"/>
          </a:xfrm>
        </p:spPr>
        <p:txBody>
          <a:bodyPr/>
          <a:lstStyle/>
          <a:p>
            <a:pPr lvl="0">
              <a:defRPr/>
            </a:pPr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  <a:t>وسائل دفاع عن فتحات الجسم المكشوفة للبيئة الخارجية</a:t>
            </a:r>
            <a:br>
              <a:rPr lang="en-US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</a:br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ar-SY" sz="2800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  <a:t>( تعتبر فتحات الجسم نقاط ضعف</a:t>
            </a:r>
            <a:r>
              <a:rPr lang="ar-SA" sz="2800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  <a:t> بالنسبة للجسم</a:t>
            </a:r>
            <a:r>
              <a:rPr lang="ar-SY" sz="2800" kern="1200" dirty="0">
                <a:solidFill>
                  <a:schemeClr val="tx1"/>
                </a:solidFill>
                <a:latin typeface="Lucida Sans Unicode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90F22AA-682D-46A4-9C85-29A81B4E2634}"/>
              </a:ext>
            </a:extLst>
          </p:cNvPr>
          <p:cNvSpPr/>
          <p:nvPr/>
        </p:nvSpPr>
        <p:spPr>
          <a:xfrm>
            <a:off x="-1" y="944393"/>
            <a:ext cx="119557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  <a:defRPr/>
            </a:pPr>
            <a:endParaRPr lang="he-IL" sz="2000" b="1" kern="1200" dirty="0">
              <a:solidFill>
                <a:srgbClr val="9C007F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ar-SY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العيون والفم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-  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الدمع واللعاب ( تحتوي على انزيمات محل</a:t>
            </a:r>
            <a:r>
              <a:rPr lang="ar-SA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ِّ</a:t>
            </a:r>
            <a:r>
              <a:rPr lang="ar-SY" sz="2400" b="1" kern="1200" dirty="0" err="1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لة</a:t>
            </a:r>
            <a:r>
              <a:rPr lang="ar-SA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lang="ar-SY" sz="2400" b="1" kern="1200" dirty="0" err="1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ليزوزيمات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).</a:t>
            </a:r>
            <a:endParaRPr lang="ar-SY" sz="2400" b="1" kern="1200" dirty="0">
              <a:solidFill>
                <a:schemeClr val="tx2">
                  <a:lumMod val="10000"/>
                </a:schemeClr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endParaRPr lang="ar-SY" sz="2400" b="1" u="sng" kern="1200" dirty="0">
              <a:solidFill>
                <a:srgbClr val="9C007F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r>
              <a:rPr lang="ar-SY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الانف</a:t>
            </a:r>
            <a:r>
              <a:rPr lang="ar-SA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،</a:t>
            </a:r>
            <a:r>
              <a:rPr lang="ar-SY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القصيبات والقصبة الهوائية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– 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أهداب و</a:t>
            </a:r>
            <a:r>
              <a:rPr lang="ar-SA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مُخاط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( تلتقط </a:t>
            </a:r>
            <a:r>
              <a:rPr lang="ar-SY" sz="2400" b="1" kern="1200" dirty="0" err="1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الانتيجينات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وتبعدها خارج الجسم)</a:t>
            </a: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endParaRPr lang="he-IL" sz="2400" b="1" kern="1200" dirty="0">
              <a:solidFill>
                <a:schemeClr val="tx2">
                  <a:lumMod val="10000"/>
                </a:schemeClr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r>
              <a:rPr lang="ar-SY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جهاز الهضم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– 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حامضية بالمعدة ( تسبب تخثر ال</a:t>
            </a:r>
            <a:r>
              <a:rPr lang="ar-SA" sz="2400" b="1" kern="1200" dirty="0" err="1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زلاليات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 التي تكو</a:t>
            </a:r>
            <a:r>
              <a:rPr lang="ar-SA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ِّ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ن العوامل الغريبة والقضاء عليها)</a:t>
            </a: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endParaRPr lang="he-IL" sz="2400" b="1" kern="1200" dirty="0">
              <a:solidFill>
                <a:schemeClr val="tx2">
                  <a:lumMod val="10000"/>
                </a:schemeClr>
              </a:solidFill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742950" lvl="1" indent="-285750" algn="r" rtl="1">
              <a:buClrTx/>
              <a:buFont typeface="Arial" panose="020B0604020202020204" pitchFamily="34" charset="0"/>
              <a:buChar char="•"/>
              <a:defRPr/>
            </a:pPr>
            <a:r>
              <a:rPr lang="ar-SY" sz="2400" b="1" u="sng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مهبل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- </a:t>
            </a:r>
            <a:r>
              <a:rPr lang="ar-SY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بيئة حامضية</a:t>
            </a:r>
            <a:r>
              <a:rPr lang="he-IL" sz="2400" b="1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C6986B5-B8AB-422A-B948-63F08B44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00" y="4829063"/>
            <a:ext cx="1800200" cy="137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E464204-97EF-451F-8E7B-A06AA0A9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8" y="4292851"/>
            <a:ext cx="1639132" cy="14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5511F8D3-DD27-42D8-83AF-494B7DEE3DCC}"/>
              </a:ext>
            </a:extLst>
          </p:cNvPr>
          <p:cNvSpPr/>
          <p:nvPr/>
        </p:nvSpPr>
        <p:spPr>
          <a:xfrm>
            <a:off x="332977" y="6043559"/>
            <a:ext cx="2736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>
              <a:buClrTx/>
            </a:pPr>
            <a:r>
              <a:rPr lang="en-US" altLang="he-IL" sz="10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Charles </a:t>
            </a:r>
            <a:r>
              <a:rPr lang="en-US" altLang="he-IL" sz="1000" kern="1200" dirty="0" err="1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Daghlian</a:t>
            </a:r>
            <a:r>
              <a:rPr lang="en-US" altLang="he-IL" sz="1000" kern="1200" dirty="0">
                <a:solidFill>
                  <a:prstClr val="black"/>
                </a:solidFill>
                <a:latin typeface="Lucida Sans Unicode"/>
                <a:ea typeface="+mn-ea"/>
                <a:cs typeface="Arial" panose="020B0604020202020204" pitchFamily="34" charset="0"/>
              </a:rPr>
              <a:t>, Dartmouth College&lt;http://www.dartmouth.edu/&gt;©</a:t>
            </a:r>
            <a:endParaRPr lang="he-IL" altLang="he-IL" sz="1000" kern="1200" dirty="0">
              <a:solidFill>
                <a:prstClr val="black"/>
              </a:solidFill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4C777EA-3C08-400D-989F-7D1079B84B61}"/>
              </a:ext>
            </a:extLst>
          </p:cNvPr>
          <p:cNvSpPr/>
          <p:nvPr/>
        </p:nvSpPr>
        <p:spPr>
          <a:xfrm>
            <a:off x="332977" y="5328832"/>
            <a:ext cx="503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  <a:defRPr/>
            </a:pPr>
            <a:r>
              <a:rPr lang="ar-SY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صورة بالمجهر </a:t>
            </a:r>
            <a:r>
              <a:rPr lang="ar-SY" sz="1600" b="1" u="sng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للاهداب</a:t>
            </a:r>
            <a:r>
              <a:rPr lang="ar-SY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في الجدار ال</a:t>
            </a:r>
            <a:r>
              <a:rPr lang="ar-SA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د</a:t>
            </a:r>
            <a:r>
              <a:rPr lang="ar-SY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اخلي </a:t>
            </a:r>
          </a:p>
          <a:p>
            <a:pPr lvl="0" algn="r" rtl="1">
              <a:buClrTx/>
              <a:defRPr/>
            </a:pPr>
            <a:r>
              <a:rPr lang="ar-SY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للقص</a:t>
            </a:r>
            <a:r>
              <a:rPr lang="ar-SA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يبات</a:t>
            </a:r>
            <a:r>
              <a:rPr lang="ar-SY" sz="16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الهوائية</a:t>
            </a:r>
            <a:endParaRPr lang="he-IL" sz="1600" b="1" u="sng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59" y="-19036"/>
            <a:ext cx="9642231" cy="720000"/>
          </a:xfrm>
        </p:spPr>
        <p:txBody>
          <a:bodyPr/>
          <a:lstStyle/>
          <a:p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cs typeface="Arial" panose="020B0604020202020204" pitchFamily="34" charset="0"/>
              </a:rPr>
              <a:t>خط الدفاع الثاني</a:t>
            </a:r>
            <a:r>
              <a:rPr lang="he-IL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cs typeface="Arial" panose="020B0604020202020204" pitchFamily="34" charset="0"/>
              </a:rPr>
              <a:t>– </a:t>
            </a:r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cs typeface="Arial" panose="020B0604020202020204" pitchFamily="34" charset="0"/>
              </a:rPr>
              <a:t>رد</a:t>
            </a:r>
            <a:r>
              <a:rPr lang="ar-SA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cs typeface="Arial" panose="020B0604020202020204" pitchFamily="34" charset="0"/>
              </a:rPr>
              <a:t>ّ</a:t>
            </a:r>
            <a:r>
              <a:rPr lang="ar-SY" sz="3200" kern="1200" dirty="0">
                <a:solidFill>
                  <a:schemeClr val="tx2">
                    <a:lumMod val="10000"/>
                  </a:schemeClr>
                </a:solidFill>
                <a:latin typeface="Lucida Sans Unicode"/>
                <a:cs typeface="Arial" panose="020B0604020202020204" pitchFamily="34" charset="0"/>
              </a:rPr>
              <a:t> الفعل الالتهابي</a:t>
            </a:r>
            <a:endParaRPr lang="he-IL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C68BA2-3682-46EB-8CFF-1F0F91C01CA6}"/>
              </a:ext>
            </a:extLst>
          </p:cNvPr>
          <p:cNvSpPr/>
          <p:nvPr/>
        </p:nvSpPr>
        <p:spPr>
          <a:xfrm>
            <a:off x="-275571" y="638273"/>
            <a:ext cx="12304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اختراق خط الدفاع </a:t>
            </a:r>
            <a:r>
              <a:rPr kumimoji="0" lang="ar-SY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الأو</a:t>
            </a: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ّ</a:t>
            </a: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ل يحدث مثلا عند حدوث جرح في الجلد والذي يسبب كشف البيئة الداخلية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للانتيجينات</a:t>
            </a: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من البيئة الخارجية. </a:t>
            </a: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عندها </a:t>
            </a: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تفعيل خط الدفاع الثاني: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2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</a:t>
            </a: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صل</a:t>
            </a:r>
            <a:r>
              <a:rPr kumimoji="0" lang="ar-SY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الى منطقة الجرح خلايا دم بيضاء بالعة –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Phagocyte</a:t>
            </a: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لهذه الخلايا القدرة: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D2AB617-F9C5-4C7F-98B6-E97B0BC6CC44}"/>
              </a:ext>
            </a:extLst>
          </p:cNvPr>
          <p:cNvSpPr txBox="1"/>
          <p:nvPr/>
        </p:nvSpPr>
        <p:spPr>
          <a:xfrm>
            <a:off x="0" y="2207933"/>
            <a:ext cx="8768219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الحركة داخل الدم باتجاه الجرح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 rtl="1">
              <a:buClrTx/>
              <a:defRPr/>
            </a:pP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الخروج من الاوعية الدموية والوصول الى الانسجة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 rtl="1">
              <a:buClrTx/>
              <a:defRPr/>
            </a:pPr>
            <a:endParaRPr lang="he-IL" sz="2400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Tx/>
              <a:defRPr/>
            </a:pP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التمييز بين </a:t>
            </a:r>
            <a:r>
              <a:rPr lang="ar-SY" sz="2400" kern="12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انتيجين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غريب (غير ذاتي) وبين مركبات الجسم "ذاتي" خاص بالجسم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البكتيريا على سبيل المثال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مركبات غشاء الخلية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مستقبلات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ناقلات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مضخات 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buClrTx/>
              <a:defRPr/>
            </a:pP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ومركبات أخرى) تختلف عن مركبات غشاء خلايا جسم الانسان.</a:t>
            </a:r>
            <a:endParaRPr lang="he-IL" sz="2400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Tx/>
              <a:defRPr/>
            </a:pPr>
            <a:endParaRPr lang="he-IL" sz="2400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Tx/>
              <a:defRPr/>
            </a:pP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القضاء على العوامل الغريبة عن طريق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ابتلاعها) بطريقة الابتلاع الخلوي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buClrTx/>
              <a:defRPr/>
            </a:pP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SY" sz="2400" kern="12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فاجوتسيتوزا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نوع من البلعمة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ايندوسيتوزا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تحيط الخلايا البالعة بالجسم الغريب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buClrTx/>
              <a:defRPr/>
            </a:pP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(البكتيريا على سبيل المثال) بواسطة الغشاء. </a:t>
            </a:r>
            <a:r>
              <a:rPr lang="ar-SY" sz="2400" kern="12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تتكو</a:t>
            </a:r>
            <a:r>
              <a:rPr lang="ar-SA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َّ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 </a:t>
            </a:r>
            <a:r>
              <a:rPr lang="ar-SY" sz="2400" kern="12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حويصلة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تحيط بالجسم </a:t>
            </a:r>
            <a:endParaRPr lang="he-IL" sz="2400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buClrTx/>
              <a:defRPr/>
            </a:pPr>
            <a:r>
              <a:rPr lang="he-IL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SY" sz="24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الغريب</a:t>
            </a:r>
            <a:r>
              <a:rPr lang="he-IL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والتي تُبتلع داخل خلية الدم البيضاء وتلتحم مع</a:t>
            </a:r>
            <a:r>
              <a:rPr lang="ar-SA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الليزوزوم. تقوم انزيمات </a:t>
            </a:r>
            <a:r>
              <a:rPr lang="he-IL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buClrTx/>
              <a:defRPr/>
            </a:pPr>
            <a:r>
              <a:rPr lang="he-IL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ar-SY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الليزوزوم بتحليل الجسم الغريب.</a:t>
            </a:r>
            <a:br>
              <a:rPr lang="en-US" sz="2400" kern="1200" noProof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010261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5445</Words>
  <Application>Microsoft Office PowerPoint</Application>
  <PresentationFormat>מסך רחב</PresentationFormat>
  <Paragraphs>507</Paragraphs>
  <Slides>37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37</vt:i4>
      </vt:variant>
    </vt:vector>
  </HeadingPairs>
  <TitlesOfParts>
    <vt:vector size="50" baseType="lpstr">
      <vt:lpstr>Arial</vt:lpstr>
      <vt:lpstr>Courier New</vt:lpstr>
      <vt:lpstr>Calibri</vt:lpstr>
      <vt:lpstr>Tahoma</vt:lpstr>
      <vt:lpstr>Wingdings 3</vt:lpstr>
      <vt:lpstr>Lucida Sans Unicode</vt:lpstr>
      <vt:lpstr>Wingdings</vt:lpstr>
      <vt:lpstr>Varela Round</vt:lpstr>
      <vt:lpstr>Times New Roman</vt:lpstr>
      <vt:lpstr>ערכת נושא Office</vt:lpstr>
      <vt:lpstr>1_ערכת נושא Office</vt:lpstr>
      <vt:lpstr>1_Office Theme</vt:lpstr>
      <vt:lpstr>2_ערכת נושא Office</vt:lpstr>
      <vt:lpstr>מערכת שידורים לאומית منظومة البثّ الوطنيّة</vt:lpstr>
      <vt:lpstr> جهاز الحماية والمناعة في جسم الانسان מערכת הגנה בגוף האדם </vt:lpstr>
      <vt:lpstr>    ماذا سوف نتعلم اليوم:    </vt:lpstr>
      <vt:lpstr>حماية الجسم من مُسبِّبات الامراض</vt:lpstr>
      <vt:lpstr>دفاع الجسم عن نفسه ضد مسببات الامراض</vt:lpstr>
      <vt:lpstr>   </vt:lpstr>
      <vt:lpstr>מצגת של PowerPoint‏</vt:lpstr>
      <vt:lpstr>وسائل دفاع عن فتحات الجسم المكشوفة للبيئة الخارجية  ( تعتبر فتحات الجسم نقاط ضعف بالنسبة للجسم)</vt:lpstr>
      <vt:lpstr>خط الدفاع الثاني– ردّ الفعل الالتهابي</vt:lpstr>
      <vt:lpstr>מצגת של PowerPoint‏</vt:lpstr>
      <vt:lpstr>مراحل حدوث ردّ الفعل الالتهابي :</vt:lpstr>
      <vt:lpstr>مواصلة مراحل الالتهاب  </vt:lpstr>
      <vt:lpstr>الماكروفاج</vt:lpstr>
      <vt:lpstr> سؤال 1 </vt:lpstr>
      <vt:lpstr>اجابة</vt:lpstr>
      <vt:lpstr>خط الدفاع الثالث</vt:lpstr>
      <vt:lpstr>مراحل ردّ الفعل المناعي</vt:lpstr>
      <vt:lpstr>מצגת של PowerPoint‏</vt:lpstr>
      <vt:lpstr>أنواع الخلايا الليمفاوية  (الليمفوسيتات)</vt:lpstr>
      <vt:lpstr>خط الدفاع الثالث – جهاز المناعة</vt:lpstr>
      <vt:lpstr>خط الدفاع الثالث </vt:lpstr>
      <vt:lpstr>أنواع رئيسية لخلايا ليمفاوية من نوع T</vt:lpstr>
      <vt:lpstr>أنواع رئيسية لخلايا ليمفاوية من نوع B</vt:lpstr>
      <vt:lpstr>خلايا قاتله طبيعية  (Natural killer cells) NK</vt:lpstr>
      <vt:lpstr>رد الفعل المناعي</vt:lpstr>
      <vt:lpstr>خلايا ليمفاوية مُنتجة للأجسام المُضادَّة  تُفرز هذه الخلايا كميات كبيرة من الأجسام المُضادّة: زلاليات ذات مبنى ثلاثي الابعاد مطابق للمستقبلات على الخلايا اللمفاوية، ولكنها تذوب بالماء</vt:lpstr>
      <vt:lpstr>مميِّزات ردّ الفعل المناعي</vt:lpstr>
      <vt:lpstr>مميزات ردّ الفعل المناعي</vt:lpstr>
      <vt:lpstr>ردّ فعل اوّلي وردّ فعل ثانوي</vt:lpstr>
      <vt:lpstr>מצגת של PowerPoint‏</vt:lpstr>
      <vt:lpstr> ردّ الفعل المناعي الاوّلي والثانويّ </vt:lpstr>
      <vt:lpstr>מצגת של PowerPoint‏</vt:lpstr>
      <vt:lpstr>كيف يمكن معالجة شخص أصيب بمرض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Kaldaron</cp:lastModifiedBy>
  <cp:revision>334</cp:revision>
  <dcterms:created xsi:type="dcterms:W3CDTF">2020-03-15T19:13:03Z</dcterms:created>
  <dcterms:modified xsi:type="dcterms:W3CDTF">2020-08-10T15:28:01Z</dcterms:modified>
</cp:coreProperties>
</file>